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49"/>
  </p:notesMasterIdLst>
  <p:handoutMasterIdLst>
    <p:handoutMasterId r:id="rId50"/>
  </p:handoutMasterIdLst>
  <p:sldIdLst>
    <p:sldId id="568" r:id="rId2"/>
    <p:sldId id="570" r:id="rId3"/>
    <p:sldId id="571" r:id="rId4"/>
    <p:sldId id="590" r:id="rId5"/>
    <p:sldId id="591" r:id="rId6"/>
    <p:sldId id="545" r:id="rId7"/>
    <p:sldId id="551" r:id="rId8"/>
    <p:sldId id="548" r:id="rId9"/>
    <p:sldId id="550" r:id="rId10"/>
    <p:sldId id="549" r:id="rId11"/>
    <p:sldId id="552" r:id="rId12"/>
    <p:sldId id="574" r:id="rId13"/>
    <p:sldId id="486" r:id="rId14"/>
    <p:sldId id="595" r:id="rId15"/>
    <p:sldId id="498" r:id="rId16"/>
    <p:sldId id="594" r:id="rId17"/>
    <p:sldId id="560" r:id="rId18"/>
    <p:sldId id="592" r:id="rId19"/>
    <p:sldId id="579" r:id="rId20"/>
    <p:sldId id="581" r:id="rId21"/>
    <p:sldId id="502" r:id="rId22"/>
    <p:sldId id="582" r:id="rId23"/>
    <p:sldId id="587" r:id="rId24"/>
    <p:sldId id="510" r:id="rId25"/>
    <p:sldId id="575" r:id="rId26"/>
    <p:sldId id="576" r:id="rId27"/>
    <p:sldId id="589" r:id="rId28"/>
    <p:sldId id="585" r:id="rId29"/>
    <p:sldId id="588" r:id="rId30"/>
    <p:sldId id="496" r:id="rId31"/>
    <p:sldId id="497" r:id="rId32"/>
    <p:sldId id="489" r:id="rId33"/>
    <p:sldId id="490" r:id="rId34"/>
    <p:sldId id="515" r:id="rId35"/>
    <p:sldId id="492" r:id="rId36"/>
    <p:sldId id="512" r:id="rId37"/>
    <p:sldId id="516" r:id="rId38"/>
    <p:sldId id="513" r:id="rId39"/>
    <p:sldId id="514" r:id="rId40"/>
    <p:sldId id="542" r:id="rId41"/>
    <p:sldId id="457" r:id="rId42"/>
    <p:sldId id="556" r:id="rId43"/>
    <p:sldId id="541" r:id="rId44"/>
    <p:sldId id="586" r:id="rId45"/>
    <p:sldId id="593" r:id="rId46"/>
    <p:sldId id="522" r:id="rId47"/>
    <p:sldId id="569"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818"/>
    <a:srgbClr val="FFFFFF"/>
    <a:srgbClr val="629300"/>
    <a:srgbClr val="000000"/>
    <a:srgbClr val="B46B00"/>
    <a:srgbClr val="FF9900"/>
    <a:srgbClr val="4B7000"/>
    <a:srgbClr val="003399"/>
    <a:srgbClr val="7F7F7F"/>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80" autoAdjust="0"/>
  </p:normalViewPr>
  <p:slideViewPr>
    <p:cSldViewPr>
      <p:cViewPr varScale="1">
        <p:scale>
          <a:sx n="105" d="100"/>
          <a:sy n="105" d="100"/>
        </p:scale>
        <p:origin x="-936" y="-10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102"/>
    </p:cViewPr>
  </p:sorterViewPr>
  <p:notesViewPr>
    <p:cSldViewPr>
      <p:cViewPr varScale="1">
        <p:scale>
          <a:sx n="76" d="100"/>
          <a:sy n="76" d="100"/>
        </p:scale>
        <p:origin x="-263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C5FF67-EFD7-41EC-B07A-ACD6E0578CC4}" type="datetimeFigureOut">
              <a:rPr lang="en-US" smtClean="0"/>
              <a:pPr/>
              <a:t>5/23/18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8F87F8-2CEC-4608-ACAE-480C614C4672}" type="slidenum">
              <a:rPr lang="en-US" smtClean="0"/>
              <a:pPr/>
              <a:t>‹#›</a:t>
            </a:fld>
            <a:endParaRPr lang="en-US" dirty="0"/>
          </a:p>
        </p:txBody>
      </p:sp>
    </p:spTree>
    <p:extLst>
      <p:ext uri="{BB962C8B-B14F-4D97-AF65-F5344CB8AC3E}">
        <p14:creationId xmlns:p14="http://schemas.microsoft.com/office/powerpoint/2010/main" val="760817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5B69DA-8B0B-40B8-8C8A-FA111287B86A}" type="datetimeFigureOut">
              <a:rPr lang="en-US" smtClean="0"/>
              <a:pPr/>
              <a:t>5/23/18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B99F50-65EC-4D8E-AFBD-66DA61CDBDC4}" type="slidenum">
              <a:rPr lang="en-US" smtClean="0"/>
              <a:pPr/>
              <a:t>‹#›</a:t>
            </a:fld>
            <a:endParaRPr lang="en-US" dirty="0"/>
          </a:p>
        </p:txBody>
      </p:sp>
    </p:spTree>
    <p:extLst>
      <p:ext uri="{BB962C8B-B14F-4D97-AF65-F5344CB8AC3E}">
        <p14:creationId xmlns:p14="http://schemas.microsoft.com/office/powerpoint/2010/main" val="1671513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REPLACE WITH THE LOGOS FOR YOUR COHORT //</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a:t>
            </a:fld>
            <a:endParaRPr lang="en-US" dirty="0"/>
          </a:p>
        </p:txBody>
      </p:sp>
    </p:spTree>
    <p:extLst>
      <p:ext uri="{BB962C8B-B14F-4D97-AF65-F5344CB8AC3E}">
        <p14:creationId xmlns:p14="http://schemas.microsoft.com/office/powerpoint/2010/main" val="780553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REPLACE WITH THE</a:t>
            </a:r>
            <a:r>
              <a:rPr lang="en-US" baseline="0" dirty="0" smtClean="0"/>
              <a:t> REGIONS WHERE THE FLEDGLINGS ARE FROM </a:t>
            </a:r>
            <a:r>
              <a:rPr lang="en-US" dirty="0" smtClean="0"/>
              <a:t>// In Seattle we</a:t>
            </a:r>
            <a:r>
              <a:rPr lang="en-US" baseline="0" dirty="0" smtClean="0"/>
              <a:t> end the progression of maps with the US, Africa, and other continents, all screen shot at the same resolution off of Google Maps.  What Africans tend not to realize is how huge their continent is vs. the U.S. and what Americans tend not to know is how huge each African country is as compared to the U.S. states.  Tanzania is the same size as California</a:t>
            </a:r>
            <a:endParaRPr lang="en-US" dirty="0" smtClean="0"/>
          </a:p>
          <a:p>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11</a:t>
            </a:fld>
            <a:endParaRPr lang="en-US" dirty="0"/>
          </a:p>
        </p:txBody>
      </p:sp>
    </p:spTree>
    <p:extLst>
      <p:ext uri="{BB962C8B-B14F-4D97-AF65-F5344CB8AC3E}">
        <p14:creationId xmlns:p14="http://schemas.microsoft.com/office/powerpoint/2010/main" val="3312948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a:t>
            </a:r>
            <a:r>
              <a:rPr lang="en-US" baseline="0" dirty="0" smtClean="0"/>
              <a:t> we going to do for the next 8/9/10 weeks?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12</a:t>
            </a:fld>
            <a:endParaRPr lang="en-US" dirty="0"/>
          </a:p>
        </p:txBody>
      </p:sp>
    </p:spTree>
    <p:extLst>
      <p:ext uri="{BB962C8B-B14F-4D97-AF65-F5344CB8AC3E}">
        <p14:creationId xmlns:p14="http://schemas.microsoft.com/office/powerpoint/2010/main" val="164559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Accelerators exist because the</a:t>
            </a:r>
            <a:r>
              <a:rPr lang="en-US" baseline="0" dirty="0" smtClean="0"/>
              <a:t> stories told about startups are wrong.  Startups are hard.  The path from idea to success is not a straight line.  Never once, in the history of corporations has an entrepreneur had a great idea, put it in the market, and not had to make changes before it was a success.  The reality is that most startups die in that tangle of otherwise minor failures, running out of money to try the next idea.  The point of an accelerator is to snip off a few of those loops, to improve the odds that your companies make it to the road toward success.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13</a:t>
            </a:fld>
            <a:endParaRPr lang="en-US" dirty="0"/>
          </a:p>
        </p:txBody>
      </p:sp>
    </p:spTree>
    <p:extLst>
      <p:ext uri="{BB962C8B-B14F-4D97-AF65-F5344CB8AC3E}">
        <p14:creationId xmlns:p14="http://schemas.microsoft.com/office/powerpoint/2010/main" val="549407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Fledg</a:t>
            </a:r>
            <a:r>
              <a:rPr lang="en-US" baseline="0" dirty="0" smtClean="0"/>
              <a:t>e is not school.  It’s not like anything else you’ve been to before.  We will provide some structure, some curriculum, some introductions, but we will not force any of it upon you.  It is up to you to make the most of what we provide, and it is up to you to ask for more.  If you want to get the most out of Fledge you need to put the most effort you can into the program while you are here.  Of the dozens of graduates, a few walked away unhappy, all of which didn’t even do everything we asked of them, let alone asking us for more.  Most walked away calling Fledge a life-changing program, all of which who didn’t just sit back and wait for us to bring them ideas, but proactively asked for introductions, for field trips, for reviews of their plans.  These are the people who were on-time to every event and who were the last to leave at night.  The more you put in, the more you will get out of this program.</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14</a:t>
            </a:fld>
            <a:endParaRPr lang="en-US" dirty="0"/>
          </a:p>
        </p:txBody>
      </p:sp>
    </p:spTree>
    <p:extLst>
      <p:ext uri="{BB962C8B-B14F-4D97-AF65-F5344CB8AC3E}">
        <p14:creationId xmlns:p14="http://schemas.microsoft.com/office/powerpoint/2010/main" val="3536983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REPLACE</a:t>
            </a:r>
            <a:r>
              <a:rPr lang="en-US" baseline="0" dirty="0" smtClean="0"/>
              <a:t> LUNI, NATALIA, SARAH, and HUB WITH NAMES FROM YOUR TEAM //</a:t>
            </a:r>
          </a:p>
          <a:p>
            <a:r>
              <a:rPr lang="en-US" dirty="0" smtClean="0"/>
              <a:t>While</a:t>
            </a:r>
            <a:r>
              <a:rPr lang="en-US" baseline="0" dirty="0" smtClean="0"/>
              <a:t> you are here, you are going to get advice from many people.  The YOUR-TEAM-NAME team, the mentors, and from the other fledglings.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15</a:t>
            </a:fld>
            <a:endParaRPr lang="en-US" dirty="0"/>
          </a:p>
        </p:txBody>
      </p:sp>
    </p:spTree>
    <p:extLst>
      <p:ext uri="{BB962C8B-B14F-4D97-AF65-F5344CB8AC3E}">
        <p14:creationId xmlns:p14="http://schemas.microsoft.com/office/powerpoint/2010/main" val="268529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UPDATE 600 WITH THE LATEST NUMBER //</a:t>
            </a:r>
          </a:p>
          <a:p>
            <a:r>
              <a:rPr lang="en-US" baseline="0" dirty="0" smtClean="0"/>
              <a:t>Hundreds of “mentors” want to help you succeed.  You’ll start meeting them // TOMORROW // and continue meeting more until you tell us to stop making introductions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16</a:t>
            </a:fld>
            <a:endParaRPr lang="en-US" dirty="0"/>
          </a:p>
        </p:txBody>
      </p:sp>
    </p:spTree>
    <p:extLst>
      <p:ext uri="{BB962C8B-B14F-4D97-AF65-F5344CB8AC3E}">
        <p14:creationId xmlns:p14="http://schemas.microsoft.com/office/powerpoint/2010/main" val="1692245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UPDATE </a:t>
            </a:r>
            <a:r>
              <a:rPr lang="en-US" baseline="0" dirty="0" smtClean="0"/>
              <a:t>73 WITH THE LATEST NUMBER //</a:t>
            </a:r>
          </a:p>
          <a:p>
            <a:r>
              <a:rPr lang="en-US" baseline="0" dirty="0" smtClean="0"/>
              <a:t>Dozens of entrepreneurs have sat in the seat you now find yourself in.  Some of them will help you too.  If there are any you specifically want to talk to, just ask and we’ll make an introduction.</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17</a:t>
            </a:fld>
            <a:endParaRPr lang="en-US" dirty="0"/>
          </a:p>
        </p:txBody>
      </p:sp>
    </p:spTree>
    <p:extLst>
      <p:ext uri="{BB962C8B-B14F-4D97-AF65-F5344CB8AC3E}">
        <p14:creationId xmlns:p14="http://schemas.microsoft.com/office/powerpoint/2010/main" val="350170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you should work on with them, and with us is unpacking your</a:t>
            </a:r>
            <a:r>
              <a:rPr lang="en-US" baseline="0" dirty="0" smtClean="0"/>
              <a:t> assumptions.  Specifically, there are parts of your plans that you are taking for granted.  Don</a:t>
            </a:r>
            <a:r>
              <a:rPr lang="uk-UA" baseline="0" dirty="0" smtClean="0"/>
              <a:t>’</a:t>
            </a:r>
            <a:r>
              <a:rPr lang="en-US" baseline="0" dirty="0" smtClean="0"/>
              <a:t>t.  You need to make those assumptions explicit and question them like you are questioning everything else in your plan.</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18</a:t>
            </a:fld>
            <a:endParaRPr lang="en-US" dirty="0"/>
          </a:p>
        </p:txBody>
      </p:sp>
    </p:spTree>
    <p:extLst>
      <p:ext uri="{BB962C8B-B14F-4D97-AF65-F5344CB8AC3E}">
        <p14:creationId xmlns:p14="http://schemas.microsoft.com/office/powerpoint/2010/main" val="646584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exactly</a:t>
            </a:r>
            <a:r>
              <a:rPr lang="en-US" baseline="0" dirty="0" smtClean="0"/>
              <a:t> does the program flow over the next 8/9/10 weeks?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19</a:t>
            </a:fld>
            <a:endParaRPr lang="en-US" dirty="0"/>
          </a:p>
        </p:txBody>
      </p:sp>
    </p:spTree>
    <p:extLst>
      <p:ext uri="{BB962C8B-B14F-4D97-AF65-F5344CB8AC3E}">
        <p14:creationId xmlns:p14="http://schemas.microsoft.com/office/powerpoint/2010/main" val="1319370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parts.  For the first few weeks</a:t>
            </a:r>
            <a:r>
              <a:rPr lang="en-US" baseline="0" dirty="0" smtClean="0"/>
              <a:t> we dig into business planning, questions your assumptions, fill in any gaps in your entrepreneurship knowledge, and start down the path of creating a viable plan for the upcoming year(s).  Part two is to validate that plan, talk to potential customers, launch and test ideas, and continue polishing your plans.  Part three we do all that plus we teach you how to tell a story.  Our goal is for your to give a 5 minute TED-quality talk at Demo Day.  TED speakers take months to prepare their talks.  We’ll do it in 2/3 weeks.  Finally, when you go home, it’s time to turn all these ideas into reality.  Fledge doesn’t end on Demo Day, that is just the climax of the few intense weeks while you are here.  Fledge ends for you years from now when you either have a company so large and successful that our assistance is no longer needed or after you’ve failed, given up, and don’t want to try again with a new idea.</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20</a:t>
            </a:fld>
            <a:endParaRPr lang="en-US" dirty="0"/>
          </a:p>
        </p:txBody>
      </p:sp>
    </p:spTree>
    <p:extLst>
      <p:ext uri="{BB962C8B-B14F-4D97-AF65-F5344CB8AC3E}">
        <p14:creationId xmlns:p14="http://schemas.microsoft.com/office/powerpoint/2010/main" val="96776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REPLACE WITH YOUR LOGO</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3</a:t>
            </a:fld>
            <a:endParaRPr lang="en-US" dirty="0"/>
          </a:p>
        </p:txBody>
      </p:sp>
    </p:spTree>
    <p:extLst>
      <p:ext uri="{BB962C8B-B14F-4D97-AF65-F5344CB8AC3E}">
        <p14:creationId xmlns:p14="http://schemas.microsoft.com/office/powerpoint/2010/main" val="529335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UPDATE TO MATCH YOUR PROGRAMMING //</a:t>
            </a:r>
          </a:p>
          <a:p>
            <a:endParaRPr lang="en-US" dirty="0" smtClean="0"/>
          </a:p>
          <a:p>
            <a:r>
              <a:rPr lang="en-US" dirty="0" smtClean="0"/>
              <a:t>Each day has some structured programming.  Three times per week we have a quick,</a:t>
            </a:r>
            <a:r>
              <a:rPr lang="en-US" baseline="0" dirty="0" smtClean="0"/>
              <a:t> stand-up status meeting.  Twice per week we have classes in entrepreneurship.  Once per week we each lunch together.  Once per month the whole building eats lunch together.  Outside of the structured times we are open for Office Hours with the team, we’ll schedule meetings with mentors, we’ll go on field trips, and you’ll be busy working on the pile of homework we’ll be assigning from the class.  Plus many of you have companies to run while you are here, and you can do that in your free time.</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21</a:t>
            </a:fld>
            <a:endParaRPr lang="en-US" dirty="0"/>
          </a:p>
        </p:txBody>
      </p:sp>
    </p:spTree>
    <p:extLst>
      <p:ext uri="{BB962C8B-B14F-4D97-AF65-F5344CB8AC3E}">
        <p14:creationId xmlns:p14="http://schemas.microsoft.com/office/powerpoint/2010/main" val="120846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twice-weekly classes are from The Next Step, a series of books and lectures from Fledge’s founder, Luni.</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22</a:t>
            </a:fld>
            <a:endParaRPr lang="en-US" dirty="0"/>
          </a:p>
        </p:txBody>
      </p:sp>
    </p:spTree>
    <p:extLst>
      <p:ext uri="{BB962C8B-B14F-4D97-AF65-F5344CB8AC3E}">
        <p14:creationId xmlns:p14="http://schemas.microsoft.com/office/powerpoint/2010/main" val="3676290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behind the</a:t>
            </a:r>
            <a:r>
              <a:rPr lang="en-US" baseline="0" dirty="0" smtClean="0"/>
              <a:t> class is to fill in any gaps in your entrepreneurship skills.  Entrepreneurs need to be proficient at a variety of skills.</a:t>
            </a:r>
          </a:p>
          <a:p>
            <a:r>
              <a:rPr lang="en-US" baseline="0" dirty="0" smtClean="0"/>
              <a:t>// POINT THE FLEDGLINGS TO lunarmobiscuit.com/skills FOR ACCESS TO THIS TOOL, ASK THEN FOR A COPY OF THE RESULTS, AND PUSH THEM TO FILL IN THEIR GAPS //</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23</a:t>
            </a:fld>
            <a:endParaRPr lang="en-US" dirty="0"/>
          </a:p>
        </p:txBody>
      </p:sp>
    </p:spTree>
    <p:extLst>
      <p:ext uri="{BB962C8B-B14F-4D97-AF65-F5344CB8AC3E}">
        <p14:creationId xmlns:p14="http://schemas.microsoft.com/office/powerpoint/2010/main" val="1804263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THIS BOOK IS PRINTED</a:t>
            </a:r>
            <a:r>
              <a:rPr lang="en-US" baseline="0" dirty="0" smtClean="0"/>
              <a:t> BY AMAZON IN SEATTLE, PRINTED LOCALLY IN PERU, AND IS ACCESSIBLE BY THE FLEDGLINGS ONLINE //</a:t>
            </a:r>
          </a:p>
          <a:p>
            <a:endParaRPr lang="en-US" baseline="0" dirty="0" smtClean="0"/>
          </a:p>
          <a:p>
            <a:r>
              <a:rPr lang="en-US" baseline="0" dirty="0" smtClean="0"/>
              <a:t>The book in front of you is to help you stay organized for the next 8/9/10 weeks.  It includes a short overview of some of the material in this orientation, then includes blank pages in the back to help you prepare for the status meetings, to keep track of your goals, and to take notes.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24</a:t>
            </a:fld>
            <a:endParaRPr lang="en-US" dirty="0"/>
          </a:p>
        </p:txBody>
      </p:sp>
    </p:spTree>
    <p:extLst>
      <p:ext uri="{BB962C8B-B14F-4D97-AF65-F5344CB8AC3E}">
        <p14:creationId xmlns:p14="http://schemas.microsoft.com/office/powerpoint/2010/main" val="1904241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key piece of culture at Fledge is “co-creation.”  We want and need your feedback, and that feedback is best provided now.  It’s no use to you saving it up for the end.  It’s no use complaining about anything behind our back.</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25</a:t>
            </a:fld>
            <a:endParaRPr lang="en-US" dirty="0"/>
          </a:p>
        </p:txBody>
      </p:sp>
    </p:spTree>
    <p:extLst>
      <p:ext uri="{BB962C8B-B14F-4D97-AF65-F5344CB8AC3E}">
        <p14:creationId xmlns:p14="http://schemas.microsoft.com/office/powerpoint/2010/main" val="1750357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tell us what is working and especially speak</a:t>
            </a:r>
            <a:r>
              <a:rPr lang="en-US" baseline="0" dirty="0" smtClean="0"/>
              <a:t> up if something isn’t working or if you have an idea for something that doesn’t exist.</a:t>
            </a:r>
          </a:p>
          <a:p>
            <a:r>
              <a:rPr lang="en-US" baseline="0" dirty="0" smtClean="0"/>
              <a:t>Much of The Next Step curriculum is based on conversations Luni had with entrepreneurs and early fledglings.</a:t>
            </a:r>
          </a:p>
          <a:p>
            <a:r>
              <a:rPr lang="en-US" baseline="0" dirty="0" smtClean="0"/>
              <a:t>Much of the Fledge curriculum is based on feedback from past fledglings.</a:t>
            </a:r>
          </a:p>
          <a:p>
            <a:r>
              <a:rPr lang="en-US" baseline="0" dirty="0" smtClean="0"/>
              <a:t>If you need something, tell us.  Ideally today.  Tomorrow if you have to wait.  The day after is too late.</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26</a:t>
            </a:fld>
            <a:endParaRPr lang="en-US" dirty="0"/>
          </a:p>
        </p:txBody>
      </p:sp>
    </p:spTree>
    <p:extLst>
      <p:ext uri="{BB962C8B-B14F-4D97-AF65-F5344CB8AC3E}">
        <p14:creationId xmlns:p14="http://schemas.microsoft.com/office/powerpoint/2010/main" val="1473418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questions on any of that?</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27</a:t>
            </a:fld>
            <a:endParaRPr lang="en-US" dirty="0"/>
          </a:p>
        </p:txBody>
      </p:sp>
    </p:spTree>
    <p:extLst>
      <p:ext uri="{BB962C8B-B14F-4D97-AF65-F5344CB8AC3E}">
        <p14:creationId xmlns:p14="http://schemas.microsoft.com/office/powerpoint/2010/main" val="3335914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a:t>
            </a:r>
            <a:r>
              <a:rPr lang="en-US" baseline="0" dirty="0" smtClean="0"/>
              <a:t> are you?</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28</a:t>
            </a:fld>
            <a:endParaRPr lang="en-US" dirty="0"/>
          </a:p>
        </p:txBody>
      </p:sp>
    </p:spTree>
    <p:extLst>
      <p:ext uri="{BB962C8B-B14F-4D97-AF65-F5344CB8AC3E}">
        <p14:creationId xmlns:p14="http://schemas.microsoft.com/office/powerpoint/2010/main" val="321482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REPLACE WITH LOCAL TEAM //</a:t>
            </a:r>
          </a:p>
          <a:p>
            <a:endParaRPr lang="en-US" dirty="0" smtClean="0"/>
          </a:p>
          <a:p>
            <a:r>
              <a:rPr lang="en-US" dirty="0" smtClean="0"/>
              <a:t>Luni is</a:t>
            </a:r>
            <a:r>
              <a:rPr lang="en-US" baseline="0" dirty="0" smtClean="0"/>
              <a:t> a 25+ year serial entrepreneur.  He loves helping turn ideas into startups.  He loves figuring out what customers actually want to buy.  He started Fledge so that he can help dozens of entrepreneurs per year, and hundreds in the next few decades rather than keeping his old pace of 5 companies in 20 years.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29</a:t>
            </a:fld>
            <a:endParaRPr lang="en-US" dirty="0"/>
          </a:p>
        </p:txBody>
      </p:sp>
    </p:spTree>
    <p:extLst>
      <p:ext uri="{BB962C8B-B14F-4D97-AF65-F5344CB8AC3E}">
        <p14:creationId xmlns:p14="http://schemas.microsoft.com/office/powerpoint/2010/main" val="2318025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are you?  Plural you.</a:t>
            </a:r>
            <a:r>
              <a:rPr lang="en-US" baseline="0" dirty="0" smtClean="0"/>
              <a:t>  You are now not just an entrepreneur with a startup, you are now part of a cohort of entrepreneurs and a global network of fellow entrepreneurs.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30</a:t>
            </a:fld>
            <a:endParaRPr lang="en-US" dirty="0"/>
          </a:p>
        </p:txBody>
      </p:sp>
    </p:spTree>
    <p:extLst>
      <p:ext uri="{BB962C8B-B14F-4D97-AF65-F5344CB8AC3E}">
        <p14:creationId xmlns:p14="http://schemas.microsoft.com/office/powerpoint/2010/main" val="3386582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a:t>
            </a:r>
            <a:r>
              <a:rPr lang="en-US" baseline="0" dirty="0" smtClean="0"/>
              <a:t> you have come a long way.  Where exactly are you?</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4</a:t>
            </a:fld>
            <a:endParaRPr lang="en-US" dirty="0"/>
          </a:p>
        </p:txBody>
      </p:sp>
    </p:spTree>
    <p:extLst>
      <p:ext uri="{BB962C8B-B14F-4D97-AF65-F5344CB8AC3E}">
        <p14:creationId xmlns:p14="http://schemas.microsoft.com/office/powerpoint/2010/main" val="3703468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are you?  Singular.</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31</a:t>
            </a:fld>
            <a:endParaRPr lang="en-US" dirty="0"/>
          </a:p>
        </p:txBody>
      </p:sp>
    </p:spTree>
    <p:extLst>
      <p:ext uri="{BB962C8B-B14F-4D97-AF65-F5344CB8AC3E}">
        <p14:creationId xmlns:p14="http://schemas.microsoft.com/office/powerpoint/2010/main" val="2220960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did you get here?  What caused</a:t>
            </a:r>
            <a:r>
              <a:rPr lang="en-US" baseline="0" dirty="0" smtClean="0"/>
              <a:t> you to want to start a company?  What past experience do you have that might be useful for the others?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32</a:t>
            </a:fld>
            <a:endParaRPr lang="en-US" dirty="0"/>
          </a:p>
        </p:txBody>
      </p:sp>
    </p:spTree>
    <p:extLst>
      <p:ext uri="{BB962C8B-B14F-4D97-AF65-F5344CB8AC3E}">
        <p14:creationId xmlns:p14="http://schemas.microsoft.com/office/powerpoint/2010/main" val="1532596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Rather than have you tell us these stories, pick a partner, learn their story</a:t>
            </a:r>
            <a:r>
              <a:rPr lang="en-US" baseline="0" dirty="0" smtClean="0"/>
              <a:t> in the next 3 minutes, then swap for the following 3 minutes, then share your partner’s story with the whole group in less than 2 minutes each.</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33</a:t>
            </a:fld>
            <a:endParaRPr lang="en-US" dirty="0"/>
          </a:p>
        </p:txBody>
      </p:sp>
    </p:spTree>
    <p:extLst>
      <p:ext uri="{BB962C8B-B14F-4D97-AF65-F5344CB8AC3E}">
        <p14:creationId xmlns:p14="http://schemas.microsoft.com/office/powerpoint/2010/main" val="827664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you here?  Why Fledge?</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34</a:t>
            </a:fld>
            <a:endParaRPr lang="en-US" dirty="0"/>
          </a:p>
        </p:txBody>
      </p:sp>
    </p:spTree>
    <p:extLst>
      <p:ext uri="{BB962C8B-B14F-4D97-AF65-F5344CB8AC3E}">
        <p14:creationId xmlns:p14="http://schemas.microsoft.com/office/powerpoint/2010/main" val="2381474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state of your business?  What</a:t>
            </a:r>
            <a:r>
              <a:rPr lang="en-US" baseline="0" dirty="0" smtClean="0"/>
              <a:t> are its three biggest issues?  What do you hope to get out of Fledge?</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35</a:t>
            </a:fld>
            <a:endParaRPr lang="en-US" dirty="0"/>
          </a:p>
        </p:txBody>
      </p:sp>
    </p:spTree>
    <p:extLst>
      <p:ext uri="{BB962C8B-B14F-4D97-AF65-F5344CB8AC3E}">
        <p14:creationId xmlns:p14="http://schemas.microsoft.com/office/powerpoint/2010/main" val="3036388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all that in just 60 seconds.  Don’t worry, we’ll have plenty of time to learn the details.  Today</a:t>
            </a:r>
            <a:r>
              <a:rPr lang="en-US" baseline="0" dirty="0" smtClean="0"/>
              <a:t> we just want to get an idea of why you are here and to share those needs around the room in case multiple teams have common needs.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36</a:t>
            </a:fld>
            <a:endParaRPr lang="en-US" dirty="0"/>
          </a:p>
        </p:txBody>
      </p:sp>
    </p:spTree>
    <p:extLst>
      <p:ext uri="{BB962C8B-B14F-4D97-AF65-F5344CB8AC3E}">
        <p14:creationId xmlns:p14="http://schemas.microsoft.com/office/powerpoint/2010/main" val="2708343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intense part of Fledge</a:t>
            </a:r>
            <a:r>
              <a:rPr lang="en-US" baseline="0" dirty="0" smtClean="0"/>
              <a:t> is 8/9/10 weeks long.  That time will fly by faster than you can possibly imagine.</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37</a:t>
            </a:fld>
            <a:endParaRPr lang="en-US" dirty="0"/>
          </a:p>
        </p:txBody>
      </p:sp>
    </p:spTree>
    <p:extLst>
      <p:ext uri="{BB962C8B-B14F-4D97-AF65-F5344CB8AC3E}">
        <p14:creationId xmlns:p14="http://schemas.microsoft.com/office/powerpoint/2010/main" val="3412898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program is split into weeks.  It is best to take some time, today, and set up goals for each week.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also useful to think about what you want to say on stage at Demo Day.  What accomplishment do you hope to share with the world on that day?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New web site?  Close specific customers?  Start a crowdfunding campaign?  Sign a specific partner?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helps to set goals to accomplish milestones.</a:t>
            </a:r>
            <a:endParaRPr lang="en-US" dirty="0" smtClean="0"/>
          </a:p>
        </p:txBody>
      </p:sp>
      <p:sp>
        <p:nvSpPr>
          <p:cNvPr id="4" name="Slide Number Placeholder 3"/>
          <p:cNvSpPr>
            <a:spLocks noGrp="1"/>
          </p:cNvSpPr>
          <p:nvPr>
            <p:ph type="sldNum" sz="quarter" idx="10"/>
          </p:nvPr>
        </p:nvSpPr>
        <p:spPr/>
        <p:txBody>
          <a:bodyPr/>
          <a:lstStyle/>
          <a:p>
            <a:fld id="{14B99F50-65EC-4D8E-AFBD-66DA61CDBDC4}" type="slidenum">
              <a:rPr lang="en-US" smtClean="0"/>
              <a:pPr/>
              <a:t>38</a:t>
            </a:fld>
            <a:endParaRPr lang="en-US" dirty="0"/>
          </a:p>
        </p:txBody>
      </p:sp>
    </p:spTree>
    <p:extLst>
      <p:ext uri="{BB962C8B-B14F-4D97-AF65-F5344CB8AC3E}">
        <p14:creationId xmlns:p14="http://schemas.microsoft.com/office/powerpoint/2010/main" val="1945219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UPDATE LUNCH DEPENDING</a:t>
            </a:r>
            <a:r>
              <a:rPr lang="en-US" baseline="0" dirty="0" smtClean="0"/>
              <a:t> ON YOUR SCHEDULE //</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39</a:t>
            </a:fld>
            <a:endParaRPr lang="en-US" dirty="0"/>
          </a:p>
        </p:txBody>
      </p:sp>
    </p:spTree>
    <p:extLst>
      <p:ext uri="{BB962C8B-B14F-4D97-AF65-F5344CB8AC3E}">
        <p14:creationId xmlns:p14="http://schemas.microsoft.com/office/powerpoint/2010/main" val="10608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UPDATE M,W,F</a:t>
            </a:r>
            <a:r>
              <a:rPr lang="en-US" baseline="0" dirty="0" smtClean="0"/>
              <a:t> to match your schedule //  UPDATE 10@10 to match your time //</a:t>
            </a:r>
          </a:p>
          <a:p>
            <a:endParaRPr lang="en-US" baseline="0" dirty="0" smtClean="0"/>
          </a:p>
          <a:p>
            <a:r>
              <a:rPr lang="en-US" baseline="0" dirty="0" smtClean="0"/>
              <a:t>Three times per week we’ll start the day with a stand-up status meeting.  “Stand up” as in everyone stands in a circle.  We do that to keep it short.  We also expect everyone to come prepared with what they are going to share.  Think about that 15 minutes before the meeting and write it down!  Typical updates are: What did you do since the last meeting, What are you doing today, and Is anything blocking your progress.  This is also the time to share stories from mentor meetings, updates from customers, learnings, pivots, etc.  We’ll also have time for announcements and reminders.  As often as possible, we’ll invite outsiders into this meeting, and when that happens we’ll ask you to start with a 1-sentence pitch describing your company.  That’s a useful line to have and expect to hone those words over and over and over again in the next many weeks.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40</a:t>
            </a:fld>
            <a:endParaRPr lang="en-US" dirty="0"/>
          </a:p>
        </p:txBody>
      </p:sp>
    </p:spTree>
    <p:extLst>
      <p:ext uri="{BB962C8B-B14F-4D97-AF65-F5344CB8AC3E}">
        <p14:creationId xmlns:p14="http://schemas.microsoft.com/office/powerpoint/2010/main" val="75765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REPLACE WITH YOUR BUILDING //</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5</a:t>
            </a:fld>
            <a:endParaRPr lang="en-US" dirty="0"/>
          </a:p>
        </p:txBody>
      </p:sp>
    </p:spTree>
    <p:extLst>
      <p:ext uri="{BB962C8B-B14F-4D97-AF65-F5344CB8AC3E}">
        <p14:creationId xmlns:p14="http://schemas.microsoft.com/office/powerpoint/2010/main" val="2174948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To Do’s.  Set your weekly goals.  Set your Demo Day goal.</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41</a:t>
            </a:fld>
            <a:endParaRPr lang="en-US" dirty="0"/>
          </a:p>
        </p:txBody>
      </p:sp>
    </p:spTree>
    <p:extLst>
      <p:ext uri="{BB962C8B-B14F-4D97-AF65-F5344CB8AC3E}">
        <p14:creationId xmlns:p14="http://schemas.microsoft.com/office/powerpoint/2010/main" val="3197096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Tomorrow</a:t>
            </a:r>
            <a:r>
              <a:rPr lang="en-US" baseline="0" dirty="0" smtClean="0"/>
              <a:t> is the first class.  Watch up through Lesson 1 on The Next Step online classroom and read chapters 1-9 in the book (which you’ll also find online).</a:t>
            </a:r>
          </a:p>
          <a:p>
            <a:r>
              <a:rPr lang="en-US" baseline="0" dirty="0" smtClean="0"/>
              <a:t>Luni sent you a login to lunarmobiscuit.com/the-next-step</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42</a:t>
            </a:fld>
            <a:endParaRPr lang="en-US" dirty="0"/>
          </a:p>
        </p:txBody>
      </p:sp>
    </p:spTree>
    <p:extLst>
      <p:ext uri="{BB962C8B-B14F-4D97-AF65-F5344CB8AC3E}">
        <p14:creationId xmlns:p14="http://schemas.microsoft.com/office/powerpoint/2010/main" val="146738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status meeting</a:t>
            </a:r>
            <a:r>
              <a:rPr lang="en-US" baseline="0" dirty="0" smtClean="0"/>
              <a:t> is on Wednesday.  Remember, be on time and be prepared.</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43</a:t>
            </a:fld>
            <a:endParaRPr lang="en-US" dirty="0"/>
          </a:p>
        </p:txBody>
      </p:sp>
    </p:spTree>
    <p:extLst>
      <p:ext uri="{BB962C8B-B14F-4D97-AF65-F5344CB8AC3E}">
        <p14:creationId xmlns:p14="http://schemas.microsoft.com/office/powerpoint/2010/main" val="1014893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UPDATE WITH YOUR DETAILS //</a:t>
            </a:r>
          </a:p>
          <a:p>
            <a:endParaRPr lang="en-US" dirty="0" smtClean="0"/>
          </a:p>
          <a:p>
            <a:r>
              <a:rPr lang="en-US" dirty="0" smtClean="0"/>
              <a:t>Lastly,</a:t>
            </a:r>
            <a:r>
              <a:rPr lang="en-US" baseline="0" dirty="0" smtClean="0"/>
              <a:t> tonight ends with “Meet the Fledglings”.  We’ll have about NN people here who want to meet you.  Be ready with a 2-minute pitch (no slides) to share with the crowd.  Let’s meet at // NN:00 // to practice those.</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44</a:t>
            </a:fld>
            <a:endParaRPr lang="en-US" dirty="0"/>
          </a:p>
        </p:txBody>
      </p:sp>
    </p:spTree>
    <p:extLst>
      <p:ext uri="{BB962C8B-B14F-4D97-AF65-F5344CB8AC3E}">
        <p14:creationId xmlns:p14="http://schemas.microsoft.com/office/powerpoint/2010/main" val="3140966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final</a:t>
            </a:r>
            <a:r>
              <a:rPr lang="en-US" baseline="0" dirty="0" smtClean="0"/>
              <a:t> reminder, how much you get out of Fledge is up to you.  I just gave you four To Do’s.  Are you going to get all of those done before the event tonight?  Does that include three drafts of your 1-sentence pitch, as you’ll be using that at least a dozen times at the event?  Ask for help on that too when you have a free moment.  That is just one small example of doing more than is asked of you and getting more from the program.</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45</a:t>
            </a:fld>
            <a:endParaRPr lang="en-US" dirty="0"/>
          </a:p>
        </p:txBody>
      </p:sp>
    </p:spTree>
    <p:extLst>
      <p:ext uri="{BB962C8B-B14F-4D97-AF65-F5344CB8AC3E}">
        <p14:creationId xmlns:p14="http://schemas.microsoft.com/office/powerpoint/2010/main" val="1349357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questions?</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46</a:t>
            </a:fld>
            <a:endParaRPr lang="en-US" dirty="0"/>
          </a:p>
        </p:txBody>
      </p:sp>
    </p:spTree>
    <p:extLst>
      <p:ext uri="{BB962C8B-B14F-4D97-AF65-F5344CB8AC3E}">
        <p14:creationId xmlns:p14="http://schemas.microsoft.com/office/powerpoint/2010/main" val="118075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REPLACE WITH YOUR CITY SKYLINE //</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6</a:t>
            </a:fld>
            <a:endParaRPr lang="en-US" dirty="0"/>
          </a:p>
        </p:txBody>
      </p:sp>
    </p:spTree>
    <p:extLst>
      <p:ext uri="{BB962C8B-B14F-4D97-AF65-F5344CB8AC3E}">
        <p14:creationId xmlns:p14="http://schemas.microsoft.com/office/powerpoint/2010/main" val="331319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REPLACE WITH A KEY LANDMARK//</a:t>
            </a:r>
            <a:r>
              <a:rPr lang="en-US" baseline="0" dirty="0" smtClean="0"/>
              <a:t> In Seattle, we like to point out that we’re less than 100 km from an active volcano, and that it’s visible on a clear day (which more than likely isn’t the day of orientation)</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7</a:t>
            </a:fld>
            <a:endParaRPr lang="en-US" dirty="0"/>
          </a:p>
        </p:txBody>
      </p:sp>
    </p:spTree>
    <p:extLst>
      <p:ext uri="{BB962C8B-B14F-4D97-AF65-F5344CB8AC3E}">
        <p14:creationId xmlns:p14="http://schemas.microsoft.com/office/powerpoint/2010/main" val="965947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REPLACE WITH A MAP</a:t>
            </a:r>
            <a:r>
              <a:rPr lang="en-US" baseline="0" dirty="0" smtClean="0"/>
              <a:t> OF YOUR CITY // In Seattle we like to point out we’re on an isthmus between the Pacific Ocean and a large lake, and that while Puget Sound is part of the Pacific Ocean, it’s a 3-4 hour drive to get to the big expansive part</a:t>
            </a:r>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8</a:t>
            </a:fld>
            <a:endParaRPr lang="en-US" dirty="0"/>
          </a:p>
        </p:txBody>
      </p:sp>
    </p:spTree>
    <p:extLst>
      <p:ext uri="{BB962C8B-B14F-4D97-AF65-F5344CB8AC3E}">
        <p14:creationId xmlns:p14="http://schemas.microsoft.com/office/powerpoint/2010/main" val="494326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REPLACE WITH YOUR REGION // In Seattle we like to point out we’re a</a:t>
            </a:r>
            <a:r>
              <a:rPr lang="en-US" baseline="0" dirty="0" smtClean="0"/>
              <a:t> city not near any other major U.S. city, that Vancouver in Canada is the next nearest city</a:t>
            </a:r>
            <a:endParaRPr lang="en-US" dirty="0" smtClean="0"/>
          </a:p>
          <a:p>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9</a:t>
            </a:fld>
            <a:endParaRPr lang="en-US" dirty="0"/>
          </a:p>
        </p:txBody>
      </p:sp>
    </p:spTree>
    <p:extLst>
      <p:ext uri="{BB962C8B-B14F-4D97-AF65-F5344CB8AC3E}">
        <p14:creationId xmlns:p14="http://schemas.microsoft.com/office/powerpoint/2010/main" val="265570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REPLACE WITH YOUR COUNTRY // In Seattle w</a:t>
            </a:r>
            <a:r>
              <a:rPr lang="en-US" baseline="0" dirty="0" smtClean="0"/>
              <a:t>e also point out that we’re far from where all the other Americans live, that most of the fledglings spent 6 hours crossing the continent to get out to Seattle</a:t>
            </a:r>
            <a:endParaRPr lang="en-US" dirty="0" smtClean="0"/>
          </a:p>
          <a:p>
            <a:endParaRPr lang="en-US" dirty="0"/>
          </a:p>
        </p:txBody>
      </p:sp>
      <p:sp>
        <p:nvSpPr>
          <p:cNvPr id="4" name="Slide Number Placeholder 3"/>
          <p:cNvSpPr>
            <a:spLocks noGrp="1"/>
          </p:cNvSpPr>
          <p:nvPr>
            <p:ph type="sldNum" sz="quarter" idx="10"/>
          </p:nvPr>
        </p:nvSpPr>
        <p:spPr/>
        <p:txBody>
          <a:bodyPr/>
          <a:lstStyle/>
          <a:p>
            <a:fld id="{14B99F50-65EC-4D8E-AFBD-66DA61CDBDC4}" type="slidenum">
              <a:rPr lang="en-US" smtClean="0"/>
              <a:pPr/>
              <a:t>10</a:t>
            </a:fld>
            <a:endParaRPr lang="en-US" dirty="0"/>
          </a:p>
        </p:txBody>
      </p:sp>
    </p:spTree>
    <p:extLst>
      <p:ext uri="{BB962C8B-B14F-4D97-AF65-F5344CB8AC3E}">
        <p14:creationId xmlns:p14="http://schemas.microsoft.com/office/powerpoint/2010/main" val="1925159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028701"/>
            <a:ext cx="9144000" cy="1671638"/>
          </a:xfrm>
          <a:solidFill>
            <a:schemeClr val="tx1"/>
          </a:solidFill>
        </p:spPr>
        <p:txBody>
          <a:bodyPr anchor="b" anchorCtr="0"/>
          <a:lstStyle>
            <a:lvl1pPr algn="ctr">
              <a:defRPr>
                <a:solidFill>
                  <a:schemeClr val="tx2">
                    <a:lumMod val="20000"/>
                    <a:lumOff val="80000"/>
                  </a:schemeClr>
                </a:solidFill>
                <a:latin typeface="Franklin Gothic Demi" pitchFamily="34" charset="0"/>
              </a:defRPr>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p>
            <a:r>
              <a:rPr lang="en-US" dirty="0" smtClean="0"/>
              <a:t>7/15/</a:t>
            </a:r>
            <a:r>
              <a:rPr lang="is-IS" dirty="0" smtClean="0"/>
              <a:t>2016</a:t>
            </a:r>
            <a:endParaRPr lang="en-US" dirty="0"/>
          </a:p>
        </p:txBody>
      </p:sp>
      <p:sp>
        <p:nvSpPr>
          <p:cNvPr id="5" name="Footer Placeholder 4"/>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3" name="Subtitle 2"/>
          <p:cNvSpPr>
            <a:spLocks noGrp="1"/>
          </p:cNvSpPr>
          <p:nvPr>
            <p:ph type="subTitle" idx="1"/>
          </p:nvPr>
        </p:nvSpPr>
        <p:spPr>
          <a:xfrm>
            <a:off x="0" y="2686050"/>
            <a:ext cx="9144000" cy="2457450"/>
          </a:xfrm>
          <a:solidFill>
            <a:schemeClr val="tx1"/>
          </a:solidFill>
        </p:spPr>
        <p:txBody>
          <a:bodyPr/>
          <a:lstStyle>
            <a:lvl1pPr marL="0" indent="0" algn="ctr">
              <a:buNone/>
              <a:defRPr>
                <a:solidFill>
                  <a:schemeClr val="tx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Fledge (180x80 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209550"/>
            <a:ext cx="1219200" cy="5418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t>7/15/</a:t>
            </a:r>
            <a:r>
              <a:rPr lang="is-IS" dirty="0" smtClean="0"/>
              <a:t>2016</a:t>
            </a:r>
            <a:endParaRPr lang="en-US" dirty="0"/>
          </a:p>
        </p:txBody>
      </p:sp>
      <p:sp>
        <p:nvSpPr>
          <p:cNvPr id="4" name="Footer Placeholder 3"/>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Black)">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Fledge (180x80 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4721933"/>
            <a:ext cx="800368" cy="355719"/>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t>7/15/</a:t>
            </a:r>
            <a:r>
              <a:rPr lang="is-IS" dirty="0" smtClean="0"/>
              <a:t>2016</a:t>
            </a:r>
            <a:endParaRPr lang="en-US" dirty="0"/>
          </a:p>
        </p:txBody>
      </p:sp>
      <p:sp>
        <p:nvSpPr>
          <p:cNvPr id="4" name="Footer Placeholder 3"/>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916972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7/15/</a:t>
            </a:r>
            <a:r>
              <a:rPr lang="is-IS" dirty="0" smtClean="0"/>
              <a:t>2016</a:t>
            </a:r>
            <a:endParaRPr lang="en-US" dirty="0"/>
          </a:p>
        </p:txBody>
      </p:sp>
      <p:sp>
        <p:nvSpPr>
          <p:cNvPr id="3"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
        <p:nvSpPr>
          <p:cNvPr id="5" name="Rectangle 4"/>
          <p:cNvSpPr/>
          <p:nvPr userDrawn="1"/>
        </p:nvSpPr>
        <p:spPr>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7/15/</a:t>
            </a:r>
            <a:r>
              <a:rPr lang="is-IS" dirty="0" smtClean="0"/>
              <a:t>2016</a:t>
            </a:r>
            <a:endParaRPr lang="en-US" dirty="0"/>
          </a:p>
        </p:txBody>
      </p:sp>
      <p:sp>
        <p:nvSpPr>
          <p:cNvPr id="3"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
        <p:nvSpPr>
          <p:cNvPr id="5" name="Rectangle 4"/>
          <p:cNvSpPr/>
          <p:nvPr userDrawn="1"/>
        </p:nvSpPr>
        <p:spPr>
          <a:xfrm>
            <a:off x="0" y="0"/>
            <a:ext cx="9144000"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888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Almost Blank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7/15/</a:t>
            </a:r>
            <a:r>
              <a:rPr lang="is-IS" dirty="0" smtClean="0"/>
              <a:t>2016</a:t>
            </a:r>
            <a:endParaRPr lang="en-US" dirty="0"/>
          </a:p>
        </p:txBody>
      </p:sp>
      <p:sp>
        <p:nvSpPr>
          <p:cNvPr id="3"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
        <p:nvSpPr>
          <p:cNvPr id="5" name="Rectangle 4"/>
          <p:cNvSpPr/>
          <p:nvPr userDrawn="1"/>
        </p:nvSpPr>
        <p:spPr>
          <a:xfrm>
            <a:off x="0" y="0"/>
            <a:ext cx="9144000"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Fledge (180x80 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4721933"/>
            <a:ext cx="800368" cy="355719"/>
          </a:xfrm>
          <a:prstGeom prst="rect">
            <a:avLst/>
          </a:prstGeom>
        </p:spPr>
      </p:pic>
    </p:spTree>
    <p:extLst>
      <p:ext uri="{BB962C8B-B14F-4D97-AF65-F5344CB8AC3E}">
        <p14:creationId xmlns:p14="http://schemas.microsoft.com/office/powerpoint/2010/main" val="16358699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3pPr>
              <a:buFont typeface="Wingdings" pitchFamily="2" charset="2"/>
              <a:buChar char="§"/>
              <a:defRPr/>
            </a:lvl3pPr>
            <a:lvl5pP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24000" y="4767264"/>
            <a:ext cx="1295400" cy="273844"/>
          </a:xfrm>
          <a:prstGeom prst="rect">
            <a:avLst/>
          </a:prstGeom>
        </p:spPr>
        <p:txBody>
          <a:bodyPr/>
          <a:lstStyle/>
          <a:p>
            <a:r>
              <a:rPr lang="en-US" dirty="0" smtClean="0"/>
              <a:t>7/15/</a:t>
            </a:r>
            <a:r>
              <a:rPr lang="is-IS" dirty="0" smtClean="0"/>
              <a:t>2016</a:t>
            </a:r>
            <a:endParaRPr lang="en-US" dirty="0"/>
          </a:p>
        </p:txBody>
      </p:sp>
      <p:sp>
        <p:nvSpPr>
          <p:cNvPr id="5" name="Footer Placeholder 4"/>
          <p:cNvSpPr>
            <a:spLocks noGrp="1"/>
          </p:cNvSpPr>
          <p:nvPr>
            <p:ph type="ftr" sz="quarter" idx="11"/>
          </p:nvPr>
        </p:nvSpPr>
        <p:spPr/>
        <p:txBody>
          <a:bodyPr/>
          <a:lstStyle/>
          <a:p>
            <a:r>
              <a:rPr lang="en-US" dirty="0" smtClean="0"/>
              <a:t>Copyright © </a:t>
            </a:r>
            <a:r>
              <a:rPr lang="is-IS" dirty="0" smtClean="0"/>
              <a:t>2016</a:t>
            </a:r>
            <a:r>
              <a:rPr lang="en-US" dirty="0" smtClean="0"/>
              <a:t> Kick</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65306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3pPr>
              <a:buFont typeface="Wingdings" pitchFamily="2" charset="2"/>
              <a:buChar char="§"/>
              <a:defRPr/>
            </a:lvl3pPr>
            <a:lvl5pP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7/15/</a:t>
            </a:r>
            <a:r>
              <a:rPr lang="is-IS" dirty="0" smtClean="0"/>
              <a:t>2016</a:t>
            </a:r>
            <a:endParaRPr lang="en-US" dirty="0"/>
          </a:p>
        </p:txBody>
      </p:sp>
      <p:sp>
        <p:nvSpPr>
          <p:cNvPr id="5" name="Footer Placeholder 4"/>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Black)">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lvl1pPr>
              <a:defRPr>
                <a:solidFill>
                  <a:schemeClr val="bg1"/>
                </a:solidFill>
              </a:defRPr>
            </a:lvl1pPr>
            <a:lvl2pPr>
              <a:defRPr sz="2800">
                <a:solidFill>
                  <a:schemeClr val="bg1"/>
                </a:solidFill>
              </a:defRPr>
            </a:lvl2pPr>
            <a:lvl3pPr>
              <a:buFont typeface="Wingdings" pitchFamily="2" charset="2"/>
              <a:buChar char="§"/>
              <a:defRPr>
                <a:solidFill>
                  <a:schemeClr val="bg1"/>
                </a:solidFill>
              </a:defRPr>
            </a:lvl3pPr>
            <a:lvl4pP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a:t>
            </a:r>
            <a:r>
              <a:rPr lang="en-US" sz="2600" b="0" i="0" dirty="0" smtClean="0">
                <a:solidFill>
                  <a:srgbClr val="000000"/>
                </a:solidFill>
                <a:latin typeface="Lucida Grande"/>
                <a:ea typeface="Lucida Grande"/>
                <a:cs typeface="Lucida Grande"/>
              </a:rPr>
              <a:t>1_Title and </a:t>
            </a:r>
            <a:r>
              <a:rPr lang="en-US" sz="2600" b="0" i="0" dirty="0" err="1" smtClean="0">
                <a:solidFill>
                  <a:srgbClr val="000000"/>
                </a:solidFill>
                <a:latin typeface="Lucida Grande"/>
                <a:ea typeface="Lucida Grande"/>
                <a:cs typeface="Lucida Grande"/>
              </a:rPr>
              <a:t>Content</a:t>
            </a:r>
            <a:r>
              <a:rPr lang="en-US" dirty="0" err="1" smtClean="0"/>
              <a:t>ond</a:t>
            </a:r>
            <a:r>
              <a:rPr lang="en-US" dirty="0" smtClean="0"/>
              <a:t>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dirty="0" smtClean="0"/>
              <a:t>7/15/</a:t>
            </a:r>
            <a:r>
              <a:rPr lang="is-IS" dirty="0" smtClean="0"/>
              <a:t>2016</a:t>
            </a:r>
            <a:endParaRPr lang="en-US" dirty="0"/>
          </a:p>
        </p:txBody>
      </p:sp>
      <p:sp>
        <p:nvSpPr>
          <p:cNvPr id="5" name="Footer Placeholder 4"/>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pic>
        <p:nvPicPr>
          <p:cNvPr id="9" name="Picture 8" descr="Fledge (180x80 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4721933"/>
            <a:ext cx="800368" cy="355719"/>
          </a:xfrm>
          <a:prstGeom prst="rect">
            <a:avLst/>
          </a:prstGeom>
        </p:spPr>
      </p:pic>
    </p:spTree>
    <p:extLst>
      <p:ext uri="{BB962C8B-B14F-4D97-AF65-F5344CB8AC3E}">
        <p14:creationId xmlns:p14="http://schemas.microsoft.com/office/powerpoint/2010/main" val="30346005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s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7/15/</a:t>
            </a:r>
            <a:r>
              <a:rPr lang="is-IS" dirty="0" smtClean="0"/>
              <a:t>2016</a:t>
            </a:r>
            <a:endParaRPr lang="en-US" dirty="0"/>
          </a:p>
        </p:txBody>
      </p:sp>
      <p:sp>
        <p:nvSpPr>
          <p:cNvPr id="6" name="Footer Placeholder 5"/>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s (Black)">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7/15/</a:t>
            </a:r>
            <a:r>
              <a:rPr lang="is-IS" dirty="0" smtClean="0"/>
              <a:t>2016</a:t>
            </a:r>
            <a:endParaRPr lang="en-US" dirty="0"/>
          </a:p>
        </p:txBody>
      </p:sp>
      <p:sp>
        <p:nvSpPr>
          <p:cNvPr id="6" name="Footer Placeholder 5"/>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pic>
        <p:nvPicPr>
          <p:cNvPr id="9" name="Picture 8" descr="Fledge (180x80 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4721933"/>
            <a:ext cx="800368" cy="355719"/>
          </a:xfrm>
          <a:prstGeom prst="rect">
            <a:avLst/>
          </a:prstGeom>
        </p:spPr>
      </p:pic>
    </p:spTree>
    <p:extLst>
      <p:ext uri="{BB962C8B-B14F-4D97-AF65-F5344CB8AC3E}">
        <p14:creationId xmlns:p14="http://schemas.microsoft.com/office/powerpoint/2010/main" val="17279489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7/15/</a:t>
            </a:r>
            <a:r>
              <a:rPr lang="is-IS" dirty="0" smtClean="0"/>
              <a:t>2016</a:t>
            </a:r>
            <a:endParaRPr lang="en-US" dirty="0"/>
          </a:p>
        </p:txBody>
      </p:sp>
      <p:sp>
        <p:nvSpPr>
          <p:cNvPr id="8" name="Footer Placeholder 7"/>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709773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lack)">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7/15/</a:t>
            </a:r>
            <a:r>
              <a:rPr lang="is-IS" dirty="0" smtClean="0"/>
              <a:t>2016</a:t>
            </a:r>
            <a:endParaRPr lang="en-US" dirty="0"/>
          </a:p>
        </p:txBody>
      </p:sp>
      <p:sp>
        <p:nvSpPr>
          <p:cNvPr id="8" name="Footer Placeholder 7"/>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pic>
        <p:nvPicPr>
          <p:cNvPr id="11" name="Picture 10" descr="Fledge (180x80 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4721933"/>
            <a:ext cx="800368" cy="3557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White)">
    <p:spTree>
      <p:nvGrpSpPr>
        <p:cNvPr id="1" name=""/>
        <p:cNvGrpSpPr/>
        <p:nvPr/>
      </p:nvGrpSpPr>
      <p:grpSpPr>
        <a:xfrm>
          <a:off x="0" y="0"/>
          <a:ext cx="0" cy="0"/>
          <a:chOff x="0" y="0"/>
          <a:chExt cx="0" cy="0"/>
        </a:xfrm>
      </p:grpSpPr>
      <p:sp>
        <p:nvSpPr>
          <p:cNvPr id="2" name="Title 1"/>
          <p:cNvSpPr>
            <a:spLocks noGrp="1"/>
          </p:cNvSpPr>
          <p:nvPr>
            <p:ph type="title"/>
          </p:nvPr>
        </p:nvSpPr>
        <p:spPr>
          <a:xfrm>
            <a:off x="457213" y="133351"/>
            <a:ext cx="8229599" cy="795338"/>
          </a:xfrm>
        </p:spPr>
        <p:txBody>
          <a:bodyPr anchor="b"/>
          <a:lstStyle>
            <a:lvl1pPr algn="l">
              <a:defRPr lang="en-US" sz="4400" b="0" kern="1200" dirty="0" smtClean="0">
                <a:solidFill>
                  <a:schemeClr val="bg1"/>
                </a:soli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200152"/>
            <a:ext cx="5111750" cy="33944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7" y="1200152"/>
            <a:ext cx="3008313" cy="33944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r>
              <a:rPr lang="en-US" dirty="0" smtClean="0"/>
              <a:t>7/15/</a:t>
            </a:r>
            <a:r>
              <a:rPr lang="is-IS" dirty="0" smtClean="0"/>
              <a:t>2016</a:t>
            </a:r>
            <a:endParaRPr lang="en-US" dirty="0"/>
          </a:p>
        </p:txBody>
      </p:sp>
      <p:sp>
        <p:nvSpPr>
          <p:cNvPr id="6" name="Footer Placeholder 5"/>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500219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Black)">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ledge (180x80 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4721933"/>
            <a:ext cx="800368" cy="355719"/>
          </a:xfrm>
          <a:prstGeom prst="rect">
            <a:avLst/>
          </a:prstGeom>
        </p:spPr>
      </p:pic>
      <p:sp>
        <p:nvSpPr>
          <p:cNvPr id="2" name="Title 1"/>
          <p:cNvSpPr>
            <a:spLocks noGrp="1"/>
          </p:cNvSpPr>
          <p:nvPr>
            <p:ph type="title"/>
          </p:nvPr>
        </p:nvSpPr>
        <p:spPr>
          <a:xfrm>
            <a:off x="457213" y="209552"/>
            <a:ext cx="8229599" cy="790575"/>
          </a:xfrm>
        </p:spPr>
        <p:txBody>
          <a:bodyPr anchor="b"/>
          <a:lstStyle>
            <a:lvl1pPr algn="l">
              <a:defRPr lang="en-US" sz="4400" b="0" kern="1200" dirty="0" smtClean="0">
                <a:solidFill>
                  <a:schemeClr val="bg1"/>
                </a:soli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200152"/>
            <a:ext cx="5111750" cy="3394473"/>
          </a:xfrm>
        </p:spPr>
        <p:txBody>
          <a:bodyPr/>
          <a:lstStyle>
            <a:lvl1pPr>
              <a:defRPr sz="320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7" y="1200152"/>
            <a:ext cx="3008313" cy="3394473"/>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r>
              <a:rPr lang="en-US" dirty="0" smtClean="0"/>
              <a:t>7/15/</a:t>
            </a:r>
            <a:r>
              <a:rPr lang="is-IS" dirty="0" smtClean="0"/>
              <a:t>2016</a:t>
            </a:r>
            <a:endParaRPr lang="en-US" dirty="0"/>
          </a:p>
        </p:txBody>
      </p:sp>
      <p:sp>
        <p:nvSpPr>
          <p:cNvPr id="6" name="Footer Placeholder 5"/>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932805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46863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0"/>
            <a:ext cx="9144000" cy="108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457200" y="205979"/>
            <a:ext cx="8229600" cy="85725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Click to edit Master title style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 name="Title Placeholder 1"/>
          <p:cNvSpPr>
            <a:spLocks noGrp="1"/>
          </p:cNvSpPr>
          <p:nvPr>
            <p:ph type="title"/>
          </p:nvPr>
        </p:nvSpPr>
        <p:spPr>
          <a:xfrm>
            <a:off x="457200" y="171450"/>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524000" y="4767264"/>
            <a:ext cx="1295400" cy="273844"/>
          </a:xfrm>
          <a:prstGeom prst="rect">
            <a:avLst/>
          </a:prstGeom>
        </p:spPr>
        <p:txBody>
          <a:bodyPr vert="horz" lIns="91440" tIns="45720" rIns="91440" bIns="45720" rtlCol="0" anchor="ctr"/>
          <a:lstStyle>
            <a:lvl1pPr algn="l">
              <a:defRPr sz="1200">
                <a:solidFill>
                  <a:schemeClr val="bg1"/>
                </a:solidFill>
              </a:defRPr>
            </a:lvl1pPr>
          </a:lstStyle>
          <a:p>
            <a:r>
              <a:rPr lang="en-US" dirty="0" smtClean="0"/>
              <a:t>7/15/</a:t>
            </a:r>
            <a:r>
              <a:rPr lang="is-IS" dirty="0" smtClean="0"/>
              <a:t>2016</a:t>
            </a:r>
            <a:endParaRPr lang="en-US" dirty="0"/>
          </a:p>
        </p:txBody>
      </p:sp>
      <p:sp>
        <p:nvSpPr>
          <p:cNvPr id="5" name="Footer Placeholder 4"/>
          <p:cNvSpPr>
            <a:spLocks noGrp="1"/>
          </p:cNvSpPr>
          <p:nvPr>
            <p:ph type="ftr" sz="quarter" idx="3"/>
          </p:nvPr>
        </p:nvSpPr>
        <p:spPr>
          <a:xfrm>
            <a:off x="2971800" y="4767264"/>
            <a:ext cx="3429000" cy="273844"/>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bg1"/>
                </a:solidFill>
              </a:defRPr>
            </a:lvl1pPr>
          </a:lstStyle>
          <a:p>
            <a:fld id="{B6F15528-21DE-4FAA-801E-634DDDAF4B2B}" type="slidenum">
              <a:rPr lang="en-US" smtClean="0"/>
              <a:pPr/>
              <a:t>‹#›</a:t>
            </a:fld>
            <a:endParaRPr lang="en-US" dirty="0"/>
          </a:p>
        </p:txBody>
      </p:sp>
      <p:pic>
        <p:nvPicPr>
          <p:cNvPr id="8" name="Picture 7" descr="Fledge (180x80 black).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457200" y="4721933"/>
            <a:ext cx="800368" cy="355719"/>
          </a:xfrm>
          <a:prstGeom prst="rect">
            <a:avLst/>
          </a:prstGeom>
        </p:spPr>
      </p:pic>
    </p:spTree>
  </p:cSld>
  <p:clrMap bg1="lt1" tx1="dk1" bg2="lt2" tx2="dk2" accent1="accent1" accent2="accent2" accent3="accent3" accent4="accent4" accent5="accent5" accent6="accent6" hlink="hlink" folHlink="folHlink"/>
  <p:sldLayoutIdLst>
    <p:sldLayoutId id="2147483789" r:id="rId1"/>
    <p:sldLayoutId id="2147483790" r:id="rId2"/>
    <p:sldLayoutId id="2147483808" r:id="rId3"/>
    <p:sldLayoutId id="2147483792" r:id="rId4"/>
    <p:sldLayoutId id="2147483809" r:id="rId5"/>
    <p:sldLayoutId id="2147483810" r:id="rId6"/>
    <p:sldLayoutId id="2147483793" r:id="rId7"/>
    <p:sldLayoutId id="2147483812" r:id="rId8"/>
    <p:sldLayoutId id="2147483813" r:id="rId9"/>
    <p:sldLayoutId id="2147483794" r:id="rId10"/>
    <p:sldLayoutId id="2147483811" r:id="rId11"/>
    <p:sldLayoutId id="2147483795" r:id="rId12"/>
    <p:sldLayoutId id="2147483814" r:id="rId13"/>
    <p:sldLayoutId id="2147483816" r:id="rId14"/>
    <p:sldLayoutId id="2147483815" r:id="rId15"/>
  </p:sldLayoutIdLst>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hf hdr="0" dt="0"/>
  <p:txStyles>
    <p:titleStyle>
      <a:lvl1pPr algn="l" defTabSz="914400" rtl="0" eaLnBrk="1" latinLnBrk="0" hangingPunct="1">
        <a:spcBef>
          <a:spcPct val="0"/>
        </a:spcBef>
        <a:buNone/>
        <a:defRPr sz="4400" b="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700"/>
        </a:spcAft>
        <a:buClr>
          <a:schemeClr val="accent4"/>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0"/>
        </a:spcBef>
        <a:spcAft>
          <a:spcPts val="700"/>
        </a:spcAft>
        <a:buClr>
          <a:schemeClr val="accent2"/>
        </a:buClr>
        <a:buSzPct val="80000"/>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ts val="0"/>
        </a:spcBef>
        <a:spcAft>
          <a:spcPts val="700"/>
        </a:spcAft>
        <a:buClr>
          <a:schemeClr val="accent3"/>
        </a:buClr>
        <a:buSzPct val="80000"/>
        <a:buFont typeface="Arial"/>
        <a:buChar char="•"/>
        <a:defRPr sz="2400" kern="1200">
          <a:solidFill>
            <a:schemeClr val="tx1"/>
          </a:solidFill>
          <a:latin typeface="+mn-lt"/>
          <a:ea typeface="+mn-ea"/>
          <a:cs typeface="+mn-cs"/>
        </a:defRPr>
      </a:lvl3pPr>
      <a:lvl4pPr marL="1600200" indent="-228600" algn="l" defTabSz="914400" rtl="0" eaLnBrk="1" latinLnBrk="0" hangingPunct="1">
        <a:spcBef>
          <a:spcPts val="0"/>
        </a:spcBef>
        <a:spcAft>
          <a:spcPts val="700"/>
        </a:spcAft>
        <a:buClr>
          <a:schemeClr val="accent1"/>
        </a:buClr>
        <a:buFont typeface="Wingdings" charset="2"/>
        <a:buChar char="§"/>
        <a:defRPr sz="2000" kern="1200">
          <a:solidFill>
            <a:schemeClr val="tx1"/>
          </a:solidFill>
          <a:latin typeface="+mn-lt"/>
          <a:ea typeface="+mn-ea"/>
          <a:cs typeface="+mn-cs"/>
        </a:defRPr>
      </a:lvl4pPr>
      <a:lvl5pPr marL="2057400" indent="-228600" algn="l" defTabSz="914400" rtl="0" eaLnBrk="1" latinLnBrk="0" hangingPunct="1">
        <a:spcBef>
          <a:spcPts val="0"/>
        </a:spcBef>
        <a:spcAft>
          <a:spcPts val="700"/>
        </a:spcAft>
        <a:buClr>
          <a:schemeClr val="accent6"/>
        </a:buClr>
        <a:buSzPct val="80000"/>
        <a:buFont typeface="Arial"/>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46" Type="http://schemas.openxmlformats.org/officeDocument/2006/relationships/image" Target="../media/image59.jpeg"/><Relationship Id="rId47" Type="http://schemas.openxmlformats.org/officeDocument/2006/relationships/image" Target="../media/image60.png"/><Relationship Id="rId48" Type="http://schemas.openxmlformats.org/officeDocument/2006/relationships/image" Target="../media/image61.jpg"/><Relationship Id="rId49" Type="http://schemas.openxmlformats.org/officeDocument/2006/relationships/image" Target="../media/image62.jpeg"/><Relationship Id="rId20" Type="http://schemas.openxmlformats.org/officeDocument/2006/relationships/image" Target="../media/image33.jpeg"/><Relationship Id="rId21" Type="http://schemas.openxmlformats.org/officeDocument/2006/relationships/image" Target="../media/image34.jpeg"/><Relationship Id="rId22" Type="http://schemas.openxmlformats.org/officeDocument/2006/relationships/image" Target="../media/image35.jpeg"/><Relationship Id="rId23" Type="http://schemas.openxmlformats.org/officeDocument/2006/relationships/image" Target="../media/image36.jpeg"/><Relationship Id="rId24" Type="http://schemas.openxmlformats.org/officeDocument/2006/relationships/image" Target="../media/image37.jpeg"/><Relationship Id="rId25" Type="http://schemas.openxmlformats.org/officeDocument/2006/relationships/image" Target="../media/image38.jpg"/><Relationship Id="rId26" Type="http://schemas.openxmlformats.org/officeDocument/2006/relationships/image" Target="../media/image39.jpeg"/><Relationship Id="rId27" Type="http://schemas.openxmlformats.org/officeDocument/2006/relationships/image" Target="../media/image40.jpeg"/><Relationship Id="rId28" Type="http://schemas.openxmlformats.org/officeDocument/2006/relationships/image" Target="../media/image41.JPG"/><Relationship Id="rId29" Type="http://schemas.openxmlformats.org/officeDocument/2006/relationships/image" Target="../media/image42.jpg"/><Relationship Id="rId50" Type="http://schemas.openxmlformats.org/officeDocument/2006/relationships/image" Target="../media/image63.jpg"/><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6.emf"/><Relationship Id="rId4" Type="http://schemas.openxmlformats.org/officeDocument/2006/relationships/image" Target="../media/image17.png"/><Relationship Id="rId5" Type="http://schemas.openxmlformats.org/officeDocument/2006/relationships/image" Target="../media/image18.jpeg"/><Relationship Id="rId30" Type="http://schemas.openxmlformats.org/officeDocument/2006/relationships/image" Target="../media/image43.jpg"/><Relationship Id="rId31" Type="http://schemas.openxmlformats.org/officeDocument/2006/relationships/image" Target="../media/image44.jpg"/><Relationship Id="rId32" Type="http://schemas.openxmlformats.org/officeDocument/2006/relationships/image" Target="../media/image45.jpeg"/><Relationship Id="rId9" Type="http://schemas.openxmlformats.org/officeDocument/2006/relationships/image" Target="../media/image22.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33" Type="http://schemas.openxmlformats.org/officeDocument/2006/relationships/image" Target="../media/image46.jpg"/><Relationship Id="rId34" Type="http://schemas.openxmlformats.org/officeDocument/2006/relationships/image" Target="../media/image47.jpg"/><Relationship Id="rId35" Type="http://schemas.openxmlformats.org/officeDocument/2006/relationships/image" Target="../media/image48.png"/><Relationship Id="rId36" Type="http://schemas.openxmlformats.org/officeDocument/2006/relationships/image" Target="../media/image49.jpeg"/><Relationship Id="rId10" Type="http://schemas.openxmlformats.org/officeDocument/2006/relationships/image" Target="../media/image23.jpeg"/><Relationship Id="rId11" Type="http://schemas.openxmlformats.org/officeDocument/2006/relationships/image" Target="../media/image24.jpeg"/><Relationship Id="rId12" Type="http://schemas.openxmlformats.org/officeDocument/2006/relationships/image" Target="../media/image25.jpe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jpeg"/><Relationship Id="rId16" Type="http://schemas.openxmlformats.org/officeDocument/2006/relationships/image" Target="../media/image29.jpeg"/><Relationship Id="rId17" Type="http://schemas.openxmlformats.org/officeDocument/2006/relationships/image" Target="../media/image30.jpeg"/><Relationship Id="rId18" Type="http://schemas.openxmlformats.org/officeDocument/2006/relationships/image" Target="../media/image31.jpg"/><Relationship Id="rId19" Type="http://schemas.openxmlformats.org/officeDocument/2006/relationships/image" Target="../media/image32.jpeg"/><Relationship Id="rId37" Type="http://schemas.openxmlformats.org/officeDocument/2006/relationships/image" Target="../media/image50.jpeg"/><Relationship Id="rId38" Type="http://schemas.openxmlformats.org/officeDocument/2006/relationships/image" Target="../media/image51.jpeg"/><Relationship Id="rId39" Type="http://schemas.openxmlformats.org/officeDocument/2006/relationships/image" Target="../media/image52.jpeg"/><Relationship Id="rId40" Type="http://schemas.openxmlformats.org/officeDocument/2006/relationships/image" Target="../media/image53.jpeg"/><Relationship Id="rId41" Type="http://schemas.openxmlformats.org/officeDocument/2006/relationships/image" Target="../media/image54.jpeg"/><Relationship Id="rId42" Type="http://schemas.openxmlformats.org/officeDocument/2006/relationships/image" Target="../media/image55.png"/><Relationship Id="rId43" Type="http://schemas.openxmlformats.org/officeDocument/2006/relationships/image" Target="../media/image56.jpeg"/><Relationship Id="rId44" Type="http://schemas.openxmlformats.org/officeDocument/2006/relationships/image" Target="../media/image57.jpeg"/><Relationship Id="rId45" Type="http://schemas.openxmlformats.org/officeDocument/2006/relationships/image" Target="../media/image5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6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1" Type="http://schemas.openxmlformats.org/officeDocument/2006/relationships/image" Target="../media/image86.jpeg"/><Relationship Id="rId12" Type="http://schemas.openxmlformats.org/officeDocument/2006/relationships/image" Target="../media/image87.emf"/><Relationship Id="rId13" Type="http://schemas.openxmlformats.org/officeDocument/2006/relationships/image" Target="../media/image88.png"/><Relationship Id="rId14" Type="http://schemas.openxmlformats.org/officeDocument/2006/relationships/image" Target="../media/image89.png"/><Relationship Id="rId15" Type="http://schemas.openxmlformats.org/officeDocument/2006/relationships/image" Target="../media/image90.png"/><Relationship Id="rId16" Type="http://schemas.openxmlformats.org/officeDocument/2006/relationships/image" Target="../media/image91.png"/><Relationship Id="rId17" Type="http://schemas.openxmlformats.org/officeDocument/2006/relationships/image" Target="../media/image92.png"/><Relationship Id="rId18" Type="http://schemas.openxmlformats.org/officeDocument/2006/relationships/image" Target="../media/image93.png"/><Relationship Id="rId19" Type="http://schemas.openxmlformats.org/officeDocument/2006/relationships/image" Target="../media/image94.png"/><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Fledge\Marketing\Logos\Fledge (180x80 black).png"/>
          <p:cNvPicPr>
            <a:picLocks noChangeAspect="1" noChangeArrowheads="1"/>
          </p:cNvPicPr>
          <p:nvPr/>
        </p:nvPicPr>
        <p:blipFill>
          <a:blip r:embed="rId2" cstate="print"/>
          <a:srcRect/>
          <a:stretch>
            <a:fillRect/>
          </a:stretch>
        </p:blipFill>
        <p:spPr bwMode="auto">
          <a:xfrm>
            <a:off x="304800" y="6343650"/>
            <a:ext cx="873848" cy="388938"/>
          </a:xfrm>
          <a:prstGeom prst="rect">
            <a:avLst/>
          </a:prstGeom>
          <a:noFill/>
        </p:spPr>
      </p:pic>
      <p:pic>
        <p:nvPicPr>
          <p:cNvPr id="3" name="Picture 2" descr="fledge (black).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598" y="128815"/>
            <a:ext cx="7328805" cy="4885870"/>
          </a:xfrm>
          <a:prstGeom prst="rect">
            <a:avLst/>
          </a:prstGeom>
        </p:spPr>
      </p:pic>
    </p:spTree>
    <p:extLst>
      <p:ext uri="{BB962C8B-B14F-4D97-AF65-F5344CB8AC3E}">
        <p14:creationId xmlns:p14="http://schemas.microsoft.com/office/powerpoint/2010/main" val="23614601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4-12 at 2.03.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5251130"/>
          </a:xfrm>
          <a:prstGeom prst="rect">
            <a:avLst/>
          </a:prstGeom>
        </p:spPr>
      </p:pic>
    </p:spTree>
    <p:extLst>
      <p:ext uri="{BB962C8B-B14F-4D97-AF65-F5344CB8AC3E}">
        <p14:creationId xmlns:p14="http://schemas.microsoft.com/office/powerpoint/2010/main" val="18798932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4-12 at 2.07.06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4419600" cy="2510355"/>
          </a:xfrm>
          <a:prstGeom prst="rect">
            <a:avLst/>
          </a:prstGeom>
        </p:spPr>
      </p:pic>
      <p:pic>
        <p:nvPicPr>
          <p:cNvPr id="2" name="Picture 1" descr="Screen Shot 2015-04-12 at 2.07.2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91000" y="0"/>
            <a:ext cx="4953000" cy="5143500"/>
          </a:xfrm>
          <a:prstGeom prst="rect">
            <a:avLst/>
          </a:prstGeom>
        </p:spPr>
      </p:pic>
    </p:spTree>
    <p:extLst>
      <p:ext uri="{BB962C8B-B14F-4D97-AF65-F5344CB8AC3E}">
        <p14:creationId xmlns:p14="http://schemas.microsoft.com/office/powerpoint/2010/main" val="24720452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71550"/>
            <a:ext cx="8229600" cy="2286000"/>
          </a:xfrm>
        </p:spPr>
        <p:txBody>
          <a:bodyPr>
            <a:normAutofit/>
          </a:bodyPr>
          <a:lstStyle/>
          <a:p>
            <a:pPr algn="ctr"/>
            <a:r>
              <a:rPr lang="en-US" sz="13800" dirty="0" smtClean="0"/>
              <a:t>What</a:t>
            </a:r>
            <a:endParaRPr lang="en-US" sz="115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28468884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dirty="0"/>
          </a:p>
        </p:txBody>
      </p:sp>
      <p:pic>
        <p:nvPicPr>
          <p:cNvPr id="5" name="Picture 4" descr="succes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57300" y="85725"/>
            <a:ext cx="6629400" cy="4972050"/>
          </a:xfrm>
          <a:prstGeom prst="rect">
            <a:avLst/>
          </a:prstGeom>
        </p:spPr>
      </p:pic>
    </p:spTree>
    <p:extLst>
      <p:ext uri="{BB962C8B-B14F-4D97-AF65-F5344CB8AC3E}">
        <p14:creationId xmlns:p14="http://schemas.microsoft.com/office/powerpoint/2010/main" val="37111828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66950"/>
            <a:ext cx="8229600" cy="2327672"/>
          </a:xfrm>
        </p:spPr>
        <p:txBody>
          <a:bodyPr>
            <a:normAutofit/>
          </a:bodyPr>
          <a:lstStyle/>
          <a:p>
            <a:pPr marL="0" indent="0" algn="ctr">
              <a:buNone/>
            </a:pPr>
            <a:r>
              <a:rPr lang="en-US" sz="4400" i="1" dirty="0" smtClean="0">
                <a:solidFill>
                  <a:schemeClr val="accent4"/>
                </a:solidFill>
              </a:rPr>
              <a:t>How much you get out of this program is up to </a:t>
            </a:r>
            <a:r>
              <a:rPr lang="en-US" sz="4400" i="1" u="sng" dirty="0" smtClean="0">
                <a:latin typeface="+mj-lt"/>
              </a:rPr>
              <a:t>you</a:t>
            </a:r>
            <a:r>
              <a:rPr lang="en-US" sz="4400" i="1" dirty="0" smtClean="0">
                <a:solidFill>
                  <a:schemeClr val="accent4"/>
                </a:solidFill>
              </a:rPr>
              <a:t>…</a:t>
            </a:r>
            <a:endParaRPr lang="en-US" sz="4400" i="1" dirty="0">
              <a:solidFill>
                <a:schemeClr val="accent4"/>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dirty="0"/>
          </a:p>
        </p:txBody>
      </p:sp>
      <p:sp>
        <p:nvSpPr>
          <p:cNvPr id="5" name="Title 4"/>
          <p:cNvSpPr>
            <a:spLocks noGrp="1"/>
          </p:cNvSpPr>
          <p:nvPr>
            <p:ph type="title"/>
          </p:nvPr>
        </p:nvSpPr>
        <p:spPr>
          <a:xfrm>
            <a:off x="457200" y="857250"/>
            <a:ext cx="8229600" cy="1409700"/>
          </a:xfrm>
        </p:spPr>
        <p:txBody>
          <a:bodyPr>
            <a:noAutofit/>
          </a:bodyPr>
          <a:lstStyle/>
          <a:p>
            <a:pPr algn="ctr"/>
            <a:r>
              <a:rPr lang="en-US" sz="7200" dirty="0" smtClean="0"/>
              <a:t>More In </a:t>
            </a:r>
            <a:r>
              <a:rPr lang="en-US" sz="6000" dirty="0" smtClean="0">
                <a:sym typeface="Wingdings"/>
              </a:rPr>
              <a:t></a:t>
            </a:r>
            <a:r>
              <a:rPr lang="en-US" sz="6000" dirty="0" smtClean="0"/>
              <a:t> </a:t>
            </a:r>
            <a:r>
              <a:rPr lang="en-US" sz="7200" dirty="0" smtClean="0"/>
              <a:t>More Out</a:t>
            </a:r>
            <a:endParaRPr lang="en-US" sz="6000" dirty="0"/>
          </a:p>
        </p:txBody>
      </p:sp>
    </p:spTree>
    <p:extLst>
      <p:ext uri="{BB962C8B-B14F-4D97-AF65-F5344CB8AC3E}">
        <p14:creationId xmlns:p14="http://schemas.microsoft.com/office/powerpoint/2010/main" val="24168316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Advice &amp; Assistance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dirty="0"/>
          </a:p>
        </p:txBody>
      </p:sp>
      <p:grpSp>
        <p:nvGrpSpPr>
          <p:cNvPr id="6" name="Group 5"/>
          <p:cNvGrpSpPr/>
          <p:nvPr/>
        </p:nvGrpSpPr>
        <p:grpSpPr>
          <a:xfrm>
            <a:off x="2915266" y="1581150"/>
            <a:ext cx="2190134" cy="2190086"/>
            <a:chOff x="1871059" y="176512"/>
            <a:chExt cx="3874307" cy="3874224"/>
          </a:xfrm>
        </p:grpSpPr>
        <p:sp>
          <p:nvSpPr>
            <p:cNvPr id="7" name="Oval 6"/>
            <p:cNvSpPr/>
            <p:nvPr/>
          </p:nvSpPr>
          <p:spPr>
            <a:xfrm>
              <a:off x="1871059" y="176512"/>
              <a:ext cx="3874307" cy="3874224"/>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Oval 4"/>
            <p:cNvSpPr/>
            <p:nvPr/>
          </p:nvSpPr>
          <p:spPr>
            <a:xfrm>
              <a:off x="2438439" y="715698"/>
              <a:ext cx="2902538" cy="27394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smtClean="0"/>
                <a:t>Fledglings</a:t>
              </a:r>
              <a:endParaRPr lang="en-US" sz="1400" kern="1200" dirty="0"/>
            </a:p>
          </p:txBody>
        </p:sp>
      </p:grpSp>
      <p:sp>
        <p:nvSpPr>
          <p:cNvPr id="10" name="Oval 9"/>
          <p:cNvSpPr/>
          <p:nvPr/>
        </p:nvSpPr>
        <p:spPr>
          <a:xfrm>
            <a:off x="3505200" y="4454170"/>
            <a:ext cx="250938" cy="251180"/>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1" name="Oval 10"/>
          <p:cNvSpPr/>
          <p:nvPr/>
        </p:nvSpPr>
        <p:spPr>
          <a:xfrm>
            <a:off x="6105744" y="2565058"/>
            <a:ext cx="250938" cy="251180"/>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2" name="Oval 11"/>
          <p:cNvSpPr/>
          <p:nvPr/>
        </p:nvSpPr>
        <p:spPr>
          <a:xfrm>
            <a:off x="7696205" y="3181351"/>
            <a:ext cx="346561" cy="346556"/>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grpSp>
        <p:nvGrpSpPr>
          <p:cNvPr id="15" name="Group 14"/>
          <p:cNvGrpSpPr/>
          <p:nvPr/>
        </p:nvGrpSpPr>
        <p:grpSpPr>
          <a:xfrm>
            <a:off x="1981200" y="1305251"/>
            <a:ext cx="1343064" cy="1342699"/>
            <a:chOff x="660563" y="875773"/>
            <a:chExt cx="1575085" cy="1574582"/>
          </a:xfrm>
        </p:grpSpPr>
        <p:sp>
          <p:nvSpPr>
            <p:cNvPr id="16" name="Oval 15"/>
            <p:cNvSpPr/>
            <p:nvPr/>
          </p:nvSpPr>
          <p:spPr>
            <a:xfrm>
              <a:off x="660563" y="875773"/>
              <a:ext cx="1575085" cy="1574582"/>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7" name="Oval 12"/>
            <p:cNvSpPr/>
            <p:nvPr/>
          </p:nvSpPr>
          <p:spPr>
            <a:xfrm>
              <a:off x="891229" y="1106365"/>
              <a:ext cx="1113753" cy="1113398"/>
            </a:xfrm>
            <a:prstGeom prst="rect">
              <a:avLst/>
            </a:prstGeom>
            <a:no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800" kern="1200" dirty="0" smtClean="0"/>
                <a:t>Luni</a:t>
              </a:r>
              <a:endParaRPr lang="en-US" sz="2000" kern="1200" dirty="0"/>
            </a:p>
          </p:txBody>
        </p:sp>
      </p:grpSp>
      <p:grpSp>
        <p:nvGrpSpPr>
          <p:cNvPr id="19" name="Group 18"/>
          <p:cNvGrpSpPr/>
          <p:nvPr/>
        </p:nvGrpSpPr>
        <p:grpSpPr>
          <a:xfrm>
            <a:off x="4876800" y="2038350"/>
            <a:ext cx="2667000" cy="2666146"/>
            <a:chOff x="6142380" y="134873"/>
            <a:chExt cx="1575085" cy="1574582"/>
          </a:xfrm>
        </p:grpSpPr>
        <p:sp>
          <p:nvSpPr>
            <p:cNvPr id="20" name="Oval 19"/>
            <p:cNvSpPr/>
            <p:nvPr/>
          </p:nvSpPr>
          <p:spPr>
            <a:xfrm>
              <a:off x="6142380" y="134873"/>
              <a:ext cx="1575085" cy="1574582"/>
            </a:xfrm>
            <a:prstGeom prst="ellipse">
              <a:avLst/>
            </a:prstGeom>
            <a:solidFill>
              <a:schemeClr val="accent3"/>
            </a:solid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1" name="Oval 16"/>
            <p:cNvSpPr/>
            <p:nvPr/>
          </p:nvSpPr>
          <p:spPr>
            <a:xfrm>
              <a:off x="6373046" y="365465"/>
              <a:ext cx="1113753" cy="11133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3200" kern="1200" dirty="0" smtClean="0"/>
                <a:t>Mentors</a:t>
              </a:r>
              <a:endParaRPr lang="en-US" sz="2800" kern="1200" dirty="0"/>
            </a:p>
          </p:txBody>
        </p:sp>
      </p:grpSp>
      <p:sp>
        <p:nvSpPr>
          <p:cNvPr id="23" name="Oval 22"/>
          <p:cNvSpPr/>
          <p:nvPr/>
        </p:nvSpPr>
        <p:spPr>
          <a:xfrm>
            <a:off x="2305842" y="3852121"/>
            <a:ext cx="250938" cy="251180"/>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nvGrpSpPr>
          <p:cNvPr id="25" name="Group 24"/>
          <p:cNvGrpSpPr/>
          <p:nvPr/>
        </p:nvGrpSpPr>
        <p:grpSpPr>
          <a:xfrm>
            <a:off x="4724400" y="1504950"/>
            <a:ext cx="1080372" cy="1005365"/>
            <a:chOff x="1230838" y="4634442"/>
            <a:chExt cx="997404" cy="928158"/>
          </a:xfrm>
        </p:grpSpPr>
        <p:sp>
          <p:nvSpPr>
            <p:cNvPr id="26" name="Oval 25"/>
            <p:cNvSpPr/>
            <p:nvPr/>
          </p:nvSpPr>
          <p:spPr>
            <a:xfrm>
              <a:off x="1265473" y="4634442"/>
              <a:ext cx="928132" cy="928158"/>
            </a:xfrm>
            <a:prstGeom prst="ellipse">
              <a:avLst/>
            </a:prstGeom>
            <a:solidFill>
              <a:srgbClr val="7E2A15"/>
            </a:solid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US" sz="1600" dirty="0"/>
            </a:p>
          </p:txBody>
        </p:sp>
        <p:sp>
          <p:nvSpPr>
            <p:cNvPr id="27" name="Oval 12"/>
            <p:cNvSpPr/>
            <p:nvPr/>
          </p:nvSpPr>
          <p:spPr>
            <a:xfrm>
              <a:off x="1230838" y="4710642"/>
              <a:ext cx="997404" cy="775758"/>
            </a:xfrm>
            <a:prstGeom prst="rect">
              <a:avLst/>
            </a:prstGeom>
            <a:no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000" kern="1200" dirty="0" smtClean="0"/>
                <a:t>HUB</a:t>
              </a:r>
              <a:endParaRPr lang="en-US" sz="2000" kern="1200" dirty="0"/>
            </a:p>
          </p:txBody>
        </p:sp>
      </p:grpSp>
      <p:sp>
        <p:nvSpPr>
          <p:cNvPr id="28" name="Oval 27"/>
          <p:cNvSpPr/>
          <p:nvPr/>
        </p:nvSpPr>
        <p:spPr>
          <a:xfrm>
            <a:off x="1447814" y="3913411"/>
            <a:ext cx="346561" cy="346556"/>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Oval 28"/>
          <p:cNvSpPr/>
          <p:nvPr/>
        </p:nvSpPr>
        <p:spPr>
          <a:xfrm>
            <a:off x="2734863" y="4526296"/>
            <a:ext cx="250938" cy="251180"/>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0" name="Oval 29"/>
          <p:cNvSpPr/>
          <p:nvPr/>
        </p:nvSpPr>
        <p:spPr>
          <a:xfrm>
            <a:off x="1754254" y="3116656"/>
            <a:ext cx="346561" cy="346556"/>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1" name="Oval 30"/>
          <p:cNvSpPr/>
          <p:nvPr/>
        </p:nvSpPr>
        <p:spPr>
          <a:xfrm>
            <a:off x="6596067" y="1707015"/>
            <a:ext cx="346561" cy="346556"/>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2" name="Oval 31"/>
          <p:cNvSpPr/>
          <p:nvPr/>
        </p:nvSpPr>
        <p:spPr>
          <a:xfrm>
            <a:off x="6228321" y="971551"/>
            <a:ext cx="250938" cy="251180"/>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3" name="Oval 32"/>
          <p:cNvSpPr/>
          <p:nvPr/>
        </p:nvSpPr>
        <p:spPr>
          <a:xfrm>
            <a:off x="7025084" y="971551"/>
            <a:ext cx="346561" cy="346556"/>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4" name="Oval 33"/>
          <p:cNvSpPr/>
          <p:nvPr/>
        </p:nvSpPr>
        <p:spPr>
          <a:xfrm>
            <a:off x="7292862" y="2442481"/>
            <a:ext cx="250938" cy="251180"/>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9" name="Oval 38"/>
          <p:cNvSpPr/>
          <p:nvPr/>
        </p:nvSpPr>
        <p:spPr>
          <a:xfrm>
            <a:off x="713980" y="2164216"/>
            <a:ext cx="346561" cy="346556"/>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0" name="Oval 39"/>
          <p:cNvSpPr/>
          <p:nvPr/>
        </p:nvSpPr>
        <p:spPr>
          <a:xfrm>
            <a:off x="1447800" y="2495551"/>
            <a:ext cx="250938" cy="251180"/>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41" name="Oval 40"/>
          <p:cNvSpPr/>
          <p:nvPr/>
        </p:nvSpPr>
        <p:spPr>
          <a:xfrm>
            <a:off x="1143006" y="1428750"/>
            <a:ext cx="346561" cy="346556"/>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2" name="Oval 41"/>
          <p:cNvSpPr/>
          <p:nvPr/>
        </p:nvSpPr>
        <p:spPr>
          <a:xfrm>
            <a:off x="7620000" y="1581157"/>
            <a:ext cx="457200" cy="457193"/>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grpSp>
        <p:nvGrpSpPr>
          <p:cNvPr id="35" name="Group 34"/>
          <p:cNvGrpSpPr/>
          <p:nvPr/>
        </p:nvGrpSpPr>
        <p:grpSpPr>
          <a:xfrm>
            <a:off x="2323124" y="2601058"/>
            <a:ext cx="736964" cy="685799"/>
            <a:chOff x="1230838" y="4634442"/>
            <a:chExt cx="997404" cy="928158"/>
          </a:xfrm>
        </p:grpSpPr>
        <p:sp>
          <p:nvSpPr>
            <p:cNvPr id="36" name="Oval 35"/>
            <p:cNvSpPr/>
            <p:nvPr/>
          </p:nvSpPr>
          <p:spPr>
            <a:xfrm>
              <a:off x="1265473" y="4634442"/>
              <a:ext cx="928132" cy="928158"/>
            </a:xfrm>
            <a:prstGeom prst="ellipse">
              <a:avLst/>
            </a:prstGeom>
            <a:solidFill>
              <a:srgbClr val="7E2A15"/>
            </a:solid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US" sz="1200" dirty="0"/>
            </a:p>
          </p:txBody>
        </p:sp>
        <p:sp>
          <p:nvSpPr>
            <p:cNvPr id="37" name="Oval 12"/>
            <p:cNvSpPr/>
            <p:nvPr/>
          </p:nvSpPr>
          <p:spPr>
            <a:xfrm>
              <a:off x="1230838" y="4710642"/>
              <a:ext cx="997404" cy="775758"/>
            </a:xfrm>
            <a:prstGeom prst="rect">
              <a:avLst/>
            </a:prstGeom>
            <a:no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1100" kern="1200" dirty="0" smtClean="0"/>
                <a:t>Natalia</a:t>
              </a:r>
              <a:endParaRPr lang="en-US" sz="1600" kern="1200" dirty="0"/>
            </a:p>
          </p:txBody>
        </p:sp>
      </p:grpSp>
      <p:grpSp>
        <p:nvGrpSpPr>
          <p:cNvPr id="38" name="Group 37"/>
          <p:cNvGrpSpPr/>
          <p:nvPr/>
        </p:nvGrpSpPr>
        <p:grpSpPr>
          <a:xfrm>
            <a:off x="2731112" y="3127216"/>
            <a:ext cx="660764" cy="614889"/>
            <a:chOff x="1230838" y="4634442"/>
            <a:chExt cx="997404" cy="928158"/>
          </a:xfrm>
        </p:grpSpPr>
        <p:sp>
          <p:nvSpPr>
            <p:cNvPr id="43" name="Oval 42"/>
            <p:cNvSpPr/>
            <p:nvPr/>
          </p:nvSpPr>
          <p:spPr>
            <a:xfrm>
              <a:off x="1265473" y="4634442"/>
              <a:ext cx="928132" cy="928158"/>
            </a:xfrm>
            <a:prstGeom prst="ellipse">
              <a:avLst/>
            </a:prstGeom>
            <a:solidFill>
              <a:srgbClr val="7E2A15"/>
            </a:solid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US" sz="1200" dirty="0"/>
            </a:p>
          </p:txBody>
        </p:sp>
        <p:sp>
          <p:nvSpPr>
            <p:cNvPr id="44" name="Oval 12"/>
            <p:cNvSpPr/>
            <p:nvPr/>
          </p:nvSpPr>
          <p:spPr>
            <a:xfrm>
              <a:off x="1230838" y="4710642"/>
              <a:ext cx="997404" cy="775758"/>
            </a:xfrm>
            <a:prstGeom prst="rect">
              <a:avLst/>
            </a:prstGeom>
            <a:no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1100" kern="1200" dirty="0" smtClean="0"/>
                <a:t>Sarah</a:t>
              </a:r>
              <a:endParaRPr lang="en-US" sz="1600" kern="1200" dirty="0"/>
            </a:p>
          </p:txBody>
        </p:sp>
      </p:grpSp>
    </p:spTree>
    <p:extLst>
      <p:ext uri="{BB962C8B-B14F-4D97-AF65-F5344CB8AC3E}">
        <p14:creationId xmlns:p14="http://schemas.microsoft.com/office/powerpoint/2010/main" val="17286374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71550"/>
            <a:ext cx="9144000" cy="4171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228600" y="57150"/>
            <a:ext cx="8686800" cy="955548"/>
          </a:xfrm>
        </p:spPr>
        <p:txBody>
          <a:bodyPr/>
          <a:lstStyle/>
          <a:p>
            <a:r>
              <a:rPr lang="en-US" dirty="0" smtClean="0"/>
              <a:t>600</a:t>
            </a:r>
            <a:r>
              <a:rPr lang="en-US" dirty="0" smtClean="0"/>
              <a:t>+       “Mentors”</a:t>
            </a:r>
            <a:endParaRPr lang="en-US" dirty="0"/>
          </a:p>
        </p:txBody>
      </p:sp>
      <p:pic>
        <p:nvPicPr>
          <p:cNvPr id="44" name="Picture 43" descr="fledge (bird).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5787" y="228600"/>
            <a:ext cx="725013" cy="710513"/>
          </a:xfrm>
          <a:prstGeom prst="rect">
            <a:avLst/>
          </a:prstGeom>
        </p:spPr>
      </p:pic>
      <p:pic>
        <p:nvPicPr>
          <p:cNvPr id="55" name="Imagen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786194"/>
            <a:ext cx="9144000" cy="2873112"/>
          </a:xfrm>
          <a:prstGeom prst="rect">
            <a:avLst/>
          </a:prstGeom>
        </p:spPr>
      </p:pic>
      <p:pic>
        <p:nvPicPr>
          <p:cNvPr id="56" name="Picture 55" descr="Anisha Shankar.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5428" y="1079811"/>
            <a:ext cx="667512" cy="667512"/>
          </a:xfrm>
          <a:prstGeom prst="rect">
            <a:avLst/>
          </a:prstGeom>
        </p:spPr>
      </p:pic>
      <p:pic>
        <p:nvPicPr>
          <p:cNvPr id="58" name="Picture 57" descr="Bruce Schatzman.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70015" y="1790398"/>
            <a:ext cx="667512" cy="667512"/>
          </a:xfrm>
          <a:prstGeom prst="rect">
            <a:avLst/>
          </a:prstGeom>
        </p:spPr>
      </p:pic>
      <p:pic>
        <p:nvPicPr>
          <p:cNvPr id="59" name="Picture 58" descr="David Woolley-Wilson.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26452" y="1790398"/>
            <a:ext cx="667512" cy="667512"/>
          </a:xfrm>
          <a:prstGeom prst="rect">
            <a:avLst/>
          </a:prstGeom>
        </p:spPr>
      </p:pic>
      <p:pic>
        <p:nvPicPr>
          <p:cNvPr id="60" name="Picture 59" descr="Gillian Muessig.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95024" y="1790398"/>
            <a:ext cx="667512" cy="667512"/>
          </a:xfrm>
          <a:prstGeom prst="rect">
            <a:avLst/>
          </a:prstGeom>
        </p:spPr>
      </p:pic>
      <p:pic>
        <p:nvPicPr>
          <p:cNvPr id="61" name="Picture 60" descr="Mark Trivet.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95763" y="1790398"/>
            <a:ext cx="667512" cy="667512"/>
          </a:xfrm>
          <a:prstGeom prst="rect">
            <a:avLst/>
          </a:prstGeom>
        </p:spPr>
      </p:pic>
      <p:pic>
        <p:nvPicPr>
          <p:cNvPr id="62" name="Picture 61" descr="Mike McSherry.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08637" y="1790398"/>
            <a:ext cx="667512" cy="667512"/>
          </a:xfrm>
          <a:prstGeom prst="rect">
            <a:avLst/>
          </a:prstGeom>
        </p:spPr>
      </p:pic>
      <p:pic>
        <p:nvPicPr>
          <p:cNvPr id="63" name="Picture 62" descr="Murthy Srinivas.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52200" y="1790398"/>
            <a:ext cx="667512" cy="667512"/>
          </a:xfrm>
          <a:prstGeom prst="rect">
            <a:avLst/>
          </a:prstGeom>
        </p:spPr>
      </p:pic>
      <p:pic>
        <p:nvPicPr>
          <p:cNvPr id="65" name="Picture 64" descr="Tara Gowland.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24833" y="1079811"/>
            <a:ext cx="667512" cy="667512"/>
          </a:xfrm>
          <a:prstGeom prst="rect">
            <a:avLst/>
          </a:prstGeom>
        </p:spPr>
      </p:pic>
      <p:pic>
        <p:nvPicPr>
          <p:cNvPr id="66" name="Picture 6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900102" y="2507766"/>
            <a:ext cx="667512" cy="667512"/>
          </a:xfrm>
          <a:prstGeom prst="rect">
            <a:avLst/>
          </a:prstGeom>
          <a:ln w="38100" cmpd="sng">
            <a:solidFill>
              <a:srgbClr val="FFFFFF"/>
            </a:solidFill>
          </a:ln>
        </p:spPr>
      </p:pic>
      <p:pic>
        <p:nvPicPr>
          <p:cNvPr id="67" name="Picture 6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400288" y="2497131"/>
            <a:ext cx="667512" cy="667512"/>
          </a:xfrm>
          <a:prstGeom prst="rect">
            <a:avLst/>
          </a:prstGeom>
          <a:ln w="38100" cmpd="sng">
            <a:solidFill>
              <a:srgbClr val="FFFFFF"/>
            </a:solidFill>
          </a:ln>
        </p:spPr>
      </p:pic>
      <p:pic>
        <p:nvPicPr>
          <p:cNvPr id="68" name="Picture 67" descr="Shaula Massena.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834948" y="1789416"/>
            <a:ext cx="667512" cy="667512"/>
          </a:xfrm>
          <a:prstGeom prst="rect">
            <a:avLst/>
          </a:prstGeom>
        </p:spPr>
      </p:pic>
      <p:pic>
        <p:nvPicPr>
          <p:cNvPr id="69" name="Picture 68" descr="Brian Arbogast.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654531" y="2503783"/>
            <a:ext cx="667512" cy="667512"/>
          </a:xfrm>
          <a:prstGeom prst="rect">
            <a:avLst/>
          </a:prstGeom>
          <a:ln w="38100" cmpd="sng">
            <a:solidFill>
              <a:srgbClr val="FFFFFF"/>
            </a:solidFill>
          </a:ln>
        </p:spPr>
      </p:pic>
      <p:pic>
        <p:nvPicPr>
          <p:cNvPr id="70" name="Picture 69" descr="Dan Weiskopf.jp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151112" y="1083725"/>
            <a:ext cx="667512" cy="667512"/>
          </a:xfrm>
          <a:prstGeom prst="rect">
            <a:avLst/>
          </a:prstGeom>
        </p:spPr>
      </p:pic>
      <p:pic>
        <p:nvPicPr>
          <p:cNvPr id="71" name="Picture 70" descr="Laurie Gelb.jp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625480" y="1083725"/>
            <a:ext cx="667512" cy="667512"/>
          </a:xfrm>
          <a:prstGeom prst="rect">
            <a:avLst/>
          </a:prstGeom>
        </p:spPr>
      </p:pic>
      <p:pic>
        <p:nvPicPr>
          <p:cNvPr id="72" name="Picture 71" descr="Tom Huseby.jp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874613" y="1083725"/>
            <a:ext cx="667512" cy="667512"/>
          </a:xfrm>
          <a:prstGeom prst="rect">
            <a:avLst/>
          </a:prstGeom>
        </p:spPr>
      </p:pic>
      <p:pic>
        <p:nvPicPr>
          <p:cNvPr id="81" name="Picture 80" descr="Zach Reed.jp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634689" y="1083725"/>
            <a:ext cx="667512" cy="667512"/>
          </a:xfrm>
          <a:prstGeom prst="rect">
            <a:avLst/>
          </a:prstGeom>
        </p:spPr>
      </p:pic>
      <p:pic>
        <p:nvPicPr>
          <p:cNvPr id="82" name="Picture 81" descr="Zachary Loafman.jp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389960" y="1083725"/>
            <a:ext cx="667512" cy="667512"/>
          </a:xfrm>
          <a:prstGeom prst="rect">
            <a:avLst/>
          </a:prstGeom>
        </p:spPr>
      </p:pic>
      <p:pic>
        <p:nvPicPr>
          <p:cNvPr id="83" name="Picture 82" descr="Jill Bamburg.jp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578766" y="2533827"/>
            <a:ext cx="667512" cy="667512"/>
          </a:xfrm>
          <a:prstGeom prst="rect">
            <a:avLst/>
          </a:prstGeom>
        </p:spPr>
      </p:pic>
      <p:pic>
        <p:nvPicPr>
          <p:cNvPr id="84" name="Picture 83" descr="Ammen Jordan.jp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387413" y="1097019"/>
            <a:ext cx="667512" cy="667512"/>
          </a:xfrm>
          <a:prstGeom prst="rect">
            <a:avLst/>
          </a:prstGeom>
        </p:spPr>
      </p:pic>
      <p:pic>
        <p:nvPicPr>
          <p:cNvPr id="89" name="Picture 88" descr="Ken Myer.jp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8412590" y="3959894"/>
            <a:ext cx="658765" cy="658765"/>
          </a:xfrm>
          <a:prstGeom prst="rect">
            <a:avLst/>
          </a:prstGeom>
        </p:spPr>
      </p:pic>
      <p:pic>
        <p:nvPicPr>
          <p:cNvPr id="90" name="Picture 89" descr="Ayisha y Mia.jpg"/>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76200" y="1047750"/>
            <a:ext cx="1449381" cy="1449381"/>
          </a:xfrm>
          <a:prstGeom prst="rect">
            <a:avLst/>
          </a:prstGeom>
          <a:ln w="57150" cmpd="sng">
            <a:solidFill>
              <a:srgbClr val="FFFFFF"/>
            </a:solidFill>
          </a:ln>
        </p:spPr>
      </p:pic>
      <p:pic>
        <p:nvPicPr>
          <p:cNvPr id="116" name="Picture 115" descr="F. Andreu Puig 2.jpg"/>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91686" y="3235974"/>
            <a:ext cx="1417320" cy="1417320"/>
          </a:xfrm>
          <a:prstGeom prst="rect">
            <a:avLst/>
          </a:prstGeom>
          <a:ln w="57150" cmpd="sng">
            <a:solidFill>
              <a:srgbClr val="FFFFFF"/>
            </a:solidFill>
          </a:ln>
        </p:spPr>
      </p:pic>
      <p:pic>
        <p:nvPicPr>
          <p:cNvPr id="117" name="Picture 116" descr="F. Marta Gabarró Sust.jpg"/>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7673781" y="3241986"/>
            <a:ext cx="1417320" cy="1388315"/>
          </a:xfrm>
          <a:prstGeom prst="rect">
            <a:avLst/>
          </a:prstGeom>
          <a:ln w="28575" cmpd="sng">
            <a:solidFill>
              <a:srgbClr val="FFFFFF"/>
            </a:solidFill>
          </a:ln>
        </p:spPr>
      </p:pic>
      <p:pic>
        <p:nvPicPr>
          <p:cNvPr id="118" name="Picture 117" descr="F. Quynh Phan.JPG"/>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3114200" y="3233891"/>
            <a:ext cx="1417320" cy="1417320"/>
          </a:xfrm>
          <a:prstGeom prst="rect">
            <a:avLst/>
          </a:prstGeom>
          <a:ln w="28575" cmpd="sng">
            <a:solidFill>
              <a:srgbClr val="FFFFFF"/>
            </a:solidFill>
          </a:ln>
        </p:spPr>
      </p:pic>
      <p:pic>
        <p:nvPicPr>
          <p:cNvPr id="119" name="Picture 118" descr="F. Xavier Montero.jpg"/>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5361639" y="1789416"/>
            <a:ext cx="1417320" cy="1417320"/>
          </a:xfrm>
          <a:prstGeom prst="rect">
            <a:avLst/>
          </a:prstGeom>
          <a:ln w="38100" cmpd="sng">
            <a:solidFill>
              <a:srgbClr val="FFFFFF"/>
            </a:solidFill>
          </a:ln>
        </p:spPr>
      </p:pic>
      <p:pic>
        <p:nvPicPr>
          <p:cNvPr id="120" name="Picture 119" descr="Vero.jpg"/>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2352199" y="1768119"/>
            <a:ext cx="1417320" cy="1417320"/>
          </a:xfrm>
          <a:prstGeom prst="rect">
            <a:avLst/>
          </a:prstGeom>
          <a:ln w="28575" cmpd="sng">
            <a:solidFill>
              <a:srgbClr val="FFFFFF"/>
            </a:solidFill>
          </a:ln>
        </p:spPr>
      </p:pic>
      <p:pic>
        <p:nvPicPr>
          <p:cNvPr id="121" name="Picture 120" descr="130501_Maria Ella.jpg"/>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7670332" y="1079811"/>
            <a:ext cx="1382426" cy="1382426"/>
          </a:xfrm>
          <a:prstGeom prst="rect">
            <a:avLst/>
          </a:prstGeom>
        </p:spPr>
      </p:pic>
      <p:pic>
        <p:nvPicPr>
          <p:cNvPr id="122" name="Picture 121" descr="unnamed.jpg"/>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1597496" y="2523762"/>
            <a:ext cx="637641" cy="637641"/>
          </a:xfrm>
          <a:prstGeom prst="rect">
            <a:avLst/>
          </a:prstGeom>
          <a:ln w="57150" cmpd="sng">
            <a:solidFill>
              <a:srgbClr val="FFFFFF"/>
            </a:solidFill>
          </a:ln>
        </p:spPr>
      </p:pic>
      <p:pic>
        <p:nvPicPr>
          <p:cNvPr id="123" name="Picture 122" descr="RG.jpg"/>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5374574" y="3946465"/>
            <a:ext cx="680670" cy="680670"/>
          </a:xfrm>
          <a:prstGeom prst="rect">
            <a:avLst/>
          </a:prstGeom>
          <a:ln w="38100" cmpd="sng">
            <a:solidFill>
              <a:srgbClr val="FFFFFF"/>
            </a:solidFill>
          </a:ln>
        </p:spPr>
      </p:pic>
      <p:sp>
        <p:nvSpPr>
          <p:cNvPr id="124" name="Rectangle 123"/>
          <p:cNvSpPr/>
          <p:nvPr/>
        </p:nvSpPr>
        <p:spPr>
          <a:xfrm>
            <a:off x="6111447" y="3212102"/>
            <a:ext cx="1503419" cy="1459387"/>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pic>
        <p:nvPicPr>
          <p:cNvPr id="125" name="Picture 124" descr="040501_RIP2..jpg"/>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6664491" y="3735762"/>
            <a:ext cx="894539" cy="894539"/>
          </a:xfrm>
          <a:prstGeom prst="rect">
            <a:avLst/>
          </a:prstGeom>
          <a:ln w="28575" cmpd="sng">
            <a:solidFill>
              <a:srgbClr val="FFFFFF"/>
            </a:solidFill>
          </a:ln>
        </p:spPr>
      </p:pic>
      <p:pic>
        <p:nvPicPr>
          <p:cNvPr id="126" name="Picture 125"/>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169530" y="4201416"/>
            <a:ext cx="427099" cy="427099"/>
          </a:xfrm>
          <a:prstGeom prst="rect">
            <a:avLst/>
          </a:prstGeom>
        </p:spPr>
      </p:pic>
      <p:pic>
        <p:nvPicPr>
          <p:cNvPr id="127" name="Picture 126" descr="Peter Elkins 2.jpg"/>
          <p:cNvPicPr>
            <a:picLocks noChangeAspect="1"/>
          </p:cNvPicPr>
          <p:nvPr/>
        </p:nvPicPr>
        <p:blipFill rotWithShape="1">
          <a:blip r:embed="rId36" cstate="email">
            <a:extLst>
              <a:ext uri="{28A0092B-C50C-407E-A947-70E740481C1C}">
                <a14:useLocalDpi xmlns:a14="http://schemas.microsoft.com/office/drawing/2010/main"/>
              </a:ext>
            </a:extLst>
          </a:blip>
          <a:srcRect/>
          <a:stretch/>
        </p:blipFill>
        <p:spPr>
          <a:xfrm>
            <a:off x="6169530" y="3746769"/>
            <a:ext cx="427099" cy="427099"/>
          </a:xfrm>
          <a:prstGeom prst="rect">
            <a:avLst/>
          </a:prstGeom>
        </p:spPr>
      </p:pic>
      <p:pic>
        <p:nvPicPr>
          <p:cNvPr id="128" name="Picture 127" descr="Susan Sigl.jpg"/>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153902" y="3251607"/>
            <a:ext cx="428242" cy="428242"/>
          </a:xfrm>
          <a:prstGeom prst="rect">
            <a:avLst/>
          </a:prstGeom>
        </p:spPr>
      </p:pic>
      <p:pic>
        <p:nvPicPr>
          <p:cNvPr id="129" name="Picture 128" descr="Tolis Dimopolis.jpg"/>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6671047" y="3251607"/>
            <a:ext cx="428242" cy="428242"/>
          </a:xfrm>
          <a:prstGeom prst="rect">
            <a:avLst/>
          </a:prstGeom>
        </p:spPr>
      </p:pic>
      <p:pic>
        <p:nvPicPr>
          <p:cNvPr id="130" name="Picture 129" descr="Sanjay Puri.jpg"/>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6169530" y="3251607"/>
            <a:ext cx="428242" cy="428242"/>
          </a:xfrm>
          <a:prstGeom prst="rect">
            <a:avLst/>
          </a:prstGeom>
        </p:spPr>
      </p:pic>
      <p:pic>
        <p:nvPicPr>
          <p:cNvPr id="131" name="Picture 130" descr="Bruce Schatzman.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87536" y="1765611"/>
            <a:ext cx="731520" cy="731520"/>
          </a:xfrm>
          <a:prstGeom prst="rect">
            <a:avLst/>
          </a:prstGeom>
          <a:ln w="38100" cmpd="sng">
            <a:solidFill>
              <a:srgbClr val="FFFFFF"/>
            </a:solidFill>
          </a:ln>
        </p:spPr>
      </p:pic>
      <p:pic>
        <p:nvPicPr>
          <p:cNvPr id="133" name="Picture 132" descr="Anne Herman.jpg"/>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342145" y="4701540"/>
            <a:ext cx="365760" cy="365760"/>
          </a:xfrm>
          <a:prstGeom prst="rect">
            <a:avLst/>
          </a:prstGeom>
        </p:spPr>
      </p:pic>
      <p:pic>
        <p:nvPicPr>
          <p:cNvPr id="134" name="Picture 133" descr="Autumn Johnson.jpg"/>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4154901" y="4701540"/>
            <a:ext cx="365760" cy="365760"/>
          </a:xfrm>
          <a:prstGeom prst="rect">
            <a:avLst/>
          </a:prstGeom>
        </p:spPr>
      </p:pic>
      <p:pic>
        <p:nvPicPr>
          <p:cNvPr id="136" name="Picture 135" descr="Dan Kranzler.png"/>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435767" y="4701540"/>
            <a:ext cx="365760" cy="365760"/>
          </a:xfrm>
          <a:prstGeom prst="rect">
            <a:avLst/>
          </a:prstGeom>
        </p:spPr>
      </p:pic>
      <p:pic>
        <p:nvPicPr>
          <p:cNvPr id="137" name="Picture 136" descr="Dean DeCrease.jpg"/>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5967657" y="4701540"/>
            <a:ext cx="365760" cy="365760"/>
          </a:xfrm>
          <a:prstGeom prst="rect">
            <a:avLst/>
          </a:prstGeom>
        </p:spPr>
      </p:pic>
      <p:pic>
        <p:nvPicPr>
          <p:cNvPr id="138" name="Picture 137" descr="John Sechrest.jpg"/>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5061279" y="4701540"/>
            <a:ext cx="365760" cy="365760"/>
          </a:xfrm>
          <a:prstGeom prst="rect">
            <a:avLst/>
          </a:prstGeom>
        </p:spPr>
      </p:pic>
      <p:pic>
        <p:nvPicPr>
          <p:cNvPr id="139" name="Picture 138" descr="Justin Hanseth.jpg"/>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3248523" y="4701540"/>
            <a:ext cx="365760" cy="365760"/>
          </a:xfrm>
          <a:prstGeom prst="rect">
            <a:avLst/>
          </a:prstGeom>
        </p:spPr>
      </p:pic>
      <p:pic>
        <p:nvPicPr>
          <p:cNvPr id="140" name="Picture 139" descr="Michael Elliott.jpg"/>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76200" y="4701540"/>
            <a:ext cx="365760" cy="365760"/>
          </a:xfrm>
          <a:prstGeom prst="rect">
            <a:avLst/>
          </a:prstGeom>
        </p:spPr>
      </p:pic>
      <p:pic>
        <p:nvPicPr>
          <p:cNvPr id="141" name="Picture 140"/>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7780413" y="4701540"/>
            <a:ext cx="365760" cy="365760"/>
          </a:xfrm>
          <a:prstGeom prst="rect">
            <a:avLst/>
          </a:prstGeom>
        </p:spPr>
      </p:pic>
      <p:pic>
        <p:nvPicPr>
          <p:cNvPr id="142" name="Picture 141" descr="Bruce Schatzman.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27224" y="4702493"/>
            <a:ext cx="365760" cy="365760"/>
          </a:xfrm>
          <a:prstGeom prst="rect">
            <a:avLst/>
          </a:prstGeom>
        </p:spPr>
      </p:pic>
      <p:pic>
        <p:nvPicPr>
          <p:cNvPr id="143" name="Picture 142" descr="David Woolley-Wilson.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20846" y="4702493"/>
            <a:ext cx="365760" cy="365760"/>
          </a:xfrm>
          <a:prstGeom prst="rect">
            <a:avLst/>
          </a:prstGeom>
        </p:spPr>
      </p:pic>
      <p:pic>
        <p:nvPicPr>
          <p:cNvPr id="144" name="Picture 143" descr="Fred Whittlesey.jpg"/>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982578" y="4702493"/>
            <a:ext cx="365760" cy="365760"/>
          </a:xfrm>
          <a:prstGeom prst="rect">
            <a:avLst/>
          </a:prstGeom>
        </p:spPr>
      </p:pic>
      <p:pic>
        <p:nvPicPr>
          <p:cNvPr id="145" name="Picture 144" descr="Gillian Muessig.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14468" y="4702493"/>
            <a:ext cx="365760" cy="365760"/>
          </a:xfrm>
          <a:prstGeom prst="rect">
            <a:avLst/>
          </a:prstGeom>
        </p:spPr>
      </p:pic>
      <p:pic>
        <p:nvPicPr>
          <p:cNvPr id="146" name="Picture 145" descr="Mark Trivet.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01712" y="4702493"/>
            <a:ext cx="365760" cy="365760"/>
          </a:xfrm>
          <a:prstGeom prst="rect">
            <a:avLst/>
          </a:prstGeom>
        </p:spPr>
      </p:pic>
      <p:pic>
        <p:nvPicPr>
          <p:cNvPr id="148" name="Picture 147" descr="Murthy Srinivas.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795334" y="4702493"/>
            <a:ext cx="365760" cy="365760"/>
          </a:xfrm>
          <a:prstGeom prst="rect">
            <a:avLst/>
          </a:prstGeom>
        </p:spPr>
      </p:pic>
      <p:pic>
        <p:nvPicPr>
          <p:cNvPr id="149" name="Picture 148" descr="Nina Carduner.jpg"/>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529389" y="4702493"/>
            <a:ext cx="365760" cy="365760"/>
          </a:xfrm>
          <a:prstGeom prst="rect">
            <a:avLst/>
          </a:prstGeom>
        </p:spPr>
      </p:pic>
      <p:pic>
        <p:nvPicPr>
          <p:cNvPr id="150" name="Picture 149" descr="Rebecca Lovell.jpg"/>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4608090" y="4702493"/>
            <a:ext cx="365760" cy="365760"/>
          </a:xfrm>
          <a:prstGeom prst="rect">
            <a:avLst/>
          </a:prstGeom>
        </p:spPr>
      </p:pic>
      <p:pic>
        <p:nvPicPr>
          <p:cNvPr id="154" name="Picture 153" descr="Brian Arbogast.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888956" y="4688508"/>
            <a:ext cx="365760" cy="365760"/>
          </a:xfrm>
          <a:prstGeom prst="rect">
            <a:avLst/>
          </a:prstGeom>
        </p:spPr>
      </p:pic>
      <p:pic>
        <p:nvPicPr>
          <p:cNvPr id="155" name="Picture 154" descr="Ammen Jordan.jp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686800" y="4701540"/>
            <a:ext cx="365760" cy="365760"/>
          </a:xfrm>
          <a:prstGeom prst="rect">
            <a:avLst/>
          </a:prstGeom>
        </p:spPr>
      </p:pic>
      <p:pic>
        <p:nvPicPr>
          <p:cNvPr id="156" name="Picture 155" descr="Ken Myer.jp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8233602" y="4701540"/>
            <a:ext cx="365760" cy="365760"/>
          </a:xfrm>
          <a:prstGeom prst="rect">
            <a:avLst/>
          </a:prstGeom>
        </p:spPr>
      </p:pic>
      <p:pic>
        <p:nvPicPr>
          <p:cNvPr id="157" name="Picture 156" descr="Jill Bamburg.jp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874035" y="4701540"/>
            <a:ext cx="365760" cy="365760"/>
          </a:xfrm>
          <a:prstGeom prst="rect">
            <a:avLst/>
          </a:prstGeom>
        </p:spPr>
      </p:pic>
    </p:spTree>
    <p:extLst>
      <p:ext uri="{BB962C8B-B14F-4D97-AF65-F5344CB8AC3E}">
        <p14:creationId xmlns:p14="http://schemas.microsoft.com/office/powerpoint/2010/main" val="38913102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57150"/>
            <a:ext cx="8686800" cy="955548"/>
          </a:xfrm>
        </p:spPr>
        <p:txBody>
          <a:bodyPr/>
          <a:lstStyle/>
          <a:p>
            <a:r>
              <a:rPr lang="en-US" dirty="0" smtClean="0"/>
              <a:t>73 Graduate </a:t>
            </a:r>
            <a:r>
              <a:rPr lang="en-US" dirty="0" smtClean="0"/>
              <a:t>“Fledglings”</a:t>
            </a:r>
            <a:endParaRPr lang="en-US" dirty="0"/>
          </a:p>
        </p:txBody>
      </p:sp>
      <p:pic>
        <p:nvPicPr>
          <p:cNvPr id="7" name="Picture 6" descr="Fledglings from vide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82842"/>
            <a:ext cx="9144000" cy="4060658"/>
          </a:xfrm>
          <a:prstGeom prst="rect">
            <a:avLst/>
          </a:prstGeom>
        </p:spPr>
      </p:pic>
    </p:spTree>
    <p:extLst>
      <p:ext uri="{BB962C8B-B14F-4D97-AF65-F5344CB8AC3E}">
        <p14:creationId xmlns:p14="http://schemas.microsoft.com/office/powerpoint/2010/main" val="16763632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Copyright © 2013 Fledge </a:t>
            </a:r>
            <a:r>
              <a:rPr lang="en-US" sz="1000" dirty="0" smtClean="0"/>
              <a:t>LLC.</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18</a:t>
            </a:fld>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5143500"/>
          </a:xfrm>
          <a:prstGeom prst="rect">
            <a:avLst/>
          </a:prstGeom>
          <a:noFill/>
          <a:ln w="9525">
            <a:noFill/>
            <a:miter lim="800000"/>
            <a:headEnd/>
            <a:tailEnd/>
          </a:ln>
        </p:spPr>
      </p:pic>
    </p:spTree>
    <p:extLst>
      <p:ext uri="{BB962C8B-B14F-4D97-AF65-F5344CB8AC3E}">
        <p14:creationId xmlns:p14="http://schemas.microsoft.com/office/powerpoint/2010/main" val="27199799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71550"/>
            <a:ext cx="8229600" cy="2286000"/>
          </a:xfrm>
        </p:spPr>
        <p:txBody>
          <a:bodyPr>
            <a:normAutofit/>
          </a:bodyPr>
          <a:lstStyle/>
          <a:p>
            <a:pPr algn="ctr"/>
            <a:r>
              <a:rPr lang="en-US" sz="13800" dirty="0" smtClean="0"/>
              <a:t>How</a:t>
            </a:r>
            <a:endParaRPr lang="en-US" sz="115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39004581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ledge9 Logo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1" cy="5143500"/>
          </a:xfrm>
          <a:prstGeom prst="rect">
            <a:avLst/>
          </a:prstGeom>
        </p:spPr>
      </p:pic>
    </p:spTree>
    <p:extLst>
      <p:ext uri="{BB962C8B-B14F-4D97-AF65-F5344CB8AC3E}">
        <p14:creationId xmlns:p14="http://schemas.microsoft.com/office/powerpoint/2010/main" val="27214131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71450"/>
            <a:ext cx="2438400" cy="1714500"/>
          </a:xfrm>
        </p:spPr>
        <p:txBody>
          <a:bodyPr>
            <a:normAutofit fontScale="90000"/>
          </a:bodyPr>
          <a:lstStyle/>
          <a:p>
            <a:r>
              <a:rPr lang="en-US" sz="5400" dirty="0" smtClean="0"/>
              <a:t>10</a:t>
            </a:r>
            <a:br>
              <a:rPr lang="en-US" sz="5400" dirty="0" smtClean="0"/>
            </a:br>
            <a:r>
              <a:rPr lang="en-US" sz="5400" dirty="0" smtClean="0"/>
              <a:t>Weeks</a:t>
            </a:r>
            <a:endParaRPr lang="en-US" sz="54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20</a:t>
            </a:fld>
            <a:endParaRPr lang="en-US" dirty="0"/>
          </a:p>
        </p:txBody>
      </p:sp>
      <p:grpSp>
        <p:nvGrpSpPr>
          <p:cNvPr id="3" name="Group 2"/>
          <p:cNvGrpSpPr/>
          <p:nvPr/>
        </p:nvGrpSpPr>
        <p:grpSpPr>
          <a:xfrm>
            <a:off x="2743200" y="1206855"/>
            <a:ext cx="5181597" cy="990600"/>
            <a:chOff x="2743203" y="1322584"/>
            <a:chExt cx="5181597" cy="565984"/>
          </a:xfrm>
        </p:grpSpPr>
        <p:grpSp>
          <p:nvGrpSpPr>
            <p:cNvPr id="25" name="Group 24"/>
            <p:cNvGrpSpPr/>
            <p:nvPr/>
          </p:nvGrpSpPr>
          <p:grpSpPr>
            <a:xfrm>
              <a:off x="3532619" y="1322584"/>
              <a:ext cx="4392181" cy="565984"/>
              <a:chOff x="1560861" y="950766"/>
              <a:chExt cx="5472684" cy="729613"/>
            </a:xfrm>
          </p:grpSpPr>
          <p:sp>
            <p:nvSpPr>
              <p:cNvPr id="39" name="Pentagon 38"/>
              <p:cNvSpPr/>
              <p:nvPr/>
            </p:nvSpPr>
            <p:spPr>
              <a:xfrm rot="10800000">
                <a:off x="1560861" y="950766"/>
                <a:ext cx="5472684" cy="729613"/>
              </a:xfrm>
              <a:prstGeom prst="homePlat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0" name="Pentagon 7"/>
              <p:cNvSpPr/>
              <p:nvPr/>
            </p:nvSpPr>
            <p:spPr>
              <a:xfrm rot="21600000">
                <a:off x="1743267" y="950766"/>
                <a:ext cx="5290278" cy="729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1739" tIns="133350" rIns="248920" bIns="133350" numCol="1" spcCol="1270" anchor="ctr" anchorCtr="0">
                <a:noAutofit/>
              </a:bodyPr>
              <a:lstStyle/>
              <a:p>
                <a:pPr lvl="0" algn="ctr" defTabSz="1555750">
                  <a:lnSpc>
                    <a:spcPct val="90000"/>
                  </a:lnSpc>
                  <a:spcBef>
                    <a:spcPct val="0"/>
                  </a:spcBef>
                  <a:spcAft>
                    <a:spcPct val="35000"/>
                  </a:spcAft>
                </a:pPr>
                <a:r>
                  <a:rPr lang="en-US" sz="2800" dirty="0" smtClean="0"/>
                  <a:t>Validation</a:t>
                </a:r>
                <a:endParaRPr lang="en-US" sz="2800" kern="1200" dirty="0"/>
              </a:p>
            </p:txBody>
          </p:sp>
        </p:grpSp>
        <p:sp>
          <p:nvSpPr>
            <p:cNvPr id="26" name="Oval 25"/>
            <p:cNvSpPr/>
            <p:nvPr/>
          </p:nvSpPr>
          <p:spPr>
            <a:xfrm>
              <a:off x="2743203" y="1322584"/>
              <a:ext cx="965490" cy="565984"/>
            </a:xfrm>
            <a:prstGeom prst="ellipse">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1200" b="1" dirty="0" smtClean="0">
                  <a:solidFill>
                    <a:schemeClr val="tx1"/>
                  </a:solidFill>
                </a:rPr>
                <a:t>W3-8</a:t>
              </a:r>
              <a:endParaRPr lang="en-US" sz="1200" b="1" dirty="0">
                <a:solidFill>
                  <a:schemeClr val="tx1"/>
                </a:solidFill>
              </a:endParaRPr>
            </a:p>
          </p:txBody>
        </p:sp>
      </p:grpSp>
      <p:grpSp>
        <p:nvGrpSpPr>
          <p:cNvPr id="8" name="Group 7"/>
          <p:cNvGrpSpPr/>
          <p:nvPr/>
        </p:nvGrpSpPr>
        <p:grpSpPr>
          <a:xfrm>
            <a:off x="2743203" y="4095750"/>
            <a:ext cx="5181597" cy="914400"/>
            <a:chOff x="2743203" y="3834566"/>
            <a:chExt cx="5181597" cy="565984"/>
          </a:xfrm>
        </p:grpSpPr>
        <p:grpSp>
          <p:nvGrpSpPr>
            <p:cNvPr id="27" name="Group 26"/>
            <p:cNvGrpSpPr/>
            <p:nvPr/>
          </p:nvGrpSpPr>
          <p:grpSpPr>
            <a:xfrm>
              <a:off x="3532619" y="3834566"/>
              <a:ext cx="4392181" cy="565984"/>
              <a:chOff x="1560861" y="1898174"/>
              <a:chExt cx="5472684" cy="729613"/>
            </a:xfrm>
          </p:grpSpPr>
          <p:sp>
            <p:nvSpPr>
              <p:cNvPr id="37" name="Pentagon 36"/>
              <p:cNvSpPr/>
              <p:nvPr/>
            </p:nvSpPr>
            <p:spPr>
              <a:xfrm rot="10800000">
                <a:off x="1560861" y="1898174"/>
                <a:ext cx="5472684" cy="729613"/>
              </a:xfrm>
              <a:prstGeom prst="homePlate">
                <a:avLst/>
              </a:prstGeom>
              <a:solidFill>
                <a:schemeClr val="accent5"/>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8" name="Pentagon 10"/>
              <p:cNvSpPr/>
              <p:nvPr/>
            </p:nvSpPr>
            <p:spPr>
              <a:xfrm rot="21600000">
                <a:off x="1743267" y="1898174"/>
                <a:ext cx="5290278" cy="729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1739" tIns="133350" rIns="248920" bIns="133350" numCol="1" spcCol="1270" anchor="ctr" anchorCtr="0">
                <a:noAutofit/>
              </a:bodyPr>
              <a:lstStyle/>
              <a:p>
                <a:pPr lvl="0" algn="ctr" defTabSz="1555750">
                  <a:lnSpc>
                    <a:spcPct val="90000"/>
                  </a:lnSpc>
                  <a:spcBef>
                    <a:spcPct val="0"/>
                  </a:spcBef>
                  <a:spcAft>
                    <a:spcPct val="35000"/>
                  </a:spcAft>
                </a:pPr>
                <a:r>
                  <a:rPr lang="en-US" sz="2800" kern="1200" dirty="0" smtClean="0"/>
                  <a:t>Goals &amp; Execution</a:t>
                </a:r>
                <a:endParaRPr lang="en-US" sz="2800" kern="1200" dirty="0"/>
              </a:p>
            </p:txBody>
          </p:sp>
        </p:grpSp>
        <p:sp>
          <p:nvSpPr>
            <p:cNvPr id="28" name="Oval 27"/>
            <p:cNvSpPr/>
            <p:nvPr/>
          </p:nvSpPr>
          <p:spPr>
            <a:xfrm>
              <a:off x="2743203" y="3834566"/>
              <a:ext cx="965490" cy="565984"/>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1200" b="1" dirty="0" smtClean="0">
                  <a:solidFill>
                    <a:schemeClr val="tx1"/>
                  </a:solidFill>
                </a:rPr>
                <a:t>W10+</a:t>
              </a:r>
            </a:p>
          </p:txBody>
        </p:sp>
      </p:grpSp>
      <p:grpSp>
        <p:nvGrpSpPr>
          <p:cNvPr id="4" name="Group 3"/>
          <p:cNvGrpSpPr/>
          <p:nvPr/>
        </p:nvGrpSpPr>
        <p:grpSpPr>
          <a:xfrm>
            <a:off x="2743200" y="2280360"/>
            <a:ext cx="5181597" cy="939054"/>
            <a:chOff x="2743203" y="2212743"/>
            <a:chExt cx="5181597" cy="565984"/>
          </a:xfrm>
        </p:grpSpPr>
        <p:grpSp>
          <p:nvGrpSpPr>
            <p:cNvPr id="29" name="Group 28"/>
            <p:cNvGrpSpPr/>
            <p:nvPr/>
          </p:nvGrpSpPr>
          <p:grpSpPr>
            <a:xfrm>
              <a:off x="3532619" y="2212743"/>
              <a:ext cx="4392181" cy="565984"/>
              <a:chOff x="1560861" y="2845583"/>
              <a:chExt cx="5472684" cy="729613"/>
            </a:xfrm>
          </p:grpSpPr>
          <p:sp>
            <p:nvSpPr>
              <p:cNvPr id="35" name="Pentagon 34"/>
              <p:cNvSpPr/>
              <p:nvPr/>
            </p:nvSpPr>
            <p:spPr>
              <a:xfrm rot="10800000">
                <a:off x="1560861" y="2845583"/>
                <a:ext cx="5472684" cy="729613"/>
              </a:xfrm>
              <a:prstGeom prst="homePlate">
                <a:avLst/>
              </a:prstGeom>
              <a:solidFill>
                <a:schemeClr val="accent4">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6" name="Pentagon 13"/>
              <p:cNvSpPr/>
              <p:nvPr/>
            </p:nvSpPr>
            <p:spPr>
              <a:xfrm rot="21600000">
                <a:off x="1743267" y="2845583"/>
                <a:ext cx="5290278" cy="729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1739" tIns="133350" rIns="248920" bIns="133350" numCol="1" spcCol="1270" anchor="ctr" anchorCtr="0">
                <a:noAutofit/>
              </a:bodyPr>
              <a:lstStyle/>
              <a:p>
                <a:pPr lvl="0" algn="ctr" defTabSz="1555750">
                  <a:lnSpc>
                    <a:spcPct val="90000"/>
                  </a:lnSpc>
                  <a:spcBef>
                    <a:spcPct val="0"/>
                  </a:spcBef>
                  <a:spcAft>
                    <a:spcPct val="35000"/>
                  </a:spcAft>
                </a:pPr>
                <a:r>
                  <a:rPr lang="en-US" sz="2800" kern="1200" dirty="0" smtClean="0"/>
                  <a:t>Story Telling</a:t>
                </a:r>
                <a:endParaRPr lang="en-US" sz="2800" kern="1200" dirty="0"/>
              </a:p>
            </p:txBody>
          </p:sp>
        </p:grpSp>
        <p:sp>
          <p:nvSpPr>
            <p:cNvPr id="30" name="Oval 29"/>
            <p:cNvSpPr/>
            <p:nvPr/>
          </p:nvSpPr>
          <p:spPr>
            <a:xfrm>
              <a:off x="2743203" y="2212743"/>
              <a:ext cx="965490" cy="565984"/>
            </a:xfrm>
            <a:prstGeom prst="ellipse">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1200" b="1" dirty="0" smtClean="0">
                  <a:solidFill>
                    <a:schemeClr val="tx1"/>
                  </a:solidFill>
                </a:rPr>
                <a:t>W6-9</a:t>
              </a:r>
              <a:endParaRPr lang="en-US" sz="1200" b="1" dirty="0">
                <a:solidFill>
                  <a:schemeClr val="tx1"/>
                </a:solidFill>
              </a:endParaRPr>
            </a:p>
          </p:txBody>
        </p:sp>
      </p:grpSp>
      <p:grpSp>
        <p:nvGrpSpPr>
          <p:cNvPr id="7" name="Group 6"/>
          <p:cNvGrpSpPr/>
          <p:nvPr/>
        </p:nvGrpSpPr>
        <p:grpSpPr>
          <a:xfrm>
            <a:off x="3635924" y="3302319"/>
            <a:ext cx="4288875" cy="710526"/>
            <a:chOff x="4038600" y="3032019"/>
            <a:chExt cx="4060056" cy="457611"/>
          </a:xfrm>
        </p:grpSpPr>
        <p:grpSp>
          <p:nvGrpSpPr>
            <p:cNvPr id="31" name="Group 30"/>
            <p:cNvGrpSpPr/>
            <p:nvPr/>
          </p:nvGrpSpPr>
          <p:grpSpPr>
            <a:xfrm>
              <a:off x="4708577" y="3052779"/>
              <a:ext cx="3390079" cy="436851"/>
              <a:chOff x="1560861" y="3792991"/>
              <a:chExt cx="5472684" cy="729613"/>
            </a:xfrm>
          </p:grpSpPr>
          <p:sp>
            <p:nvSpPr>
              <p:cNvPr id="33" name="Pentagon 32"/>
              <p:cNvSpPr/>
              <p:nvPr/>
            </p:nvSpPr>
            <p:spPr>
              <a:xfrm rot="10800000">
                <a:off x="1560861" y="3792991"/>
                <a:ext cx="5472684" cy="729613"/>
              </a:xfrm>
              <a:prstGeom prst="homePlate">
                <a:avLst/>
              </a:prstGeom>
              <a:solidFill>
                <a:schemeClr val="accent4"/>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4" name="Pentagon 16"/>
              <p:cNvSpPr/>
              <p:nvPr/>
            </p:nvSpPr>
            <p:spPr>
              <a:xfrm rot="21600000">
                <a:off x="1743267" y="3792991"/>
                <a:ext cx="5290278" cy="729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1739" tIns="133350" rIns="248920" bIns="133350" numCol="1" spcCol="1270" anchor="ctr" anchorCtr="0">
                <a:noAutofit/>
              </a:bodyPr>
              <a:lstStyle/>
              <a:p>
                <a:pPr lvl="0" algn="ctr" defTabSz="1555750">
                  <a:lnSpc>
                    <a:spcPct val="90000"/>
                  </a:lnSpc>
                  <a:spcBef>
                    <a:spcPct val="0"/>
                  </a:spcBef>
                  <a:spcAft>
                    <a:spcPct val="35000"/>
                  </a:spcAft>
                </a:pPr>
                <a:r>
                  <a:rPr lang="en-US" sz="2800" kern="1200" smtClean="0"/>
                  <a:t>Demo Day</a:t>
                </a:r>
                <a:endParaRPr lang="en-US" sz="2800" kern="1200"/>
              </a:p>
            </p:txBody>
          </p:sp>
        </p:grpSp>
        <p:sp>
          <p:nvSpPr>
            <p:cNvPr id="32" name="Oval 31"/>
            <p:cNvSpPr/>
            <p:nvPr/>
          </p:nvSpPr>
          <p:spPr>
            <a:xfrm>
              <a:off x="4038600" y="3032019"/>
              <a:ext cx="745208" cy="436852"/>
            </a:xfrm>
            <a:prstGeom prst="ellipse">
              <a:avLst/>
            </a:prstGeom>
            <a:solidFill>
              <a:schemeClr val="accent4">
                <a:lumMod val="20000"/>
                <a:lumOff val="80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1200" b="1" dirty="0" smtClean="0">
                  <a:solidFill>
                    <a:schemeClr val="tx1"/>
                  </a:solidFill>
                </a:rPr>
                <a:t>W9</a:t>
              </a:r>
              <a:endParaRPr lang="en-US" sz="1200" b="1" dirty="0">
                <a:solidFill>
                  <a:schemeClr val="tx1"/>
                </a:solidFill>
              </a:endParaRPr>
            </a:p>
          </p:txBody>
        </p:sp>
      </p:grpSp>
      <p:grpSp>
        <p:nvGrpSpPr>
          <p:cNvPr id="43" name="Group 42"/>
          <p:cNvGrpSpPr/>
          <p:nvPr/>
        </p:nvGrpSpPr>
        <p:grpSpPr>
          <a:xfrm>
            <a:off x="2743200" y="133350"/>
            <a:ext cx="5181597" cy="990600"/>
            <a:chOff x="2743203" y="460144"/>
            <a:chExt cx="5181597" cy="565984"/>
          </a:xfrm>
        </p:grpSpPr>
        <p:grpSp>
          <p:nvGrpSpPr>
            <p:cNvPr id="44" name="Group 43"/>
            <p:cNvGrpSpPr/>
            <p:nvPr/>
          </p:nvGrpSpPr>
          <p:grpSpPr>
            <a:xfrm>
              <a:off x="3532619" y="460144"/>
              <a:ext cx="4392181" cy="565984"/>
              <a:chOff x="1560861" y="3357"/>
              <a:chExt cx="5472684" cy="729613"/>
            </a:xfrm>
          </p:grpSpPr>
          <p:sp>
            <p:nvSpPr>
              <p:cNvPr id="46" name="Pentagon 45"/>
              <p:cNvSpPr/>
              <p:nvPr/>
            </p:nvSpPr>
            <p:spPr>
              <a:xfrm rot="10800000">
                <a:off x="1560861" y="3357"/>
                <a:ext cx="5472684" cy="729613"/>
              </a:xfrm>
              <a:prstGeom prst="homePlat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7" name="Pentagon 4"/>
              <p:cNvSpPr/>
              <p:nvPr/>
            </p:nvSpPr>
            <p:spPr>
              <a:xfrm rot="21600000">
                <a:off x="1743267" y="3357"/>
                <a:ext cx="5290278" cy="729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1739" tIns="133350" rIns="248920" bIns="133350" numCol="1" spcCol="1270" anchor="ctr" anchorCtr="0">
                <a:noAutofit/>
              </a:bodyPr>
              <a:lstStyle/>
              <a:p>
                <a:pPr lvl="0" algn="ctr" defTabSz="1555750">
                  <a:lnSpc>
                    <a:spcPct val="90000"/>
                  </a:lnSpc>
                  <a:spcBef>
                    <a:spcPct val="0"/>
                  </a:spcBef>
                  <a:spcAft>
                    <a:spcPct val="35000"/>
                  </a:spcAft>
                </a:pPr>
                <a:r>
                  <a:rPr lang="en-US" sz="2800" kern="1200" dirty="0" smtClean="0"/>
                  <a:t>Planning &amp; Re-thinking</a:t>
                </a:r>
                <a:endParaRPr lang="en-US" sz="2800" kern="1200" dirty="0"/>
              </a:p>
            </p:txBody>
          </p:sp>
        </p:grpSp>
        <p:sp>
          <p:nvSpPr>
            <p:cNvPr id="45" name="Oval 44"/>
            <p:cNvSpPr/>
            <p:nvPr/>
          </p:nvSpPr>
          <p:spPr>
            <a:xfrm>
              <a:off x="2743203" y="460144"/>
              <a:ext cx="965490" cy="565984"/>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1200" b="1" dirty="0" smtClean="0">
                  <a:solidFill>
                    <a:schemeClr val="tx1"/>
                  </a:solidFill>
                </a:rPr>
                <a:t>W1-3</a:t>
              </a:r>
              <a:endParaRPr lang="en-US" sz="1200" b="1" dirty="0">
                <a:solidFill>
                  <a:schemeClr val="tx1"/>
                </a:solidFill>
              </a:endParaRPr>
            </a:p>
          </p:txBody>
        </p:sp>
      </p:grpSp>
    </p:spTree>
    <p:extLst>
      <p:ext uri="{BB962C8B-B14F-4D97-AF65-F5344CB8AC3E}">
        <p14:creationId xmlns:p14="http://schemas.microsoft.com/office/powerpoint/2010/main" val="25600907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r>
              <a:rPr lang="en-US" dirty="0"/>
              <a:t>Copyright © </a:t>
            </a:r>
            <a:r>
              <a:rPr lang="is-IS" dirty="0" smtClean="0"/>
              <a:t>2016</a:t>
            </a:r>
            <a:r>
              <a:rPr lang="en-US" dirty="0" smtClean="0"/>
              <a:t> </a:t>
            </a:r>
            <a:r>
              <a:rPr lang="en-US" dirty="0"/>
              <a:t>Fledge </a:t>
            </a:r>
            <a:r>
              <a:rPr lang="en-US" sz="1000" dirty="0"/>
              <a:t>LLC.</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21</a:t>
            </a:fld>
            <a:endParaRPr lang="en-US" dirty="0"/>
          </a:p>
        </p:txBody>
      </p:sp>
      <p:sp>
        <p:nvSpPr>
          <p:cNvPr id="5" name="Title 4"/>
          <p:cNvSpPr>
            <a:spLocks noGrp="1"/>
          </p:cNvSpPr>
          <p:nvPr>
            <p:ph type="title"/>
          </p:nvPr>
        </p:nvSpPr>
        <p:spPr/>
        <p:txBody>
          <a:bodyPr/>
          <a:lstStyle/>
          <a:p>
            <a:r>
              <a:rPr lang="en-US" smtClean="0"/>
              <a:t>Weekly Cadence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7826804"/>
              </p:ext>
            </p:extLst>
          </p:nvPr>
        </p:nvGraphicFramePr>
        <p:xfrm>
          <a:off x="457200" y="1047750"/>
          <a:ext cx="8229599" cy="3962407"/>
        </p:xfrm>
        <a:graphic>
          <a:graphicData uri="http://schemas.openxmlformats.org/drawingml/2006/table">
            <a:tbl>
              <a:tblPr firstRow="1" bandRow="1">
                <a:tableStyleId>{D03447BB-5D67-496B-8E87-E561075AD55C}</a:tableStyleId>
              </a:tblPr>
              <a:tblGrid>
                <a:gridCol w="2286000"/>
                <a:gridCol w="2819400"/>
                <a:gridCol w="3124199"/>
              </a:tblGrid>
              <a:tr h="354735">
                <a:tc>
                  <a:txBody>
                    <a:bodyPr/>
                    <a:lstStyle/>
                    <a:p>
                      <a:pPr marL="115888" indent="0" algn="l"/>
                      <a:r>
                        <a:rPr lang="en-US" sz="1800" b="0" u="none" dirty="0" smtClean="0"/>
                        <a:t>Event</a:t>
                      </a:r>
                      <a:endParaRPr lang="en-US" sz="2100" b="0" u="none" dirty="0"/>
                    </a:p>
                  </a:txBody>
                  <a:tcPr marL="109728" marR="109728" marT="34290" marB="34290" anchor="ctr"/>
                </a:tc>
                <a:tc>
                  <a:txBody>
                    <a:bodyPr/>
                    <a:lstStyle/>
                    <a:p>
                      <a:pPr algn="l"/>
                      <a:r>
                        <a:rPr lang="en-US" sz="1800" u="none" dirty="0" smtClean="0"/>
                        <a:t>Description</a:t>
                      </a:r>
                      <a:endParaRPr lang="en-US" sz="1800" b="0" u="none" dirty="0"/>
                    </a:p>
                  </a:txBody>
                  <a:tcPr marL="109728" marR="109728" marT="34290" marB="34290" anchor="ctr"/>
                </a:tc>
                <a:tc>
                  <a:txBody>
                    <a:bodyPr/>
                    <a:lstStyle/>
                    <a:p>
                      <a:pPr algn="l"/>
                      <a:r>
                        <a:rPr lang="en-US" sz="1800" b="0" u="none" dirty="0" smtClean="0"/>
                        <a:t>When</a:t>
                      </a:r>
                      <a:endParaRPr lang="en-US" sz="1800" b="0" u="none" dirty="0"/>
                    </a:p>
                  </a:txBody>
                  <a:tcPr marL="109728" marR="109728" marT="34290" marB="34290" anchor="ctr"/>
                </a:tc>
              </a:tr>
              <a:tr h="450959">
                <a:tc>
                  <a:txBody>
                    <a:bodyPr/>
                    <a:lstStyle/>
                    <a:p>
                      <a:pPr algn="ctr"/>
                      <a:r>
                        <a:rPr lang="en-US" sz="1600" b="1" dirty="0" smtClean="0"/>
                        <a:t>10@10</a:t>
                      </a:r>
                      <a:endParaRPr lang="en-US" sz="1600" b="1" dirty="0"/>
                    </a:p>
                  </a:txBody>
                  <a:tcPr marL="109728" marR="109728" marT="34290" marB="34290" anchor="ctr"/>
                </a:tc>
                <a:tc>
                  <a:txBody>
                    <a:bodyPr/>
                    <a:lstStyle/>
                    <a:p>
                      <a:r>
                        <a:rPr lang="en-US" sz="1400" dirty="0" smtClean="0"/>
                        <a:t>“Stand up” Status Meetings</a:t>
                      </a:r>
                      <a:endParaRPr lang="en-US" sz="1400" dirty="0"/>
                    </a:p>
                  </a:txBody>
                  <a:tcPr marL="109728" marR="109728" marT="34290" marB="34290" anchor="ctr"/>
                </a:tc>
                <a:tc>
                  <a:txBody>
                    <a:bodyPr/>
                    <a:lstStyle/>
                    <a:p>
                      <a:r>
                        <a:rPr lang="en-US" sz="1400" dirty="0" smtClean="0"/>
                        <a:t>Monday, Wednesday,</a:t>
                      </a:r>
                      <a:r>
                        <a:rPr lang="en-US" sz="1400" baseline="0" dirty="0" smtClean="0"/>
                        <a:t> Friday, 10am</a:t>
                      </a:r>
                      <a:endParaRPr lang="en-US" sz="1400" dirty="0"/>
                    </a:p>
                  </a:txBody>
                  <a:tcPr marL="109728" marR="109728" marT="34290" marB="34290" anchor="ctr"/>
                </a:tc>
              </a:tr>
              <a:tr h="450959">
                <a:tc>
                  <a:txBody>
                    <a:bodyPr/>
                    <a:lstStyle/>
                    <a:p>
                      <a:pPr algn="ctr"/>
                      <a:r>
                        <a:rPr lang="en-US" sz="1600" b="0" i="0" dirty="0" smtClean="0">
                          <a:latin typeface="CartoGothic Std Bold"/>
                          <a:cs typeface="CartoGothic Std Bold"/>
                        </a:rPr>
                        <a:t>The</a:t>
                      </a:r>
                      <a:r>
                        <a:rPr lang="en-US" sz="1600" b="0" i="0" baseline="0" dirty="0" smtClean="0">
                          <a:latin typeface="CartoGothic Std Bold"/>
                          <a:cs typeface="CartoGothic Std Bold"/>
                        </a:rPr>
                        <a:t> Next Step</a:t>
                      </a:r>
                      <a:endParaRPr lang="en-US" sz="1600" b="0" i="0" dirty="0">
                        <a:latin typeface="CartoGothic Std Bold"/>
                        <a:cs typeface="CartoGothic Std Bold"/>
                      </a:endParaRPr>
                    </a:p>
                  </a:txBody>
                  <a:tcPr marL="109728" marR="109728" marT="34290" marB="34290" anchor="ctr"/>
                </a:tc>
                <a:tc>
                  <a:txBody>
                    <a:bodyPr/>
                    <a:lstStyle/>
                    <a:p>
                      <a:r>
                        <a:rPr lang="en-US" sz="1400" dirty="0" smtClean="0"/>
                        <a:t>Entrepreneurial Education</a:t>
                      </a:r>
                      <a:endParaRPr lang="en-US" sz="1400" dirty="0"/>
                    </a:p>
                  </a:txBody>
                  <a:tcPr marL="109728" marR="109728" marT="34290" marB="34290" anchor="ctr"/>
                </a:tc>
                <a:tc>
                  <a:txBody>
                    <a:bodyPr/>
                    <a:lstStyle/>
                    <a:p>
                      <a:r>
                        <a:rPr lang="en-US" sz="1400" dirty="0" smtClean="0"/>
                        <a:t>Tuesday,</a:t>
                      </a:r>
                      <a:r>
                        <a:rPr lang="en-US" sz="1400" baseline="0" dirty="0" smtClean="0"/>
                        <a:t> Thursday, 10am</a:t>
                      </a:r>
                      <a:endParaRPr lang="en-US" sz="1400" dirty="0"/>
                    </a:p>
                  </a:txBody>
                  <a:tcPr marL="109728" marR="109728" marT="34290" marB="34290" anchor="ctr"/>
                </a:tc>
              </a:tr>
              <a:tr h="450959">
                <a:tc>
                  <a:txBody>
                    <a:bodyPr/>
                    <a:lstStyle/>
                    <a:p>
                      <a:pPr algn="ctr"/>
                      <a:r>
                        <a:rPr lang="en-US" sz="1600" dirty="0" smtClean="0"/>
                        <a:t>Lunch</a:t>
                      </a:r>
                      <a:endParaRPr lang="en-US" sz="1600" dirty="0"/>
                    </a:p>
                  </a:txBody>
                  <a:tcPr marL="109728" marR="109728" marT="34290" marB="34290" anchor="ctr"/>
                </a:tc>
                <a:tc>
                  <a:txBody>
                    <a:bodyPr/>
                    <a:lstStyle/>
                    <a:p>
                      <a:r>
                        <a:rPr lang="en-US" sz="1400" dirty="0" smtClean="0"/>
                        <a:t>Problem solving over Lunch</a:t>
                      </a:r>
                      <a:endParaRPr lang="en-US" sz="1400" dirty="0"/>
                    </a:p>
                  </a:txBody>
                  <a:tcPr marL="109728" marR="109728" marT="34290" marB="34290" anchor="ctr"/>
                </a:tc>
                <a:tc>
                  <a:txBody>
                    <a:bodyPr/>
                    <a:lstStyle/>
                    <a:p>
                      <a:r>
                        <a:rPr lang="en-US" sz="1400" dirty="0" smtClean="0"/>
                        <a:t>Monday,</a:t>
                      </a:r>
                      <a:r>
                        <a:rPr lang="en-US" sz="1400" baseline="0" dirty="0" smtClean="0"/>
                        <a:t> noon</a:t>
                      </a:r>
                      <a:endParaRPr lang="en-US" sz="1400" dirty="0"/>
                    </a:p>
                  </a:txBody>
                  <a:tcPr marL="109728" marR="109728" marT="34290" marB="34290" anchor="ctr"/>
                </a:tc>
              </a:tr>
              <a:tr h="450959">
                <a:tc>
                  <a:txBody>
                    <a:bodyPr/>
                    <a:lstStyle/>
                    <a:p>
                      <a:pPr algn="ctr"/>
                      <a:r>
                        <a:rPr lang="en-US" sz="1600" dirty="0" smtClean="0"/>
                        <a:t>HUB Member Lunch</a:t>
                      </a:r>
                      <a:endParaRPr lang="en-US" sz="1600" dirty="0"/>
                    </a:p>
                  </a:txBody>
                  <a:tcPr marL="109728" marR="109728" marT="34290" marB="34290" anchor="ctr"/>
                </a:tc>
                <a:tc>
                  <a:txBody>
                    <a:bodyPr/>
                    <a:lstStyle/>
                    <a:p>
                      <a:r>
                        <a:rPr lang="en-US" sz="1400" dirty="0" smtClean="0"/>
                        <a:t>Networking</a:t>
                      </a:r>
                      <a:endParaRPr lang="en-US" sz="1400" dirty="0"/>
                    </a:p>
                  </a:txBody>
                  <a:tcPr marL="109728" marR="109728" marT="34290" marB="34290" anchor="ctr"/>
                </a:tc>
                <a:tc>
                  <a:txBody>
                    <a:bodyPr/>
                    <a:lstStyle/>
                    <a:p>
                      <a:r>
                        <a:rPr lang="en-US" sz="1400" dirty="0" smtClean="0"/>
                        <a:t>Thursday,</a:t>
                      </a:r>
                      <a:r>
                        <a:rPr lang="en-US" sz="1400" baseline="0" dirty="0" smtClean="0"/>
                        <a:t> 12:00-1:30pm</a:t>
                      </a:r>
                      <a:endParaRPr lang="en-US" sz="1400" dirty="0"/>
                    </a:p>
                  </a:txBody>
                  <a:tcPr marL="109728" marR="109728" marT="34290" marB="34290" anchor="ctr"/>
                </a:tc>
              </a:tr>
              <a:tr h="450959">
                <a:tc>
                  <a:txBody>
                    <a:bodyPr/>
                    <a:lstStyle/>
                    <a:p>
                      <a:pPr algn="ctr"/>
                      <a:r>
                        <a:rPr lang="en-US" sz="1600" dirty="0" smtClean="0"/>
                        <a:t>Story Telling</a:t>
                      </a:r>
                      <a:endParaRPr lang="en-US" sz="1600" dirty="0"/>
                    </a:p>
                  </a:txBody>
                  <a:tcPr marL="109728" marR="109728" marT="34290" marB="34290" anchor="ctr"/>
                </a:tc>
                <a:tc>
                  <a:txBody>
                    <a:bodyPr/>
                    <a:lstStyle/>
                    <a:p>
                      <a:r>
                        <a:rPr lang="en-US" sz="1400" dirty="0" smtClean="0"/>
                        <a:t>Learning how PIXAR is PIXAR</a:t>
                      </a:r>
                      <a:endParaRPr lang="en-US" sz="1400" dirty="0"/>
                    </a:p>
                  </a:txBody>
                  <a:tcPr marL="109728" marR="109728" marT="34290" marB="34290" anchor="ctr"/>
                </a:tc>
                <a:tc>
                  <a:txBody>
                    <a:bodyPr/>
                    <a:lstStyle/>
                    <a:p>
                      <a:r>
                        <a:rPr lang="en-US" sz="1400" dirty="0" smtClean="0"/>
                        <a:t>Friday, 1pm</a:t>
                      </a:r>
                      <a:endParaRPr lang="en-US" sz="1400" dirty="0"/>
                    </a:p>
                  </a:txBody>
                  <a:tcPr marL="109728" marR="109728" marT="34290" marB="34290" anchor="ctr"/>
                </a:tc>
              </a:tr>
              <a:tr h="450959">
                <a:tc>
                  <a:txBody>
                    <a:bodyPr/>
                    <a:lstStyle/>
                    <a:p>
                      <a:pPr algn="ctr"/>
                      <a:r>
                        <a:rPr lang="en-US" sz="1600" dirty="0" smtClean="0"/>
                        <a:t>Luni’s Office Hours</a:t>
                      </a:r>
                      <a:endParaRPr lang="en-US" sz="1600" dirty="0"/>
                    </a:p>
                  </a:txBody>
                  <a:tcPr marL="109728" marR="109728" marT="34290" marB="34290" anchor="ctr"/>
                </a:tc>
                <a:tc>
                  <a:txBody>
                    <a:bodyPr/>
                    <a:lstStyle/>
                    <a:p>
                      <a:r>
                        <a:rPr lang="en-US" sz="1400" dirty="0" smtClean="0"/>
                        <a:t>Weekly check-in’s</a:t>
                      </a:r>
                      <a:endParaRPr lang="en-US" sz="1400" dirty="0"/>
                    </a:p>
                  </a:txBody>
                  <a:tcPr marL="109728" marR="109728" marT="34290" marB="34290" anchor="ctr"/>
                </a:tc>
                <a:tc>
                  <a:txBody>
                    <a:bodyPr/>
                    <a:lstStyle/>
                    <a:p>
                      <a:r>
                        <a:rPr lang="en-US" sz="1400" dirty="0" smtClean="0"/>
                        <a:t>On-demand</a:t>
                      </a:r>
                      <a:endParaRPr lang="en-US" sz="1400" dirty="0"/>
                    </a:p>
                  </a:txBody>
                  <a:tcPr marL="109728" marR="109728" marT="34290" marB="34290" anchor="ctr"/>
                </a:tc>
              </a:tr>
              <a:tr h="450959">
                <a:tc>
                  <a:txBody>
                    <a:bodyPr/>
                    <a:lstStyle/>
                    <a:p>
                      <a:pPr algn="ctr"/>
                      <a:r>
                        <a:rPr lang="en-US" sz="1600" dirty="0" smtClean="0"/>
                        <a:t>Mentors</a:t>
                      </a:r>
                      <a:endParaRPr lang="en-US" sz="1600" dirty="0"/>
                    </a:p>
                  </a:txBody>
                  <a:tcPr marL="109728" marR="109728" marT="34290" marB="34290" anchor="ctr"/>
                </a:tc>
                <a:tc>
                  <a:txBody>
                    <a:bodyPr/>
                    <a:lstStyle/>
                    <a:p>
                      <a:r>
                        <a:rPr lang="en-US" sz="1400" dirty="0" smtClean="0"/>
                        <a:t>Advice and opinions</a:t>
                      </a:r>
                      <a:endParaRPr lang="en-US" sz="1400" dirty="0"/>
                    </a:p>
                  </a:txBody>
                  <a:tcPr marL="109728" marR="109728" marT="34290" marB="34290" anchor="ctr"/>
                </a:tc>
                <a:tc>
                  <a:txBody>
                    <a:bodyPr/>
                    <a:lstStyle/>
                    <a:p>
                      <a:r>
                        <a:rPr lang="en-US" sz="1400" dirty="0" smtClean="0"/>
                        <a:t>Any</a:t>
                      </a:r>
                      <a:r>
                        <a:rPr lang="en-US" sz="1400" baseline="0" dirty="0" smtClean="0"/>
                        <a:t> other times</a:t>
                      </a:r>
                      <a:endParaRPr lang="en-US" sz="1400" dirty="0"/>
                    </a:p>
                  </a:txBody>
                  <a:tcPr marL="109728" marR="109728" marT="34290" marB="34290" anchor="ctr"/>
                </a:tc>
              </a:tr>
              <a:tr h="450959">
                <a:tc>
                  <a:txBody>
                    <a:bodyPr/>
                    <a:lstStyle/>
                    <a:p>
                      <a:pPr algn="ctr"/>
                      <a:r>
                        <a:rPr lang="en-US" sz="1600" dirty="0" smtClean="0"/>
                        <a:t>Potential partners</a:t>
                      </a:r>
                      <a:endParaRPr lang="en-US" sz="1600" dirty="0"/>
                    </a:p>
                  </a:txBody>
                  <a:tcPr marL="109728" marR="109728" marT="34290" marB="34290" anchor="ctr"/>
                </a:tc>
                <a:tc>
                  <a:txBody>
                    <a:bodyPr/>
                    <a:lstStyle/>
                    <a:p>
                      <a:r>
                        <a:rPr lang="en-US" sz="1400" dirty="0" smtClean="0"/>
                        <a:t>Potential revenues</a:t>
                      </a:r>
                      <a:endParaRPr lang="en-US" sz="1400" dirty="0"/>
                    </a:p>
                  </a:txBody>
                  <a:tcPr marL="109728" marR="109728" marT="34290" marB="34290" anchor="ctr"/>
                </a:tc>
                <a:tc>
                  <a:txBody>
                    <a:bodyPr/>
                    <a:lstStyle/>
                    <a:p>
                      <a:r>
                        <a:rPr lang="en-US" sz="1400" dirty="0" smtClean="0"/>
                        <a:t>Any time at all</a:t>
                      </a:r>
                      <a:endParaRPr lang="en-US" sz="1400" dirty="0"/>
                    </a:p>
                  </a:txBody>
                  <a:tcPr marL="109728" marR="109728" marT="34290" marB="34290" anchor="ctr"/>
                </a:tc>
              </a:tr>
            </a:tbl>
          </a:graphicData>
        </a:graphic>
      </p:graphicFrame>
    </p:spTree>
    <p:extLst>
      <p:ext uri="{BB962C8B-B14F-4D97-AF65-F5344CB8AC3E}">
        <p14:creationId xmlns:p14="http://schemas.microsoft.com/office/powerpoint/2010/main" val="18574411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dirty="0"/>
          </a:p>
        </p:txBody>
      </p:sp>
      <p:pic>
        <p:nvPicPr>
          <p:cNvPr id="7" name="Picture 6" descr="The Next Step- Online classroom (oblique 40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971550"/>
            <a:ext cx="2525486" cy="2209800"/>
          </a:xfrm>
          <a:prstGeom prst="rect">
            <a:avLst/>
          </a:prstGeom>
        </p:spPr>
      </p:pic>
      <p:sp>
        <p:nvSpPr>
          <p:cNvPr id="8" name="TextBox 7"/>
          <p:cNvSpPr txBox="1"/>
          <p:nvPr/>
        </p:nvSpPr>
        <p:spPr>
          <a:xfrm>
            <a:off x="2895600" y="4019550"/>
            <a:ext cx="3646526" cy="523220"/>
          </a:xfrm>
          <a:prstGeom prst="rect">
            <a:avLst/>
          </a:prstGeom>
          <a:noFill/>
        </p:spPr>
        <p:txBody>
          <a:bodyPr wrap="none" rtlCol="0">
            <a:spAutoFit/>
          </a:bodyPr>
          <a:lstStyle/>
          <a:p>
            <a:r>
              <a:rPr lang="en-US" sz="2000" dirty="0" smtClean="0">
                <a:solidFill>
                  <a:srgbClr val="FFFFFF"/>
                </a:solidFill>
              </a:rPr>
              <a:t>on </a:t>
            </a:r>
            <a:r>
              <a:rPr lang="en-US" sz="2800" dirty="0" smtClean="0">
                <a:solidFill>
                  <a:srgbClr val="FFFFFF"/>
                </a:solidFill>
              </a:rPr>
              <a:t>lunarmobiscuit.com</a:t>
            </a:r>
            <a:endParaRPr lang="en-US" sz="2800" dirty="0">
              <a:solidFill>
                <a:srgbClr val="FFFFFF"/>
              </a:solidFill>
            </a:endParaRPr>
          </a:p>
        </p:txBody>
      </p:sp>
      <p:pic>
        <p:nvPicPr>
          <p:cNvPr id="10" name="Picture 9" descr="Equity 200x30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1000" y="2190750"/>
            <a:ext cx="711200" cy="1066800"/>
          </a:xfrm>
          <a:prstGeom prst="rect">
            <a:avLst/>
          </a:prstGeom>
        </p:spPr>
      </p:pic>
      <p:pic>
        <p:nvPicPr>
          <p:cNvPr id="11" name="Picture 10" descr="Funding 200x300.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9000" y="2190750"/>
            <a:ext cx="711200" cy="1066800"/>
          </a:xfrm>
          <a:prstGeom prst="rect">
            <a:avLst/>
          </a:prstGeom>
        </p:spPr>
      </p:pic>
      <p:pic>
        <p:nvPicPr>
          <p:cNvPr id="13" name="Picture 12" descr="Pitching 200x300.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7000" y="2190750"/>
            <a:ext cx="711200" cy="1066800"/>
          </a:xfrm>
          <a:prstGeom prst="rect">
            <a:avLst/>
          </a:prstGeom>
        </p:spPr>
      </p:pic>
      <p:pic>
        <p:nvPicPr>
          <p:cNvPr id="14" name="Picture 13" descr="Marketing 200x300.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77000" y="1047750"/>
            <a:ext cx="711200" cy="1066800"/>
          </a:xfrm>
          <a:prstGeom prst="rect">
            <a:avLst/>
          </a:prstGeom>
        </p:spPr>
      </p:pic>
      <p:pic>
        <p:nvPicPr>
          <p:cNvPr id="15" name="Picture 14" descr="Guide 200x300.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24400" y="819150"/>
            <a:ext cx="1676400" cy="2514600"/>
          </a:xfrm>
          <a:prstGeom prst="rect">
            <a:avLst/>
          </a:prstGeom>
        </p:spPr>
      </p:pic>
      <p:pic>
        <p:nvPicPr>
          <p:cNvPr id="16" name="Picture 15" descr="Financal Plan 200x300.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39000" y="1047750"/>
            <a:ext cx="711200" cy="1066800"/>
          </a:xfrm>
          <a:prstGeom prst="rect">
            <a:avLst/>
          </a:prstGeom>
        </p:spPr>
      </p:pic>
      <p:pic>
        <p:nvPicPr>
          <p:cNvPr id="17" name="Picture 16" descr="Fledge - Fledgling Book 400x600.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71800" y="819150"/>
            <a:ext cx="1676400" cy="2514599"/>
          </a:xfrm>
          <a:prstGeom prst="rect">
            <a:avLst/>
          </a:prstGeom>
        </p:spPr>
      </p:pic>
    </p:spTree>
    <p:extLst>
      <p:ext uri="{BB962C8B-B14F-4D97-AF65-F5344CB8AC3E}">
        <p14:creationId xmlns:p14="http://schemas.microsoft.com/office/powerpoint/2010/main" val="9087446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trepreneurship Skills Map 444444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0400" y="361950"/>
            <a:ext cx="4434424" cy="4495800"/>
          </a:xfrm>
          <a:prstGeom prst="rect">
            <a:avLst/>
          </a:prstGeom>
        </p:spPr>
      </p:pic>
      <p:pic>
        <p:nvPicPr>
          <p:cNvPr id="7" name="Picture 6" descr="Entrepreneurship Skills Map FINANC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00200" y="1911394"/>
            <a:ext cx="1377842" cy="1396912"/>
          </a:xfrm>
          <a:prstGeom prst="rect">
            <a:avLst/>
          </a:prstGeom>
        </p:spPr>
      </p:pic>
      <p:pic>
        <p:nvPicPr>
          <p:cNvPr id="8" name="Picture 7" descr="Entrepreneurship Skills Map MARKET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0200" y="3460838"/>
            <a:ext cx="1377842" cy="1396912"/>
          </a:xfrm>
          <a:prstGeom prst="rect">
            <a:avLst/>
          </a:prstGeom>
        </p:spPr>
      </p:pic>
      <p:pic>
        <p:nvPicPr>
          <p:cNvPr id="9" name="Picture 8" descr="Entrepreneurship Skills Map SALE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00200" y="361950"/>
            <a:ext cx="1377842" cy="1396912"/>
          </a:xfrm>
          <a:prstGeom prst="rect">
            <a:avLst/>
          </a:prstGeom>
        </p:spPr>
      </p:pic>
      <p:sp>
        <p:nvSpPr>
          <p:cNvPr id="10" name="Slide Number Placeholder 3"/>
          <p:cNvSpPr>
            <a:spLocks noGrp="1"/>
          </p:cNvSpPr>
          <p:nvPr>
            <p:ph type="sldNum" sz="quarter" idx="12"/>
          </p:nvPr>
        </p:nvSpPr>
        <p:spPr>
          <a:xfrm>
            <a:off x="6553200" y="4767264"/>
            <a:ext cx="2133600" cy="273844"/>
          </a:xfrm>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26105793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00" y="1200151"/>
            <a:ext cx="3733800" cy="3394472"/>
          </a:xfrm>
        </p:spPr>
        <p:txBody>
          <a:bodyPr/>
          <a:lstStyle/>
          <a:p>
            <a:r>
              <a:rPr lang="en-US" dirty="0" smtClean="0"/>
              <a:t>Culture</a:t>
            </a:r>
          </a:p>
          <a:p>
            <a:r>
              <a:rPr lang="en-US" dirty="0" smtClean="0"/>
              <a:t>Expectations</a:t>
            </a:r>
          </a:p>
          <a:p>
            <a:r>
              <a:rPr lang="en-US" dirty="0" smtClean="0"/>
              <a:t>Keep Organized</a:t>
            </a:r>
          </a:p>
          <a:p>
            <a:pPr lvl="1"/>
            <a:r>
              <a:rPr lang="en-US" dirty="0" smtClean="0"/>
              <a:t>Goals</a:t>
            </a:r>
          </a:p>
          <a:p>
            <a:pPr lvl="1"/>
            <a:r>
              <a:rPr lang="en-US" dirty="0" smtClean="0"/>
              <a:t>Status</a:t>
            </a:r>
          </a:p>
          <a:p>
            <a:pPr lvl="1"/>
            <a:r>
              <a:rPr lang="en-US" dirty="0" smtClean="0"/>
              <a:t>Notes</a:t>
            </a:r>
            <a:endParaRPr lang="en-US" dirty="0"/>
          </a:p>
        </p:txBody>
      </p:sp>
      <p:sp>
        <p:nvSpPr>
          <p:cNvPr id="3"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dirty="0"/>
          </a:p>
        </p:txBody>
      </p:sp>
      <p:sp>
        <p:nvSpPr>
          <p:cNvPr id="6" name="Title 5"/>
          <p:cNvSpPr>
            <a:spLocks noGrp="1"/>
          </p:cNvSpPr>
          <p:nvPr>
            <p:ph type="title"/>
          </p:nvPr>
        </p:nvSpPr>
        <p:spPr/>
        <p:txBody>
          <a:bodyPr/>
          <a:lstStyle/>
          <a:p>
            <a:r>
              <a:rPr lang="en-US" dirty="0" smtClean="0"/>
              <a:t>Fledgling Book</a:t>
            </a:r>
            <a:endParaRPr lang="en-US" dirty="0"/>
          </a:p>
        </p:txBody>
      </p:sp>
      <p:pic>
        <p:nvPicPr>
          <p:cNvPr id="8" name="Picture 7" descr="Fledge - Fledgling Book 400x60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62200" y="1200150"/>
            <a:ext cx="2133600" cy="3200400"/>
          </a:xfrm>
          <a:prstGeom prst="rect">
            <a:avLst/>
          </a:prstGeom>
        </p:spPr>
      </p:pic>
    </p:spTree>
    <p:extLst>
      <p:ext uri="{BB962C8B-B14F-4D97-AF65-F5344CB8AC3E}">
        <p14:creationId xmlns:p14="http://schemas.microsoft.com/office/powerpoint/2010/main" val="31301916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smtClean="0"/>
              <a:pPr/>
              <a:t>25</a:t>
            </a:fld>
            <a:endParaRPr lang="en-US" dirty="0"/>
          </a:p>
        </p:txBody>
      </p:sp>
      <p:sp>
        <p:nvSpPr>
          <p:cNvPr id="10" name="Content Placeholder 7"/>
          <p:cNvSpPr txBox="1">
            <a:spLocks/>
          </p:cNvSpPr>
          <p:nvPr/>
        </p:nvSpPr>
        <p:spPr>
          <a:xfrm>
            <a:off x="457200" y="769663"/>
            <a:ext cx="8229600" cy="3394472"/>
          </a:xfrm>
          <a:prstGeom prst="rect">
            <a:avLst/>
          </a:prstGeom>
        </p:spPr>
        <p:txBody>
          <a:bodyPr anchor="ctr">
            <a:normAutofit fontScale="92500" lnSpcReduction="10000"/>
          </a:bodyPr>
          <a:lstStyle>
            <a:lvl1pPr marL="342900" indent="-342900" algn="l" defTabSz="914400" rtl="0" eaLnBrk="1" latinLnBrk="0" hangingPunct="1">
              <a:spcBef>
                <a:spcPts val="0"/>
              </a:spcBef>
              <a:spcAft>
                <a:spcPts val="700"/>
              </a:spcAft>
              <a:buClr>
                <a:schemeClr val="accent4"/>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0"/>
              </a:spcBef>
              <a:spcAft>
                <a:spcPts val="700"/>
              </a:spcAft>
              <a:buClr>
                <a:schemeClr val="accent2"/>
              </a:buClr>
              <a:buSzPct val="80000"/>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ts val="0"/>
              </a:spcBef>
              <a:spcAft>
                <a:spcPts val="700"/>
              </a:spcAft>
              <a:buClr>
                <a:schemeClr val="accent3"/>
              </a:buClr>
              <a:buSzPct val="80000"/>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ts val="0"/>
              </a:spcBef>
              <a:spcAft>
                <a:spcPts val="700"/>
              </a:spcAft>
              <a:buClr>
                <a:schemeClr val="accent1"/>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0"/>
              </a:spcBef>
              <a:spcAft>
                <a:spcPts val="700"/>
              </a:spcAft>
              <a:buClr>
                <a:schemeClr val="accent6"/>
              </a:buClr>
              <a:buSzPct val="80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5400" dirty="0" smtClean="0">
                <a:solidFill>
                  <a:schemeClr val="accent2"/>
                </a:solidFill>
              </a:rPr>
              <a:t>Feedback</a:t>
            </a:r>
            <a:endParaRPr lang="en-US" sz="8000" dirty="0" smtClean="0">
              <a:solidFill>
                <a:schemeClr val="accent2"/>
              </a:solidFill>
            </a:endParaRPr>
          </a:p>
          <a:p>
            <a:pPr algn="ctr">
              <a:buFont typeface="Arial" pitchFamily="34" charset="0"/>
              <a:buNone/>
            </a:pPr>
            <a:r>
              <a:rPr lang="en-US" sz="11500" dirty="0" smtClean="0">
                <a:solidFill>
                  <a:schemeClr val="accent4"/>
                </a:solidFill>
              </a:rPr>
              <a:t>Co-creation</a:t>
            </a:r>
            <a:endParaRPr lang="en-US" sz="8000" dirty="0" smtClean="0">
              <a:solidFill>
                <a:schemeClr val="accent4"/>
              </a:solidFill>
            </a:endParaRPr>
          </a:p>
          <a:p>
            <a:pPr algn="r">
              <a:buFont typeface="Arial" pitchFamily="34" charset="0"/>
              <a:buNone/>
            </a:pPr>
            <a:r>
              <a:rPr lang="en-US" sz="6000" dirty="0" smtClean="0">
                <a:solidFill>
                  <a:schemeClr val="accent3"/>
                </a:solidFill>
              </a:rPr>
              <a:t>Openness</a:t>
            </a:r>
            <a:endParaRPr lang="en-US" sz="8000" dirty="0">
              <a:solidFill>
                <a:schemeClr val="accent3"/>
              </a:solidFill>
            </a:endParaRPr>
          </a:p>
        </p:txBody>
      </p:sp>
      <p:sp>
        <p:nvSpPr>
          <p:cNvPr id="12" name="Circular Arrow 11"/>
          <p:cNvSpPr/>
          <p:nvPr/>
        </p:nvSpPr>
        <p:spPr>
          <a:xfrm rot="19373935">
            <a:off x="1896183" y="1111931"/>
            <a:ext cx="3758432" cy="2818824"/>
          </a:xfrm>
          <a:prstGeom prst="circularArrow">
            <a:avLst>
              <a:gd name="adj1" fmla="val 10429"/>
              <a:gd name="adj2" fmla="val 453131"/>
              <a:gd name="adj3" fmla="val 21124144"/>
              <a:gd name="adj4" fmla="val 18995030"/>
              <a:gd name="adj5" fmla="val 8428"/>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ircular Arrow 13"/>
          <p:cNvSpPr/>
          <p:nvPr/>
        </p:nvSpPr>
        <p:spPr>
          <a:xfrm rot="7934550">
            <a:off x="2717852" y="595597"/>
            <a:ext cx="2818824" cy="3758432"/>
          </a:xfrm>
          <a:prstGeom prst="circularArrow">
            <a:avLst>
              <a:gd name="adj1" fmla="val 10429"/>
              <a:gd name="adj2" fmla="val 453131"/>
              <a:gd name="adj3" fmla="val 21124144"/>
              <a:gd name="adj4" fmla="val 18995030"/>
              <a:gd name="adj5" fmla="val 8428"/>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0326217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dirty="0"/>
          </a:p>
        </p:txBody>
      </p:sp>
      <p:sp>
        <p:nvSpPr>
          <p:cNvPr id="10" name="Content Placeholder 7"/>
          <p:cNvSpPr txBox="1">
            <a:spLocks/>
          </p:cNvSpPr>
          <p:nvPr/>
        </p:nvSpPr>
        <p:spPr>
          <a:xfrm>
            <a:off x="457200" y="769663"/>
            <a:ext cx="8229600" cy="3394472"/>
          </a:xfrm>
          <a:prstGeom prst="rect">
            <a:avLst/>
          </a:prstGeom>
        </p:spPr>
        <p:txBody>
          <a:bodyPr anchor="ctr">
            <a:normAutofit fontScale="92500" lnSpcReduction="10000"/>
          </a:bodyPr>
          <a:lstStyle>
            <a:lvl1pPr marL="342900" indent="-342900" algn="l" defTabSz="914400" rtl="0" eaLnBrk="1" latinLnBrk="0" hangingPunct="1">
              <a:spcBef>
                <a:spcPts val="0"/>
              </a:spcBef>
              <a:spcAft>
                <a:spcPts val="700"/>
              </a:spcAft>
              <a:buClr>
                <a:schemeClr val="accent4"/>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0"/>
              </a:spcBef>
              <a:spcAft>
                <a:spcPts val="700"/>
              </a:spcAft>
              <a:buClr>
                <a:schemeClr val="accent2"/>
              </a:buClr>
              <a:buSzPct val="80000"/>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ts val="0"/>
              </a:spcBef>
              <a:spcAft>
                <a:spcPts val="700"/>
              </a:spcAft>
              <a:buClr>
                <a:schemeClr val="accent3"/>
              </a:buClr>
              <a:buSzPct val="80000"/>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ts val="0"/>
              </a:spcBef>
              <a:spcAft>
                <a:spcPts val="700"/>
              </a:spcAft>
              <a:buClr>
                <a:schemeClr val="accent1"/>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0"/>
              </a:spcBef>
              <a:spcAft>
                <a:spcPts val="700"/>
              </a:spcAft>
              <a:buClr>
                <a:schemeClr val="accent6"/>
              </a:buClr>
              <a:buSzPct val="80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5400" dirty="0" smtClean="0">
                <a:solidFill>
                  <a:schemeClr val="accent2"/>
                </a:solidFill>
              </a:rPr>
              <a:t> </a:t>
            </a:r>
            <a:endParaRPr lang="en-US" sz="8000" dirty="0" smtClean="0">
              <a:solidFill>
                <a:schemeClr val="accent2"/>
              </a:solidFill>
            </a:endParaRPr>
          </a:p>
          <a:p>
            <a:pPr algn="ctr">
              <a:buFont typeface="Arial" pitchFamily="34" charset="0"/>
              <a:buNone/>
            </a:pPr>
            <a:r>
              <a:rPr lang="en-US" sz="11500" dirty="0" smtClean="0">
                <a:solidFill>
                  <a:schemeClr val="accent4"/>
                </a:solidFill>
              </a:rPr>
              <a:t>Speak Up!</a:t>
            </a:r>
            <a:endParaRPr lang="en-US" sz="8000" dirty="0" smtClean="0">
              <a:solidFill>
                <a:schemeClr val="accent4"/>
              </a:solidFill>
            </a:endParaRPr>
          </a:p>
          <a:p>
            <a:pPr algn="r">
              <a:buFont typeface="Arial" pitchFamily="34" charset="0"/>
              <a:buNone/>
            </a:pPr>
            <a:r>
              <a:rPr lang="en-US" sz="6000" dirty="0" smtClean="0">
                <a:solidFill>
                  <a:schemeClr val="accent3"/>
                </a:solidFill>
              </a:rPr>
              <a:t> </a:t>
            </a:r>
            <a:endParaRPr lang="en-US" sz="8000" dirty="0">
              <a:solidFill>
                <a:schemeClr val="accent3"/>
              </a:solidFill>
            </a:endParaRPr>
          </a:p>
        </p:txBody>
      </p:sp>
      <p:sp>
        <p:nvSpPr>
          <p:cNvPr id="12" name="Circular Arrow 11"/>
          <p:cNvSpPr/>
          <p:nvPr/>
        </p:nvSpPr>
        <p:spPr>
          <a:xfrm rot="19373935">
            <a:off x="1896183" y="1111931"/>
            <a:ext cx="3758432" cy="2818824"/>
          </a:xfrm>
          <a:prstGeom prst="circularArrow">
            <a:avLst>
              <a:gd name="adj1" fmla="val 10429"/>
              <a:gd name="adj2" fmla="val 453131"/>
              <a:gd name="adj3" fmla="val 21124144"/>
              <a:gd name="adj4" fmla="val 18995030"/>
              <a:gd name="adj5" fmla="val 8428"/>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ircular Arrow 13"/>
          <p:cNvSpPr/>
          <p:nvPr/>
        </p:nvSpPr>
        <p:spPr>
          <a:xfrm rot="7934550">
            <a:off x="2717852" y="595597"/>
            <a:ext cx="2818824" cy="3758432"/>
          </a:xfrm>
          <a:prstGeom prst="circularArrow">
            <a:avLst>
              <a:gd name="adj1" fmla="val 10429"/>
              <a:gd name="adj2" fmla="val 453131"/>
              <a:gd name="adj3" fmla="val 21124144"/>
              <a:gd name="adj4" fmla="val 18995030"/>
              <a:gd name="adj5" fmla="val 8428"/>
            </a:avLst>
          </a:prstGeom>
          <a:solidFill>
            <a:srgbClr val="5085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Rectangle 1"/>
          <p:cNvSpPr/>
          <p:nvPr/>
        </p:nvSpPr>
        <p:spPr>
          <a:xfrm>
            <a:off x="533403" y="448330"/>
            <a:ext cx="1436549" cy="369332"/>
          </a:xfrm>
          <a:prstGeom prst="rect">
            <a:avLst/>
          </a:prstGeom>
        </p:spPr>
        <p:txBody>
          <a:bodyPr wrap="none">
            <a:spAutoFit/>
          </a:bodyPr>
          <a:lstStyle/>
          <a:p>
            <a:r>
              <a:rPr lang="en-US" dirty="0" smtClean="0">
                <a:solidFill>
                  <a:schemeClr val="accent2"/>
                </a:solidFill>
              </a:rPr>
              <a:t>X didn’t work</a:t>
            </a:r>
            <a:endParaRPr lang="en-US" dirty="0"/>
          </a:p>
        </p:txBody>
      </p:sp>
      <p:sp>
        <p:nvSpPr>
          <p:cNvPr id="3" name="Rectangle 2"/>
          <p:cNvSpPr/>
          <p:nvPr/>
        </p:nvSpPr>
        <p:spPr>
          <a:xfrm>
            <a:off x="4876804" y="3486150"/>
            <a:ext cx="1799817" cy="369332"/>
          </a:xfrm>
          <a:prstGeom prst="rect">
            <a:avLst/>
          </a:prstGeom>
        </p:spPr>
        <p:txBody>
          <a:bodyPr wrap="none">
            <a:spAutoFit/>
          </a:bodyPr>
          <a:lstStyle/>
          <a:p>
            <a:r>
              <a:rPr lang="en-US" dirty="0" smtClean="0">
                <a:solidFill>
                  <a:schemeClr val="accent3"/>
                </a:solidFill>
              </a:rPr>
              <a:t>I have a problem</a:t>
            </a:r>
            <a:endParaRPr lang="en-US" dirty="0"/>
          </a:p>
        </p:txBody>
      </p:sp>
      <p:sp>
        <p:nvSpPr>
          <p:cNvPr id="11" name="Rectangle 10"/>
          <p:cNvSpPr/>
          <p:nvPr/>
        </p:nvSpPr>
        <p:spPr>
          <a:xfrm>
            <a:off x="4419600" y="4095750"/>
            <a:ext cx="3464560" cy="369332"/>
          </a:xfrm>
          <a:prstGeom prst="rect">
            <a:avLst/>
          </a:prstGeom>
        </p:spPr>
        <p:txBody>
          <a:bodyPr wrap="none">
            <a:spAutoFit/>
          </a:bodyPr>
          <a:lstStyle/>
          <a:p>
            <a:r>
              <a:rPr lang="en-US" dirty="0" smtClean="0">
                <a:solidFill>
                  <a:schemeClr val="accent3"/>
                </a:solidFill>
              </a:rPr>
              <a:t>Mentor X was great/waste of time</a:t>
            </a:r>
            <a:endParaRPr lang="en-US" dirty="0"/>
          </a:p>
        </p:txBody>
      </p:sp>
      <p:sp>
        <p:nvSpPr>
          <p:cNvPr id="13" name="Rectangle 12"/>
          <p:cNvSpPr/>
          <p:nvPr/>
        </p:nvSpPr>
        <p:spPr>
          <a:xfrm>
            <a:off x="6781800" y="3638550"/>
            <a:ext cx="1071928" cy="369332"/>
          </a:xfrm>
          <a:prstGeom prst="rect">
            <a:avLst/>
          </a:prstGeom>
        </p:spPr>
        <p:txBody>
          <a:bodyPr wrap="none">
            <a:spAutoFit/>
          </a:bodyPr>
          <a:lstStyle/>
          <a:p>
            <a:r>
              <a:rPr lang="en-US" dirty="0" smtClean="0">
                <a:solidFill>
                  <a:schemeClr val="accent3"/>
                </a:solidFill>
              </a:rPr>
              <a:t>I’m stuck</a:t>
            </a:r>
            <a:endParaRPr lang="en-US" dirty="0"/>
          </a:p>
        </p:txBody>
      </p:sp>
      <p:sp>
        <p:nvSpPr>
          <p:cNvPr id="15" name="Rectangle 14"/>
          <p:cNvSpPr/>
          <p:nvPr/>
        </p:nvSpPr>
        <p:spPr>
          <a:xfrm>
            <a:off x="1295404" y="895350"/>
            <a:ext cx="1860117" cy="369332"/>
          </a:xfrm>
          <a:prstGeom prst="rect">
            <a:avLst/>
          </a:prstGeom>
        </p:spPr>
        <p:txBody>
          <a:bodyPr wrap="none">
            <a:spAutoFit/>
          </a:bodyPr>
          <a:lstStyle/>
          <a:p>
            <a:r>
              <a:rPr lang="en-US" dirty="0" smtClean="0">
                <a:solidFill>
                  <a:schemeClr val="accent2"/>
                </a:solidFill>
              </a:rPr>
              <a:t>Have you tried Y?</a:t>
            </a:r>
            <a:endParaRPr lang="en-US" dirty="0"/>
          </a:p>
        </p:txBody>
      </p:sp>
      <p:sp>
        <p:nvSpPr>
          <p:cNvPr id="16" name="Rectangle 15"/>
          <p:cNvSpPr/>
          <p:nvPr/>
        </p:nvSpPr>
        <p:spPr>
          <a:xfrm>
            <a:off x="2438400" y="1352550"/>
            <a:ext cx="1313180" cy="369332"/>
          </a:xfrm>
          <a:prstGeom prst="rect">
            <a:avLst/>
          </a:prstGeom>
        </p:spPr>
        <p:txBody>
          <a:bodyPr wrap="none">
            <a:spAutoFit/>
          </a:bodyPr>
          <a:lstStyle/>
          <a:p>
            <a:r>
              <a:rPr lang="en-US" dirty="0" smtClean="0">
                <a:solidFill>
                  <a:schemeClr val="accent2"/>
                </a:solidFill>
              </a:rPr>
              <a:t>Z was great</a:t>
            </a:r>
            <a:endParaRPr lang="en-US" dirty="0"/>
          </a:p>
        </p:txBody>
      </p:sp>
    </p:spTree>
    <p:extLst>
      <p:ext uri="{BB962C8B-B14F-4D97-AF65-F5344CB8AC3E}">
        <p14:creationId xmlns:p14="http://schemas.microsoft.com/office/powerpoint/2010/main" val="17355480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14350"/>
            <a:ext cx="8229600" cy="3810000"/>
          </a:xfrm>
        </p:spPr>
        <p:txBody>
          <a:bodyPr anchor="ctr">
            <a:noAutofit/>
          </a:bodyPr>
          <a:lstStyle/>
          <a:p>
            <a:pPr marL="0" indent="0" algn="ctr">
              <a:buNone/>
            </a:pPr>
            <a:r>
              <a:rPr lang="en-US" sz="8800" b="1" dirty="0" smtClean="0">
                <a:solidFill>
                  <a:schemeClr val="accent4"/>
                </a:solidFill>
                <a:latin typeface="CartoGothic Std Book"/>
                <a:cs typeface="CartoGothic Std Book"/>
              </a:rPr>
              <a:t>?</a:t>
            </a:r>
            <a:r>
              <a:rPr lang="en-US" sz="18000" b="1" dirty="0" smtClean="0">
                <a:solidFill>
                  <a:schemeClr val="accent2"/>
                </a:solidFill>
                <a:latin typeface="CartoGothic Std Book"/>
                <a:cs typeface="CartoGothic Std Book"/>
              </a:rPr>
              <a:t>?</a:t>
            </a:r>
            <a:r>
              <a:rPr lang="en-US" sz="36000" b="1" dirty="0" smtClean="0">
                <a:latin typeface="CartoGothic Std Book"/>
                <a:cs typeface="CartoGothic Std Book"/>
              </a:rPr>
              <a:t>?</a:t>
            </a:r>
            <a:r>
              <a:rPr lang="en-US" sz="24000" b="1" dirty="0" smtClean="0">
                <a:solidFill>
                  <a:schemeClr val="accent3"/>
                </a:solidFill>
                <a:latin typeface="CartoGothic Std Book"/>
                <a:cs typeface="CartoGothic Std Book"/>
              </a:rPr>
              <a:t>?</a:t>
            </a:r>
            <a:r>
              <a:rPr lang="en-US" sz="8800" b="1" dirty="0" smtClean="0">
                <a:solidFill>
                  <a:schemeClr val="accent6"/>
                </a:solidFill>
                <a:latin typeface="CartoGothic Std Book"/>
                <a:cs typeface="CartoGothic Std Book"/>
              </a:rPr>
              <a:t>?</a:t>
            </a:r>
            <a:endParaRPr lang="en-US" sz="8800" b="1" dirty="0">
              <a:solidFill>
                <a:schemeClr val="accent6"/>
              </a:solidFill>
              <a:latin typeface="CartoGothic Std Book"/>
              <a:cs typeface="CartoGothic Std Book"/>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dirty="0"/>
          </a:p>
        </p:txBody>
      </p:sp>
      <p:sp>
        <p:nvSpPr>
          <p:cNvPr id="5" name="Title 4"/>
          <p:cNvSpPr>
            <a:spLocks noGrp="1"/>
          </p:cNvSpPr>
          <p:nvPr>
            <p:ph type="title"/>
          </p:nvPr>
        </p:nvSpPr>
        <p:spPr/>
        <p:txBody>
          <a:bodyPr/>
          <a:lstStyle/>
          <a:p>
            <a:r>
              <a:rPr lang="en-US" dirty="0" smtClean="0"/>
              <a:t>Questions?</a:t>
            </a:r>
            <a:endParaRPr lang="en-US" dirty="0"/>
          </a:p>
        </p:txBody>
      </p:sp>
      <p:sp>
        <p:nvSpPr>
          <p:cNvPr id="6" name="Footer Placeholder 4"/>
          <p:cNvSpPr>
            <a:spLocks noGrp="1"/>
          </p:cNvSpPr>
          <p:nvPr>
            <p:ph type="ftr" sz="quarter" idx="11"/>
          </p:nvPr>
        </p:nvSpPr>
        <p:spPr>
          <a:xfrm>
            <a:off x="2971800" y="4767264"/>
            <a:ext cx="3429000" cy="273844"/>
          </a:xfrm>
        </p:spPr>
        <p:txBody>
          <a:bodyPr/>
          <a:lstStyle/>
          <a:p>
            <a:r>
              <a:rPr lang="en-US" dirty="0" smtClean="0"/>
              <a:t>Copyright © </a:t>
            </a:r>
            <a:r>
              <a:rPr lang="is-IS" dirty="0" smtClean="0"/>
              <a:t>2016</a:t>
            </a:r>
            <a:r>
              <a:rPr lang="en-US" dirty="0" smtClean="0"/>
              <a:t> Fledge LLC.</a:t>
            </a:r>
            <a:endParaRPr lang="en-US" dirty="0"/>
          </a:p>
        </p:txBody>
      </p:sp>
    </p:spTree>
    <p:extLst>
      <p:ext uri="{BB962C8B-B14F-4D97-AF65-F5344CB8AC3E}">
        <p14:creationId xmlns:p14="http://schemas.microsoft.com/office/powerpoint/2010/main" val="14950743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71550"/>
            <a:ext cx="8229600" cy="2286000"/>
          </a:xfrm>
        </p:spPr>
        <p:txBody>
          <a:bodyPr>
            <a:normAutofit/>
          </a:bodyPr>
          <a:lstStyle/>
          <a:p>
            <a:pPr algn="ctr"/>
            <a:r>
              <a:rPr lang="en-US" sz="13800" dirty="0" smtClean="0"/>
              <a:t>Who</a:t>
            </a:r>
            <a:endParaRPr lang="en-US" sz="115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37856532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19546" y="2624078"/>
            <a:ext cx="3104854" cy="383890"/>
            <a:chOff x="2072308" y="2190750"/>
            <a:chExt cx="3104854" cy="383890"/>
          </a:xfrm>
        </p:grpSpPr>
        <p:sp>
          <p:nvSpPr>
            <p:cNvPr id="69" name="Freeform 68"/>
            <p:cNvSpPr/>
            <p:nvPr/>
          </p:nvSpPr>
          <p:spPr>
            <a:xfrm rot="10800000" flipV="1">
              <a:off x="2072308" y="2190750"/>
              <a:ext cx="3104854" cy="383890"/>
            </a:xfrm>
            <a:custGeom>
              <a:avLst/>
              <a:gdLst>
                <a:gd name="connsiteX0" fmla="*/ 0 w 4293031"/>
                <a:gd name="connsiteY0" fmla="*/ 0 h 1999281"/>
                <a:gd name="connsiteX1" fmla="*/ 1580828 w 4293031"/>
                <a:gd name="connsiteY1" fmla="*/ 1983783 h 1999281"/>
                <a:gd name="connsiteX2" fmla="*/ 4293031 w 4293031"/>
                <a:gd name="connsiteY2" fmla="*/ 1999281 h 1999281"/>
                <a:gd name="connsiteX3" fmla="*/ 4293031 w 4293031"/>
                <a:gd name="connsiteY3" fmla="*/ 30997 h 1999281"/>
                <a:gd name="connsiteX4" fmla="*/ 0 w 4293031"/>
                <a:gd name="connsiteY4" fmla="*/ 0 h 1999281"/>
                <a:gd name="connsiteX0" fmla="*/ 0 w 5127787"/>
                <a:gd name="connsiteY0" fmla="*/ 0 h 1999281"/>
                <a:gd name="connsiteX1" fmla="*/ 1580828 w 5127787"/>
                <a:gd name="connsiteY1" fmla="*/ 1983783 h 1999281"/>
                <a:gd name="connsiteX2" fmla="*/ 4293031 w 5127787"/>
                <a:gd name="connsiteY2" fmla="*/ 1999281 h 1999281"/>
                <a:gd name="connsiteX3" fmla="*/ 5127787 w 5127787"/>
                <a:gd name="connsiteY3" fmla="*/ 0 h 1999281"/>
                <a:gd name="connsiteX4" fmla="*/ 0 w 5127787"/>
                <a:gd name="connsiteY4" fmla="*/ 0 h 1999281"/>
                <a:gd name="connsiteX0" fmla="*/ 0 w 5485540"/>
                <a:gd name="connsiteY0" fmla="*/ 0 h 2027264"/>
                <a:gd name="connsiteX1" fmla="*/ 1580828 w 5485540"/>
                <a:gd name="connsiteY1" fmla="*/ 1983783 h 2027264"/>
                <a:gd name="connsiteX2" fmla="*/ 5485540 w 5485540"/>
                <a:gd name="connsiteY2" fmla="*/ 2027264 h 2027264"/>
                <a:gd name="connsiteX3" fmla="*/ 5127787 w 5485540"/>
                <a:gd name="connsiteY3" fmla="*/ 0 h 2027264"/>
                <a:gd name="connsiteX4" fmla="*/ 0 w 5485540"/>
                <a:gd name="connsiteY4" fmla="*/ 0 h 2027264"/>
                <a:gd name="connsiteX0" fmla="*/ 0 w 5485540"/>
                <a:gd name="connsiteY0" fmla="*/ 2 h 2027266"/>
                <a:gd name="connsiteX1" fmla="*/ 1580828 w 5485540"/>
                <a:gd name="connsiteY1" fmla="*/ 1983785 h 2027266"/>
                <a:gd name="connsiteX2" fmla="*/ 5485540 w 5485540"/>
                <a:gd name="connsiteY2" fmla="*/ 2027266 h 2027266"/>
                <a:gd name="connsiteX3" fmla="*/ 5485540 w 5485540"/>
                <a:gd name="connsiteY3" fmla="*/ 0 h 2027266"/>
                <a:gd name="connsiteX4" fmla="*/ 0 w 5485540"/>
                <a:gd name="connsiteY4" fmla="*/ 2 h 2027266"/>
                <a:gd name="connsiteX0" fmla="*/ 0 w 5724042"/>
                <a:gd name="connsiteY0" fmla="*/ 0 h 2027264"/>
                <a:gd name="connsiteX1" fmla="*/ 1580828 w 5724042"/>
                <a:gd name="connsiteY1" fmla="*/ 1983783 h 2027264"/>
                <a:gd name="connsiteX2" fmla="*/ 5485540 w 5724042"/>
                <a:gd name="connsiteY2" fmla="*/ 2027264 h 2027264"/>
                <a:gd name="connsiteX3" fmla="*/ 5724042 w 5724042"/>
                <a:gd name="connsiteY3" fmla="*/ 0 h 2027264"/>
                <a:gd name="connsiteX4" fmla="*/ 0 w 5724042"/>
                <a:gd name="connsiteY4" fmla="*/ 0 h 2027264"/>
                <a:gd name="connsiteX0" fmla="*/ 0 w 5724042"/>
                <a:gd name="connsiteY0" fmla="*/ 0 h 2027262"/>
                <a:gd name="connsiteX1" fmla="*/ 1580828 w 5724042"/>
                <a:gd name="connsiteY1" fmla="*/ 1983783 h 2027262"/>
                <a:gd name="connsiteX2" fmla="*/ 5724042 w 5724042"/>
                <a:gd name="connsiteY2" fmla="*/ 2027262 h 2027262"/>
                <a:gd name="connsiteX3" fmla="*/ 5724042 w 5724042"/>
                <a:gd name="connsiteY3" fmla="*/ 0 h 2027262"/>
                <a:gd name="connsiteX4" fmla="*/ 0 w 5724042"/>
                <a:gd name="connsiteY4" fmla="*/ 0 h 2027262"/>
                <a:gd name="connsiteX0" fmla="*/ 0 w 5724042"/>
                <a:gd name="connsiteY0" fmla="*/ 0 h 2027264"/>
                <a:gd name="connsiteX1" fmla="*/ 1580828 w 5724042"/>
                <a:gd name="connsiteY1" fmla="*/ 1983783 h 2027264"/>
                <a:gd name="connsiteX2" fmla="*/ 5724042 w 5724042"/>
                <a:gd name="connsiteY2" fmla="*/ 2027264 h 2027264"/>
                <a:gd name="connsiteX3" fmla="*/ 5724042 w 5724042"/>
                <a:gd name="connsiteY3" fmla="*/ 0 h 2027264"/>
                <a:gd name="connsiteX4" fmla="*/ 0 w 5724042"/>
                <a:gd name="connsiteY4" fmla="*/ 0 h 2027264"/>
                <a:gd name="connsiteX0" fmla="*/ 0 w 5724042"/>
                <a:gd name="connsiteY0" fmla="*/ 0 h 1983783"/>
                <a:gd name="connsiteX1" fmla="*/ 1580828 w 5724042"/>
                <a:gd name="connsiteY1" fmla="*/ 1983783 h 1983783"/>
                <a:gd name="connsiteX2" fmla="*/ 5724042 w 5724042"/>
                <a:gd name="connsiteY2" fmla="*/ 1908012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1983783"/>
                <a:gd name="connsiteX1" fmla="*/ 1580828 w 5724042"/>
                <a:gd name="connsiteY1" fmla="*/ 1983783 h 1983783"/>
                <a:gd name="connsiteX2" fmla="*/ 5724042 w 5724042"/>
                <a:gd name="connsiteY2" fmla="*/ 1788761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2012357"/>
                <a:gd name="connsiteX1" fmla="*/ 1580828 w 5724042"/>
                <a:gd name="connsiteY1" fmla="*/ 1983783 h 2012357"/>
                <a:gd name="connsiteX2" fmla="*/ 5716588 w 5724042"/>
                <a:gd name="connsiteY2" fmla="*/ 2012357 h 2012357"/>
                <a:gd name="connsiteX3" fmla="*/ 5724042 w 5724042"/>
                <a:gd name="connsiteY3" fmla="*/ 0 h 2012357"/>
                <a:gd name="connsiteX4" fmla="*/ 0 w 5724042"/>
                <a:gd name="connsiteY4" fmla="*/ 0 h 2012357"/>
                <a:gd name="connsiteX0" fmla="*/ 0 w 5724042"/>
                <a:gd name="connsiteY0" fmla="*/ 0 h 1989997"/>
                <a:gd name="connsiteX1" fmla="*/ 1580828 w 5724042"/>
                <a:gd name="connsiteY1" fmla="*/ 1983783 h 1989997"/>
                <a:gd name="connsiteX2" fmla="*/ 5716588 w 5724042"/>
                <a:gd name="connsiteY2" fmla="*/ 1989997 h 1989997"/>
                <a:gd name="connsiteX3" fmla="*/ 5724042 w 5724042"/>
                <a:gd name="connsiteY3" fmla="*/ 0 h 1989997"/>
                <a:gd name="connsiteX4" fmla="*/ 0 w 5724042"/>
                <a:gd name="connsiteY4" fmla="*/ 0 h 1989997"/>
                <a:gd name="connsiteX0" fmla="*/ 0 w 5724042"/>
                <a:gd name="connsiteY0" fmla="*/ 0 h 1989996"/>
                <a:gd name="connsiteX1" fmla="*/ 1580828 w 5724042"/>
                <a:gd name="connsiteY1" fmla="*/ 1983783 h 1989996"/>
                <a:gd name="connsiteX2" fmla="*/ 5008537 w 5724042"/>
                <a:gd name="connsiteY2" fmla="*/ 1989996 h 1989996"/>
                <a:gd name="connsiteX3" fmla="*/ 5724042 w 5724042"/>
                <a:gd name="connsiteY3" fmla="*/ 0 h 1989996"/>
                <a:gd name="connsiteX4" fmla="*/ 0 w 572404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7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30875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13839 h 1989996"/>
                <a:gd name="connsiteX4" fmla="*/ 0 w 5011022"/>
                <a:gd name="connsiteY4" fmla="*/ 0 h 1989996"/>
                <a:gd name="connsiteX0" fmla="*/ 0 w 5011022"/>
                <a:gd name="connsiteY0" fmla="*/ 7456 h 1997452"/>
                <a:gd name="connsiteX1" fmla="*/ 1580828 w 5011022"/>
                <a:gd name="connsiteY1" fmla="*/ 1991239 h 1997452"/>
                <a:gd name="connsiteX2" fmla="*/ 5008537 w 5011022"/>
                <a:gd name="connsiteY2" fmla="*/ 1997452 h 1997452"/>
                <a:gd name="connsiteX3" fmla="*/ 5008536 w 5011022"/>
                <a:gd name="connsiteY3" fmla="*/ 0 h 1997452"/>
                <a:gd name="connsiteX4" fmla="*/ 0 w 5011022"/>
                <a:gd name="connsiteY4" fmla="*/ 7456 h 1997452"/>
                <a:gd name="connsiteX0" fmla="*/ 0 w 5607875"/>
                <a:gd name="connsiteY0" fmla="*/ 7456 h 1997452"/>
                <a:gd name="connsiteX1" fmla="*/ 1580828 w 5607875"/>
                <a:gd name="connsiteY1" fmla="*/ 1991239 h 1997452"/>
                <a:gd name="connsiteX2" fmla="*/ 5008537 w 5607875"/>
                <a:gd name="connsiteY2" fmla="*/ 1997452 h 1997452"/>
                <a:gd name="connsiteX3" fmla="*/ 5607875 w 5607875"/>
                <a:gd name="connsiteY3" fmla="*/ 0 h 1997452"/>
                <a:gd name="connsiteX4" fmla="*/ 0 w 5607875"/>
                <a:gd name="connsiteY4" fmla="*/ 7456 h 1997452"/>
                <a:gd name="connsiteX0" fmla="*/ 0 w 5610361"/>
                <a:gd name="connsiteY0" fmla="*/ 7456 h 1991239"/>
                <a:gd name="connsiteX1" fmla="*/ 1580828 w 5610361"/>
                <a:gd name="connsiteY1" fmla="*/ 1991239 h 1991239"/>
                <a:gd name="connsiteX2" fmla="*/ 5607875 w 5610361"/>
                <a:gd name="connsiteY2" fmla="*/ 1938376 h 1991239"/>
                <a:gd name="connsiteX3" fmla="*/ 5607875 w 5610361"/>
                <a:gd name="connsiteY3" fmla="*/ 0 h 1991239"/>
                <a:gd name="connsiteX4" fmla="*/ 0 w 5610361"/>
                <a:gd name="connsiteY4" fmla="*/ 7456 h 1991239"/>
                <a:gd name="connsiteX0" fmla="*/ 0 w 5610359"/>
                <a:gd name="connsiteY0" fmla="*/ 7456 h 1991239"/>
                <a:gd name="connsiteX1" fmla="*/ 1580828 w 5610359"/>
                <a:gd name="connsiteY1" fmla="*/ 1991239 h 1991239"/>
                <a:gd name="connsiteX2" fmla="*/ 5607875 w 5610359"/>
                <a:gd name="connsiteY2" fmla="*/ 1985489 h 1991239"/>
                <a:gd name="connsiteX3" fmla="*/ 5607875 w 5610359"/>
                <a:gd name="connsiteY3" fmla="*/ 0 h 1991239"/>
                <a:gd name="connsiteX4" fmla="*/ 0 w 5610359"/>
                <a:gd name="connsiteY4" fmla="*/ 7456 h 1991239"/>
                <a:gd name="connsiteX0" fmla="*/ 0 w 5610361"/>
                <a:gd name="connsiteY0" fmla="*/ 7456 h 2005681"/>
                <a:gd name="connsiteX1" fmla="*/ 1580828 w 5610361"/>
                <a:gd name="connsiteY1" fmla="*/ 1991239 h 2005681"/>
                <a:gd name="connsiteX2" fmla="*/ 5607875 w 5610361"/>
                <a:gd name="connsiteY2" fmla="*/ 2005681 h 2005681"/>
                <a:gd name="connsiteX3" fmla="*/ 5607875 w 5610361"/>
                <a:gd name="connsiteY3" fmla="*/ 0 h 2005681"/>
                <a:gd name="connsiteX4" fmla="*/ 0 w 5610361"/>
                <a:gd name="connsiteY4" fmla="*/ 7456 h 2005681"/>
                <a:gd name="connsiteX0" fmla="*/ 0 w 5610359"/>
                <a:gd name="connsiteY0" fmla="*/ 7456 h 2005681"/>
                <a:gd name="connsiteX1" fmla="*/ 1559370 w 5610359"/>
                <a:gd name="connsiteY1" fmla="*/ 1997506 h 2005681"/>
                <a:gd name="connsiteX2" fmla="*/ 5607875 w 5610359"/>
                <a:gd name="connsiteY2" fmla="*/ 2005681 h 2005681"/>
                <a:gd name="connsiteX3" fmla="*/ 5607875 w 5610359"/>
                <a:gd name="connsiteY3" fmla="*/ 0 h 2005681"/>
                <a:gd name="connsiteX4" fmla="*/ 0 w 5610359"/>
                <a:gd name="connsiteY4" fmla="*/ 7456 h 2005681"/>
                <a:gd name="connsiteX0" fmla="*/ 0 w 5381468"/>
                <a:gd name="connsiteY0" fmla="*/ 200568 h 2005681"/>
                <a:gd name="connsiteX1" fmla="*/ 1330477 w 5381468"/>
                <a:gd name="connsiteY1" fmla="*/ 1997506 h 2005681"/>
                <a:gd name="connsiteX2" fmla="*/ 5378982 w 5381468"/>
                <a:gd name="connsiteY2" fmla="*/ 2005681 h 2005681"/>
                <a:gd name="connsiteX3" fmla="*/ 5378982 w 5381468"/>
                <a:gd name="connsiteY3" fmla="*/ 0 h 2005681"/>
                <a:gd name="connsiteX4" fmla="*/ 0 w 5381468"/>
                <a:gd name="connsiteY4" fmla="*/ 200568 h 2005681"/>
                <a:gd name="connsiteX0" fmla="*/ 0 w 5381466"/>
                <a:gd name="connsiteY0" fmla="*/ 0 h 1805113"/>
                <a:gd name="connsiteX1" fmla="*/ 1330477 w 5381466"/>
                <a:gd name="connsiteY1" fmla="*/ 1796938 h 1805113"/>
                <a:gd name="connsiteX2" fmla="*/ 5378982 w 5381466"/>
                <a:gd name="connsiteY2" fmla="*/ 1805113 h 1805113"/>
                <a:gd name="connsiteX3" fmla="*/ 5378981 w 5381466"/>
                <a:gd name="connsiteY3" fmla="*/ 0 h 1805113"/>
                <a:gd name="connsiteX4" fmla="*/ 0 w 5381466"/>
                <a:gd name="connsiteY4" fmla="*/ 0 h 1805113"/>
                <a:gd name="connsiteX0" fmla="*/ 0 w 5381468"/>
                <a:gd name="connsiteY0" fmla="*/ 0 h 1805113"/>
                <a:gd name="connsiteX1" fmla="*/ 1330477 w 5381468"/>
                <a:gd name="connsiteY1" fmla="*/ 1796938 h 1805113"/>
                <a:gd name="connsiteX2" fmla="*/ 5378982 w 5381468"/>
                <a:gd name="connsiteY2" fmla="*/ 1805113 h 1805113"/>
                <a:gd name="connsiteX3" fmla="*/ 5378981 w 5381468"/>
                <a:gd name="connsiteY3" fmla="*/ 0 h 1805113"/>
                <a:gd name="connsiteX4" fmla="*/ 0 w 5381468"/>
                <a:gd name="connsiteY4" fmla="*/ 0 h 1805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1468" h="1805113">
                  <a:moveTo>
                    <a:pt x="0" y="0"/>
                  </a:moveTo>
                  <a:lnTo>
                    <a:pt x="1330477" y="1796938"/>
                  </a:lnTo>
                  <a:lnTo>
                    <a:pt x="5378982" y="1805113"/>
                  </a:lnTo>
                  <a:cubicBezTo>
                    <a:pt x="5381467" y="1134327"/>
                    <a:pt x="5376496" y="670786"/>
                    <a:pt x="5378981" y="0"/>
                  </a:cubicBezTo>
                  <a:lnTo>
                    <a:pt x="0" y="0"/>
                  </a:lnTo>
                  <a:close/>
                </a:path>
              </a:pathLst>
            </a:custGeom>
            <a:gradFill flip="none" rotWithShape="1">
              <a:gsLst>
                <a:gs pos="0">
                  <a:srgbClr val="FFFFC9"/>
                </a:gs>
                <a:gs pos="100000">
                  <a:srgbClr val="FFFF99">
                    <a:shade val="100000"/>
                    <a:satMod val="115000"/>
                  </a:srgbClr>
                </a:gs>
              </a:gsLst>
              <a:path path="circle">
                <a:fillToRect l="100000" b="100000"/>
              </a:path>
              <a:tileRect t="-100000" r="-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3" name="Picture 4" descr="C:\Users\Luni\Personal\Job Hunt\Logos\Ground Truth (s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2208868"/>
              <a:ext cx="615639" cy="347655"/>
            </a:xfrm>
            <a:prstGeom prst="rect">
              <a:avLst/>
            </a:prstGeom>
            <a:noFill/>
          </p:spPr>
        </p:pic>
        <p:sp>
          <p:nvSpPr>
            <p:cNvPr id="74" name="TextBox 73"/>
            <p:cNvSpPr txBox="1"/>
            <p:nvPr/>
          </p:nvSpPr>
          <p:spPr>
            <a:xfrm>
              <a:off x="2708577" y="2251890"/>
              <a:ext cx="1632297" cy="261610"/>
            </a:xfrm>
            <a:prstGeom prst="rect">
              <a:avLst/>
            </a:prstGeom>
            <a:noFill/>
          </p:spPr>
          <p:txBody>
            <a:bodyPr wrap="none" rtlCol="0">
              <a:spAutoFit/>
            </a:bodyPr>
            <a:lstStyle/>
            <a:p>
              <a:r>
                <a:rPr lang="en-US" sz="1100" dirty="0" smtClean="0">
                  <a:solidFill>
                    <a:srgbClr val="000000"/>
                  </a:solidFill>
                </a:rPr>
                <a:t>Mobile Market Research</a:t>
              </a:r>
              <a:endParaRPr lang="en-US" sz="1100" dirty="0">
                <a:solidFill>
                  <a:srgbClr val="000000"/>
                </a:solidFill>
              </a:endParaRPr>
            </a:p>
          </p:txBody>
        </p:sp>
      </p:grpSp>
      <p:grpSp>
        <p:nvGrpSpPr>
          <p:cNvPr id="8" name="Group 7"/>
          <p:cNvGrpSpPr/>
          <p:nvPr/>
        </p:nvGrpSpPr>
        <p:grpSpPr>
          <a:xfrm>
            <a:off x="914400" y="3039589"/>
            <a:ext cx="3029511" cy="404230"/>
            <a:chOff x="1279410" y="2800350"/>
            <a:chExt cx="3029511" cy="404230"/>
          </a:xfrm>
        </p:grpSpPr>
        <p:sp>
          <p:nvSpPr>
            <p:cNvPr id="70" name="Freeform 69"/>
            <p:cNvSpPr/>
            <p:nvPr/>
          </p:nvSpPr>
          <p:spPr>
            <a:xfrm rot="10800000" flipV="1">
              <a:off x="1279410" y="2800350"/>
              <a:ext cx="3029511" cy="404230"/>
            </a:xfrm>
            <a:custGeom>
              <a:avLst/>
              <a:gdLst>
                <a:gd name="connsiteX0" fmla="*/ 0 w 4293031"/>
                <a:gd name="connsiteY0" fmla="*/ 0 h 1999281"/>
                <a:gd name="connsiteX1" fmla="*/ 1580828 w 4293031"/>
                <a:gd name="connsiteY1" fmla="*/ 1983783 h 1999281"/>
                <a:gd name="connsiteX2" fmla="*/ 4293031 w 4293031"/>
                <a:gd name="connsiteY2" fmla="*/ 1999281 h 1999281"/>
                <a:gd name="connsiteX3" fmla="*/ 4293031 w 4293031"/>
                <a:gd name="connsiteY3" fmla="*/ 30997 h 1999281"/>
                <a:gd name="connsiteX4" fmla="*/ 0 w 4293031"/>
                <a:gd name="connsiteY4" fmla="*/ 0 h 1999281"/>
                <a:gd name="connsiteX0" fmla="*/ 0 w 5127787"/>
                <a:gd name="connsiteY0" fmla="*/ 0 h 1999281"/>
                <a:gd name="connsiteX1" fmla="*/ 1580828 w 5127787"/>
                <a:gd name="connsiteY1" fmla="*/ 1983783 h 1999281"/>
                <a:gd name="connsiteX2" fmla="*/ 4293031 w 5127787"/>
                <a:gd name="connsiteY2" fmla="*/ 1999281 h 1999281"/>
                <a:gd name="connsiteX3" fmla="*/ 5127787 w 5127787"/>
                <a:gd name="connsiteY3" fmla="*/ 0 h 1999281"/>
                <a:gd name="connsiteX4" fmla="*/ 0 w 5127787"/>
                <a:gd name="connsiteY4" fmla="*/ 0 h 1999281"/>
                <a:gd name="connsiteX0" fmla="*/ 0 w 5485540"/>
                <a:gd name="connsiteY0" fmla="*/ 0 h 2027264"/>
                <a:gd name="connsiteX1" fmla="*/ 1580828 w 5485540"/>
                <a:gd name="connsiteY1" fmla="*/ 1983783 h 2027264"/>
                <a:gd name="connsiteX2" fmla="*/ 5485540 w 5485540"/>
                <a:gd name="connsiteY2" fmla="*/ 2027264 h 2027264"/>
                <a:gd name="connsiteX3" fmla="*/ 5127787 w 5485540"/>
                <a:gd name="connsiteY3" fmla="*/ 0 h 2027264"/>
                <a:gd name="connsiteX4" fmla="*/ 0 w 5485540"/>
                <a:gd name="connsiteY4" fmla="*/ 0 h 2027264"/>
                <a:gd name="connsiteX0" fmla="*/ 0 w 5485540"/>
                <a:gd name="connsiteY0" fmla="*/ 2 h 2027266"/>
                <a:gd name="connsiteX1" fmla="*/ 1580828 w 5485540"/>
                <a:gd name="connsiteY1" fmla="*/ 1983785 h 2027266"/>
                <a:gd name="connsiteX2" fmla="*/ 5485540 w 5485540"/>
                <a:gd name="connsiteY2" fmla="*/ 2027266 h 2027266"/>
                <a:gd name="connsiteX3" fmla="*/ 5485540 w 5485540"/>
                <a:gd name="connsiteY3" fmla="*/ 0 h 2027266"/>
                <a:gd name="connsiteX4" fmla="*/ 0 w 5485540"/>
                <a:gd name="connsiteY4" fmla="*/ 2 h 2027266"/>
                <a:gd name="connsiteX0" fmla="*/ 0 w 5724042"/>
                <a:gd name="connsiteY0" fmla="*/ 0 h 2027264"/>
                <a:gd name="connsiteX1" fmla="*/ 1580828 w 5724042"/>
                <a:gd name="connsiteY1" fmla="*/ 1983783 h 2027264"/>
                <a:gd name="connsiteX2" fmla="*/ 5485540 w 5724042"/>
                <a:gd name="connsiteY2" fmla="*/ 2027264 h 2027264"/>
                <a:gd name="connsiteX3" fmla="*/ 5724042 w 5724042"/>
                <a:gd name="connsiteY3" fmla="*/ 0 h 2027264"/>
                <a:gd name="connsiteX4" fmla="*/ 0 w 5724042"/>
                <a:gd name="connsiteY4" fmla="*/ 0 h 2027264"/>
                <a:gd name="connsiteX0" fmla="*/ 0 w 5724042"/>
                <a:gd name="connsiteY0" fmla="*/ 0 h 2027262"/>
                <a:gd name="connsiteX1" fmla="*/ 1580828 w 5724042"/>
                <a:gd name="connsiteY1" fmla="*/ 1983783 h 2027262"/>
                <a:gd name="connsiteX2" fmla="*/ 5724042 w 5724042"/>
                <a:gd name="connsiteY2" fmla="*/ 2027262 h 2027262"/>
                <a:gd name="connsiteX3" fmla="*/ 5724042 w 5724042"/>
                <a:gd name="connsiteY3" fmla="*/ 0 h 2027262"/>
                <a:gd name="connsiteX4" fmla="*/ 0 w 5724042"/>
                <a:gd name="connsiteY4" fmla="*/ 0 h 2027262"/>
                <a:gd name="connsiteX0" fmla="*/ 0 w 5724042"/>
                <a:gd name="connsiteY0" fmla="*/ 0 h 2027264"/>
                <a:gd name="connsiteX1" fmla="*/ 1580828 w 5724042"/>
                <a:gd name="connsiteY1" fmla="*/ 1983783 h 2027264"/>
                <a:gd name="connsiteX2" fmla="*/ 5724042 w 5724042"/>
                <a:gd name="connsiteY2" fmla="*/ 2027264 h 2027264"/>
                <a:gd name="connsiteX3" fmla="*/ 5724042 w 5724042"/>
                <a:gd name="connsiteY3" fmla="*/ 0 h 2027264"/>
                <a:gd name="connsiteX4" fmla="*/ 0 w 5724042"/>
                <a:gd name="connsiteY4" fmla="*/ 0 h 2027264"/>
                <a:gd name="connsiteX0" fmla="*/ 0 w 5724042"/>
                <a:gd name="connsiteY0" fmla="*/ 0 h 1983783"/>
                <a:gd name="connsiteX1" fmla="*/ 1580828 w 5724042"/>
                <a:gd name="connsiteY1" fmla="*/ 1983783 h 1983783"/>
                <a:gd name="connsiteX2" fmla="*/ 5724042 w 5724042"/>
                <a:gd name="connsiteY2" fmla="*/ 1908012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1983783"/>
                <a:gd name="connsiteX1" fmla="*/ 1580828 w 5724042"/>
                <a:gd name="connsiteY1" fmla="*/ 1983783 h 1983783"/>
                <a:gd name="connsiteX2" fmla="*/ 5724042 w 5724042"/>
                <a:gd name="connsiteY2" fmla="*/ 1788761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2012357"/>
                <a:gd name="connsiteX1" fmla="*/ 1580828 w 5724042"/>
                <a:gd name="connsiteY1" fmla="*/ 1983783 h 2012357"/>
                <a:gd name="connsiteX2" fmla="*/ 5716588 w 5724042"/>
                <a:gd name="connsiteY2" fmla="*/ 2012357 h 2012357"/>
                <a:gd name="connsiteX3" fmla="*/ 5724042 w 5724042"/>
                <a:gd name="connsiteY3" fmla="*/ 0 h 2012357"/>
                <a:gd name="connsiteX4" fmla="*/ 0 w 5724042"/>
                <a:gd name="connsiteY4" fmla="*/ 0 h 2012357"/>
                <a:gd name="connsiteX0" fmla="*/ 0 w 5724042"/>
                <a:gd name="connsiteY0" fmla="*/ 0 h 1989997"/>
                <a:gd name="connsiteX1" fmla="*/ 1580828 w 5724042"/>
                <a:gd name="connsiteY1" fmla="*/ 1983783 h 1989997"/>
                <a:gd name="connsiteX2" fmla="*/ 5716588 w 5724042"/>
                <a:gd name="connsiteY2" fmla="*/ 1989997 h 1989997"/>
                <a:gd name="connsiteX3" fmla="*/ 5724042 w 5724042"/>
                <a:gd name="connsiteY3" fmla="*/ 0 h 1989997"/>
                <a:gd name="connsiteX4" fmla="*/ 0 w 5724042"/>
                <a:gd name="connsiteY4" fmla="*/ 0 h 1989997"/>
                <a:gd name="connsiteX0" fmla="*/ 0 w 5724042"/>
                <a:gd name="connsiteY0" fmla="*/ 0 h 1989996"/>
                <a:gd name="connsiteX1" fmla="*/ 1580828 w 5724042"/>
                <a:gd name="connsiteY1" fmla="*/ 1983783 h 1989996"/>
                <a:gd name="connsiteX2" fmla="*/ 5008537 w 5724042"/>
                <a:gd name="connsiteY2" fmla="*/ 1989996 h 1989996"/>
                <a:gd name="connsiteX3" fmla="*/ 5724042 w 5724042"/>
                <a:gd name="connsiteY3" fmla="*/ 0 h 1989996"/>
                <a:gd name="connsiteX4" fmla="*/ 0 w 572404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7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30875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13839 h 1989996"/>
                <a:gd name="connsiteX4" fmla="*/ 0 w 5011022"/>
                <a:gd name="connsiteY4" fmla="*/ 0 h 1989996"/>
                <a:gd name="connsiteX0" fmla="*/ 0 w 5011022"/>
                <a:gd name="connsiteY0" fmla="*/ 7456 h 1997452"/>
                <a:gd name="connsiteX1" fmla="*/ 1580828 w 5011022"/>
                <a:gd name="connsiteY1" fmla="*/ 1991239 h 1997452"/>
                <a:gd name="connsiteX2" fmla="*/ 5008537 w 5011022"/>
                <a:gd name="connsiteY2" fmla="*/ 1997452 h 1997452"/>
                <a:gd name="connsiteX3" fmla="*/ 5008536 w 5011022"/>
                <a:gd name="connsiteY3" fmla="*/ 0 h 1997452"/>
                <a:gd name="connsiteX4" fmla="*/ 0 w 5011022"/>
                <a:gd name="connsiteY4" fmla="*/ 7456 h 1997452"/>
                <a:gd name="connsiteX0" fmla="*/ 0 w 5607875"/>
                <a:gd name="connsiteY0" fmla="*/ 7456 h 1997452"/>
                <a:gd name="connsiteX1" fmla="*/ 1580828 w 5607875"/>
                <a:gd name="connsiteY1" fmla="*/ 1991239 h 1997452"/>
                <a:gd name="connsiteX2" fmla="*/ 5008537 w 5607875"/>
                <a:gd name="connsiteY2" fmla="*/ 1997452 h 1997452"/>
                <a:gd name="connsiteX3" fmla="*/ 5607875 w 5607875"/>
                <a:gd name="connsiteY3" fmla="*/ 0 h 1997452"/>
                <a:gd name="connsiteX4" fmla="*/ 0 w 5607875"/>
                <a:gd name="connsiteY4" fmla="*/ 7456 h 1997452"/>
                <a:gd name="connsiteX0" fmla="*/ 0 w 5610361"/>
                <a:gd name="connsiteY0" fmla="*/ 7456 h 1991239"/>
                <a:gd name="connsiteX1" fmla="*/ 1580828 w 5610361"/>
                <a:gd name="connsiteY1" fmla="*/ 1991239 h 1991239"/>
                <a:gd name="connsiteX2" fmla="*/ 5607875 w 5610361"/>
                <a:gd name="connsiteY2" fmla="*/ 1938376 h 1991239"/>
                <a:gd name="connsiteX3" fmla="*/ 5607875 w 5610361"/>
                <a:gd name="connsiteY3" fmla="*/ 0 h 1991239"/>
                <a:gd name="connsiteX4" fmla="*/ 0 w 5610361"/>
                <a:gd name="connsiteY4" fmla="*/ 7456 h 1991239"/>
                <a:gd name="connsiteX0" fmla="*/ 0 w 5610359"/>
                <a:gd name="connsiteY0" fmla="*/ 7456 h 1991239"/>
                <a:gd name="connsiteX1" fmla="*/ 1580828 w 5610359"/>
                <a:gd name="connsiteY1" fmla="*/ 1991239 h 1991239"/>
                <a:gd name="connsiteX2" fmla="*/ 5607875 w 5610359"/>
                <a:gd name="connsiteY2" fmla="*/ 1985489 h 1991239"/>
                <a:gd name="connsiteX3" fmla="*/ 5607875 w 5610359"/>
                <a:gd name="connsiteY3" fmla="*/ 0 h 1991239"/>
                <a:gd name="connsiteX4" fmla="*/ 0 w 5610359"/>
                <a:gd name="connsiteY4" fmla="*/ 7456 h 1991239"/>
                <a:gd name="connsiteX0" fmla="*/ 0 w 5610361"/>
                <a:gd name="connsiteY0" fmla="*/ 7456 h 2005681"/>
                <a:gd name="connsiteX1" fmla="*/ 1580828 w 5610361"/>
                <a:gd name="connsiteY1" fmla="*/ 1991239 h 2005681"/>
                <a:gd name="connsiteX2" fmla="*/ 5607875 w 5610361"/>
                <a:gd name="connsiteY2" fmla="*/ 2005681 h 2005681"/>
                <a:gd name="connsiteX3" fmla="*/ 5607875 w 5610361"/>
                <a:gd name="connsiteY3" fmla="*/ 0 h 2005681"/>
                <a:gd name="connsiteX4" fmla="*/ 0 w 5610361"/>
                <a:gd name="connsiteY4" fmla="*/ 7456 h 2005681"/>
                <a:gd name="connsiteX0" fmla="*/ 0 w 5610359"/>
                <a:gd name="connsiteY0" fmla="*/ 7456 h 2005681"/>
                <a:gd name="connsiteX1" fmla="*/ 1555793 w 5610359"/>
                <a:gd name="connsiteY1" fmla="*/ 1991239 h 2005681"/>
                <a:gd name="connsiteX2" fmla="*/ 5607875 w 5610359"/>
                <a:gd name="connsiteY2" fmla="*/ 2005681 h 2005681"/>
                <a:gd name="connsiteX3" fmla="*/ 5607875 w 5610359"/>
                <a:gd name="connsiteY3" fmla="*/ 0 h 2005681"/>
                <a:gd name="connsiteX4" fmla="*/ 0 w 5610359"/>
                <a:gd name="connsiteY4" fmla="*/ 7456 h 2005681"/>
                <a:gd name="connsiteX0" fmla="*/ 0 w 5396861"/>
                <a:gd name="connsiteY0" fmla="*/ 303690 h 2005681"/>
                <a:gd name="connsiteX1" fmla="*/ 1342293 w 5396861"/>
                <a:gd name="connsiteY1" fmla="*/ 1991239 h 2005681"/>
                <a:gd name="connsiteX2" fmla="*/ 5394375 w 5396861"/>
                <a:gd name="connsiteY2" fmla="*/ 2005681 h 2005681"/>
                <a:gd name="connsiteX3" fmla="*/ 5394375 w 5396861"/>
                <a:gd name="connsiteY3" fmla="*/ 0 h 2005681"/>
                <a:gd name="connsiteX4" fmla="*/ 0 w 5396861"/>
                <a:gd name="connsiteY4" fmla="*/ 303690 h 2005681"/>
                <a:gd name="connsiteX0" fmla="*/ 0 w 5396859"/>
                <a:gd name="connsiteY0" fmla="*/ 0 h 1701991"/>
                <a:gd name="connsiteX1" fmla="*/ 1342293 w 5396859"/>
                <a:gd name="connsiteY1" fmla="*/ 1687549 h 1701991"/>
                <a:gd name="connsiteX2" fmla="*/ 5394375 w 5396859"/>
                <a:gd name="connsiteY2" fmla="*/ 1701991 h 1701991"/>
                <a:gd name="connsiteX3" fmla="*/ 5378981 w 5396859"/>
                <a:gd name="connsiteY3" fmla="*/ 0 h 1701991"/>
                <a:gd name="connsiteX4" fmla="*/ 0 w 5396859"/>
                <a:gd name="connsiteY4" fmla="*/ 0 h 1701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859" h="1701991">
                  <a:moveTo>
                    <a:pt x="0" y="0"/>
                  </a:moveTo>
                  <a:lnTo>
                    <a:pt x="1342293" y="1687549"/>
                  </a:lnTo>
                  <a:lnTo>
                    <a:pt x="5394375" y="1701991"/>
                  </a:lnTo>
                  <a:cubicBezTo>
                    <a:pt x="5396860" y="1031205"/>
                    <a:pt x="5376496" y="670786"/>
                    <a:pt x="5378981" y="0"/>
                  </a:cubicBezTo>
                  <a:lnTo>
                    <a:pt x="0" y="0"/>
                  </a:lnTo>
                  <a:close/>
                </a:path>
              </a:pathLst>
            </a:custGeom>
            <a:gradFill flip="none" rotWithShape="1">
              <a:gsLst>
                <a:gs pos="0">
                  <a:srgbClr val="FFFFC9"/>
                </a:gs>
                <a:gs pos="100000">
                  <a:srgbClr val="FFFF99">
                    <a:shade val="100000"/>
                    <a:satMod val="115000"/>
                  </a:srgbClr>
                </a:gs>
              </a:gsLst>
              <a:path path="circle">
                <a:fillToRect l="100000" b="100000"/>
              </a:path>
              <a:tileRect t="-100000" r="-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5" name="Picture 9" descr="C:\Users\Luni\Personal\Job Hunt\Logos\Medio (s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49467" y="2838407"/>
              <a:ext cx="328117" cy="328117"/>
            </a:xfrm>
            <a:prstGeom prst="rect">
              <a:avLst/>
            </a:prstGeom>
            <a:noFill/>
          </p:spPr>
        </p:pic>
        <p:sp>
          <p:nvSpPr>
            <p:cNvPr id="76" name="TextBox 75"/>
            <p:cNvSpPr txBox="1"/>
            <p:nvPr/>
          </p:nvSpPr>
          <p:spPr>
            <a:xfrm>
              <a:off x="1812812" y="2871660"/>
              <a:ext cx="1856085" cy="261610"/>
            </a:xfrm>
            <a:prstGeom prst="rect">
              <a:avLst/>
            </a:prstGeom>
            <a:noFill/>
          </p:spPr>
          <p:txBody>
            <a:bodyPr wrap="none" rtlCol="0">
              <a:spAutoFit/>
            </a:bodyPr>
            <a:lstStyle/>
            <a:p>
              <a:r>
                <a:rPr lang="en-US" sz="1100" dirty="0" smtClean="0">
                  <a:solidFill>
                    <a:srgbClr val="000000"/>
                  </a:solidFill>
                </a:rPr>
                <a:t>Mobile Search &amp; Advertising</a:t>
              </a:r>
              <a:endParaRPr lang="en-US" sz="1100" dirty="0">
                <a:solidFill>
                  <a:srgbClr val="000000"/>
                </a:solidFill>
              </a:endParaRPr>
            </a:p>
          </p:txBody>
        </p:sp>
      </p:grpSp>
      <p:grpSp>
        <p:nvGrpSpPr>
          <p:cNvPr id="10" name="Group 9"/>
          <p:cNvGrpSpPr/>
          <p:nvPr/>
        </p:nvGrpSpPr>
        <p:grpSpPr>
          <a:xfrm>
            <a:off x="228600" y="3475440"/>
            <a:ext cx="3124200" cy="361946"/>
            <a:chOff x="457200" y="3276603"/>
            <a:chExt cx="3124200" cy="361946"/>
          </a:xfrm>
        </p:grpSpPr>
        <p:sp>
          <p:nvSpPr>
            <p:cNvPr id="71" name="Freeform 70"/>
            <p:cNvSpPr/>
            <p:nvPr/>
          </p:nvSpPr>
          <p:spPr>
            <a:xfrm rot="10800000" flipV="1">
              <a:off x="457200" y="3276603"/>
              <a:ext cx="3124200" cy="361946"/>
            </a:xfrm>
            <a:custGeom>
              <a:avLst/>
              <a:gdLst>
                <a:gd name="connsiteX0" fmla="*/ 0 w 4293031"/>
                <a:gd name="connsiteY0" fmla="*/ 0 h 1999281"/>
                <a:gd name="connsiteX1" fmla="*/ 1580828 w 4293031"/>
                <a:gd name="connsiteY1" fmla="*/ 1983783 h 1999281"/>
                <a:gd name="connsiteX2" fmla="*/ 4293031 w 4293031"/>
                <a:gd name="connsiteY2" fmla="*/ 1999281 h 1999281"/>
                <a:gd name="connsiteX3" fmla="*/ 4293031 w 4293031"/>
                <a:gd name="connsiteY3" fmla="*/ 30997 h 1999281"/>
                <a:gd name="connsiteX4" fmla="*/ 0 w 4293031"/>
                <a:gd name="connsiteY4" fmla="*/ 0 h 1999281"/>
                <a:gd name="connsiteX0" fmla="*/ 0 w 5127787"/>
                <a:gd name="connsiteY0" fmla="*/ 0 h 1999281"/>
                <a:gd name="connsiteX1" fmla="*/ 1580828 w 5127787"/>
                <a:gd name="connsiteY1" fmla="*/ 1983783 h 1999281"/>
                <a:gd name="connsiteX2" fmla="*/ 4293031 w 5127787"/>
                <a:gd name="connsiteY2" fmla="*/ 1999281 h 1999281"/>
                <a:gd name="connsiteX3" fmla="*/ 5127787 w 5127787"/>
                <a:gd name="connsiteY3" fmla="*/ 0 h 1999281"/>
                <a:gd name="connsiteX4" fmla="*/ 0 w 5127787"/>
                <a:gd name="connsiteY4" fmla="*/ 0 h 1999281"/>
                <a:gd name="connsiteX0" fmla="*/ 0 w 5485540"/>
                <a:gd name="connsiteY0" fmla="*/ 0 h 2027264"/>
                <a:gd name="connsiteX1" fmla="*/ 1580828 w 5485540"/>
                <a:gd name="connsiteY1" fmla="*/ 1983783 h 2027264"/>
                <a:gd name="connsiteX2" fmla="*/ 5485540 w 5485540"/>
                <a:gd name="connsiteY2" fmla="*/ 2027264 h 2027264"/>
                <a:gd name="connsiteX3" fmla="*/ 5127787 w 5485540"/>
                <a:gd name="connsiteY3" fmla="*/ 0 h 2027264"/>
                <a:gd name="connsiteX4" fmla="*/ 0 w 5485540"/>
                <a:gd name="connsiteY4" fmla="*/ 0 h 2027264"/>
                <a:gd name="connsiteX0" fmla="*/ 0 w 5485540"/>
                <a:gd name="connsiteY0" fmla="*/ 2 h 2027266"/>
                <a:gd name="connsiteX1" fmla="*/ 1580828 w 5485540"/>
                <a:gd name="connsiteY1" fmla="*/ 1983785 h 2027266"/>
                <a:gd name="connsiteX2" fmla="*/ 5485540 w 5485540"/>
                <a:gd name="connsiteY2" fmla="*/ 2027266 h 2027266"/>
                <a:gd name="connsiteX3" fmla="*/ 5485540 w 5485540"/>
                <a:gd name="connsiteY3" fmla="*/ 0 h 2027266"/>
                <a:gd name="connsiteX4" fmla="*/ 0 w 5485540"/>
                <a:gd name="connsiteY4" fmla="*/ 2 h 2027266"/>
                <a:gd name="connsiteX0" fmla="*/ 0 w 5724042"/>
                <a:gd name="connsiteY0" fmla="*/ 0 h 2027264"/>
                <a:gd name="connsiteX1" fmla="*/ 1580828 w 5724042"/>
                <a:gd name="connsiteY1" fmla="*/ 1983783 h 2027264"/>
                <a:gd name="connsiteX2" fmla="*/ 5485540 w 5724042"/>
                <a:gd name="connsiteY2" fmla="*/ 2027264 h 2027264"/>
                <a:gd name="connsiteX3" fmla="*/ 5724042 w 5724042"/>
                <a:gd name="connsiteY3" fmla="*/ 0 h 2027264"/>
                <a:gd name="connsiteX4" fmla="*/ 0 w 5724042"/>
                <a:gd name="connsiteY4" fmla="*/ 0 h 2027264"/>
                <a:gd name="connsiteX0" fmla="*/ 0 w 5724042"/>
                <a:gd name="connsiteY0" fmla="*/ 0 h 2027262"/>
                <a:gd name="connsiteX1" fmla="*/ 1580828 w 5724042"/>
                <a:gd name="connsiteY1" fmla="*/ 1983783 h 2027262"/>
                <a:gd name="connsiteX2" fmla="*/ 5724042 w 5724042"/>
                <a:gd name="connsiteY2" fmla="*/ 2027262 h 2027262"/>
                <a:gd name="connsiteX3" fmla="*/ 5724042 w 5724042"/>
                <a:gd name="connsiteY3" fmla="*/ 0 h 2027262"/>
                <a:gd name="connsiteX4" fmla="*/ 0 w 5724042"/>
                <a:gd name="connsiteY4" fmla="*/ 0 h 2027262"/>
                <a:gd name="connsiteX0" fmla="*/ 0 w 5724042"/>
                <a:gd name="connsiteY0" fmla="*/ 0 h 2027264"/>
                <a:gd name="connsiteX1" fmla="*/ 1580828 w 5724042"/>
                <a:gd name="connsiteY1" fmla="*/ 1983783 h 2027264"/>
                <a:gd name="connsiteX2" fmla="*/ 5724042 w 5724042"/>
                <a:gd name="connsiteY2" fmla="*/ 2027264 h 2027264"/>
                <a:gd name="connsiteX3" fmla="*/ 5724042 w 5724042"/>
                <a:gd name="connsiteY3" fmla="*/ 0 h 2027264"/>
                <a:gd name="connsiteX4" fmla="*/ 0 w 5724042"/>
                <a:gd name="connsiteY4" fmla="*/ 0 h 2027264"/>
                <a:gd name="connsiteX0" fmla="*/ 0 w 5724042"/>
                <a:gd name="connsiteY0" fmla="*/ 0 h 1983783"/>
                <a:gd name="connsiteX1" fmla="*/ 1580828 w 5724042"/>
                <a:gd name="connsiteY1" fmla="*/ 1983783 h 1983783"/>
                <a:gd name="connsiteX2" fmla="*/ 5724042 w 5724042"/>
                <a:gd name="connsiteY2" fmla="*/ 1908012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1983783"/>
                <a:gd name="connsiteX1" fmla="*/ 1580828 w 5724042"/>
                <a:gd name="connsiteY1" fmla="*/ 1983783 h 1983783"/>
                <a:gd name="connsiteX2" fmla="*/ 5724042 w 5724042"/>
                <a:gd name="connsiteY2" fmla="*/ 1788761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2012357"/>
                <a:gd name="connsiteX1" fmla="*/ 1580828 w 5724042"/>
                <a:gd name="connsiteY1" fmla="*/ 1983783 h 2012357"/>
                <a:gd name="connsiteX2" fmla="*/ 5716588 w 5724042"/>
                <a:gd name="connsiteY2" fmla="*/ 2012357 h 2012357"/>
                <a:gd name="connsiteX3" fmla="*/ 5724042 w 5724042"/>
                <a:gd name="connsiteY3" fmla="*/ 0 h 2012357"/>
                <a:gd name="connsiteX4" fmla="*/ 0 w 5724042"/>
                <a:gd name="connsiteY4" fmla="*/ 0 h 2012357"/>
                <a:gd name="connsiteX0" fmla="*/ 0 w 5724042"/>
                <a:gd name="connsiteY0" fmla="*/ 0 h 1989997"/>
                <a:gd name="connsiteX1" fmla="*/ 1580828 w 5724042"/>
                <a:gd name="connsiteY1" fmla="*/ 1983783 h 1989997"/>
                <a:gd name="connsiteX2" fmla="*/ 5716588 w 5724042"/>
                <a:gd name="connsiteY2" fmla="*/ 1989997 h 1989997"/>
                <a:gd name="connsiteX3" fmla="*/ 5724042 w 5724042"/>
                <a:gd name="connsiteY3" fmla="*/ 0 h 1989997"/>
                <a:gd name="connsiteX4" fmla="*/ 0 w 5724042"/>
                <a:gd name="connsiteY4" fmla="*/ 0 h 1989997"/>
                <a:gd name="connsiteX0" fmla="*/ 0 w 5724042"/>
                <a:gd name="connsiteY0" fmla="*/ 0 h 1989996"/>
                <a:gd name="connsiteX1" fmla="*/ 1580828 w 5724042"/>
                <a:gd name="connsiteY1" fmla="*/ 1983783 h 1989996"/>
                <a:gd name="connsiteX2" fmla="*/ 5008537 w 5724042"/>
                <a:gd name="connsiteY2" fmla="*/ 1989996 h 1989996"/>
                <a:gd name="connsiteX3" fmla="*/ 5724042 w 5724042"/>
                <a:gd name="connsiteY3" fmla="*/ 0 h 1989996"/>
                <a:gd name="connsiteX4" fmla="*/ 0 w 572404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7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30875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13839 h 1989996"/>
                <a:gd name="connsiteX4" fmla="*/ 0 w 5011022"/>
                <a:gd name="connsiteY4" fmla="*/ 0 h 1989996"/>
                <a:gd name="connsiteX0" fmla="*/ 0 w 5011022"/>
                <a:gd name="connsiteY0" fmla="*/ 7456 h 1997452"/>
                <a:gd name="connsiteX1" fmla="*/ 1580828 w 5011022"/>
                <a:gd name="connsiteY1" fmla="*/ 1991239 h 1997452"/>
                <a:gd name="connsiteX2" fmla="*/ 5008537 w 5011022"/>
                <a:gd name="connsiteY2" fmla="*/ 1997452 h 1997452"/>
                <a:gd name="connsiteX3" fmla="*/ 5008536 w 5011022"/>
                <a:gd name="connsiteY3" fmla="*/ 0 h 1997452"/>
                <a:gd name="connsiteX4" fmla="*/ 0 w 5011022"/>
                <a:gd name="connsiteY4" fmla="*/ 7456 h 1997452"/>
                <a:gd name="connsiteX0" fmla="*/ 0 w 5607875"/>
                <a:gd name="connsiteY0" fmla="*/ 7456 h 1997452"/>
                <a:gd name="connsiteX1" fmla="*/ 1580828 w 5607875"/>
                <a:gd name="connsiteY1" fmla="*/ 1991239 h 1997452"/>
                <a:gd name="connsiteX2" fmla="*/ 5008537 w 5607875"/>
                <a:gd name="connsiteY2" fmla="*/ 1997452 h 1997452"/>
                <a:gd name="connsiteX3" fmla="*/ 5607875 w 5607875"/>
                <a:gd name="connsiteY3" fmla="*/ 0 h 1997452"/>
                <a:gd name="connsiteX4" fmla="*/ 0 w 5607875"/>
                <a:gd name="connsiteY4" fmla="*/ 7456 h 1997452"/>
                <a:gd name="connsiteX0" fmla="*/ 0 w 5610361"/>
                <a:gd name="connsiteY0" fmla="*/ 7456 h 1991239"/>
                <a:gd name="connsiteX1" fmla="*/ 1580828 w 5610361"/>
                <a:gd name="connsiteY1" fmla="*/ 1991239 h 1991239"/>
                <a:gd name="connsiteX2" fmla="*/ 5607875 w 5610361"/>
                <a:gd name="connsiteY2" fmla="*/ 1938376 h 1991239"/>
                <a:gd name="connsiteX3" fmla="*/ 5607875 w 5610361"/>
                <a:gd name="connsiteY3" fmla="*/ 0 h 1991239"/>
                <a:gd name="connsiteX4" fmla="*/ 0 w 5610361"/>
                <a:gd name="connsiteY4" fmla="*/ 7456 h 1991239"/>
                <a:gd name="connsiteX0" fmla="*/ 0 w 5610359"/>
                <a:gd name="connsiteY0" fmla="*/ 7456 h 1991239"/>
                <a:gd name="connsiteX1" fmla="*/ 1580828 w 5610359"/>
                <a:gd name="connsiteY1" fmla="*/ 1991239 h 1991239"/>
                <a:gd name="connsiteX2" fmla="*/ 5607875 w 5610359"/>
                <a:gd name="connsiteY2" fmla="*/ 1985489 h 1991239"/>
                <a:gd name="connsiteX3" fmla="*/ 5607875 w 5610359"/>
                <a:gd name="connsiteY3" fmla="*/ 0 h 1991239"/>
                <a:gd name="connsiteX4" fmla="*/ 0 w 5610359"/>
                <a:gd name="connsiteY4" fmla="*/ 7456 h 1991239"/>
                <a:gd name="connsiteX0" fmla="*/ 0 w 5610361"/>
                <a:gd name="connsiteY0" fmla="*/ 7456 h 2005681"/>
                <a:gd name="connsiteX1" fmla="*/ 1580828 w 5610361"/>
                <a:gd name="connsiteY1" fmla="*/ 1991239 h 2005681"/>
                <a:gd name="connsiteX2" fmla="*/ 5607875 w 5610361"/>
                <a:gd name="connsiteY2" fmla="*/ 2005681 h 2005681"/>
                <a:gd name="connsiteX3" fmla="*/ 5607875 w 5610361"/>
                <a:gd name="connsiteY3" fmla="*/ 0 h 2005681"/>
                <a:gd name="connsiteX4" fmla="*/ 0 w 5610361"/>
                <a:gd name="connsiteY4" fmla="*/ 7456 h 2005681"/>
                <a:gd name="connsiteX0" fmla="*/ 0 w 6068147"/>
                <a:gd name="connsiteY0" fmla="*/ 7456 h 2005681"/>
                <a:gd name="connsiteX1" fmla="*/ 1580828 w 6068147"/>
                <a:gd name="connsiteY1" fmla="*/ 1991239 h 2005681"/>
                <a:gd name="connsiteX2" fmla="*/ 5607875 w 6068147"/>
                <a:gd name="connsiteY2" fmla="*/ 2005681 h 2005681"/>
                <a:gd name="connsiteX3" fmla="*/ 6068147 w 6068147"/>
                <a:gd name="connsiteY3" fmla="*/ 0 h 2005681"/>
                <a:gd name="connsiteX4" fmla="*/ 0 w 6068147"/>
                <a:gd name="connsiteY4" fmla="*/ 7456 h 2005681"/>
                <a:gd name="connsiteX0" fmla="*/ 0 w 6070633"/>
                <a:gd name="connsiteY0" fmla="*/ 7456 h 2005681"/>
                <a:gd name="connsiteX1" fmla="*/ 1580828 w 6070633"/>
                <a:gd name="connsiteY1" fmla="*/ 1991239 h 2005681"/>
                <a:gd name="connsiteX2" fmla="*/ 6068147 w 6070633"/>
                <a:gd name="connsiteY2" fmla="*/ 2005681 h 2005681"/>
                <a:gd name="connsiteX3" fmla="*/ 6068147 w 6070633"/>
                <a:gd name="connsiteY3" fmla="*/ 0 h 2005681"/>
                <a:gd name="connsiteX4" fmla="*/ 0 w 6070633"/>
                <a:gd name="connsiteY4" fmla="*/ 7456 h 2005681"/>
                <a:gd name="connsiteX0" fmla="*/ 0 w 6081361"/>
                <a:gd name="connsiteY0" fmla="*/ 7457 h 2005681"/>
                <a:gd name="connsiteX1" fmla="*/ 1591558 w 6081361"/>
                <a:gd name="connsiteY1" fmla="*/ 1991239 h 2005681"/>
                <a:gd name="connsiteX2" fmla="*/ 6078877 w 6081361"/>
                <a:gd name="connsiteY2" fmla="*/ 2005681 h 2005681"/>
                <a:gd name="connsiteX3" fmla="*/ 6078877 w 6081361"/>
                <a:gd name="connsiteY3" fmla="*/ 0 h 2005681"/>
                <a:gd name="connsiteX4" fmla="*/ 0 w 6081361"/>
                <a:gd name="connsiteY4" fmla="*/ 7457 h 2005681"/>
                <a:gd name="connsiteX0" fmla="*/ 0 w 6081363"/>
                <a:gd name="connsiteY0" fmla="*/ 7457 h 2005681"/>
                <a:gd name="connsiteX1" fmla="*/ 1591558 w 6081363"/>
                <a:gd name="connsiteY1" fmla="*/ 1991239 h 2005681"/>
                <a:gd name="connsiteX2" fmla="*/ 6078877 w 6081363"/>
                <a:gd name="connsiteY2" fmla="*/ 2005681 h 2005681"/>
                <a:gd name="connsiteX3" fmla="*/ 6078877 w 6081363"/>
                <a:gd name="connsiteY3" fmla="*/ 0 h 2005681"/>
                <a:gd name="connsiteX4" fmla="*/ 0 w 6081363"/>
                <a:gd name="connsiteY4" fmla="*/ 7457 h 2005681"/>
                <a:gd name="connsiteX0" fmla="*/ 0 w 6081361"/>
                <a:gd name="connsiteY0" fmla="*/ 7457 h 2005681"/>
                <a:gd name="connsiteX1" fmla="*/ 1562947 w 6081361"/>
                <a:gd name="connsiteY1" fmla="*/ 1991239 h 2005681"/>
                <a:gd name="connsiteX2" fmla="*/ 6078877 w 6081361"/>
                <a:gd name="connsiteY2" fmla="*/ 2005681 h 2005681"/>
                <a:gd name="connsiteX3" fmla="*/ 6078877 w 6081361"/>
                <a:gd name="connsiteY3" fmla="*/ 0 h 2005681"/>
                <a:gd name="connsiteX4" fmla="*/ 0 w 6081361"/>
                <a:gd name="connsiteY4" fmla="*/ 7457 h 2005681"/>
                <a:gd name="connsiteX0" fmla="*/ 0 w 5772387"/>
                <a:gd name="connsiteY0" fmla="*/ 406811 h 2005681"/>
                <a:gd name="connsiteX1" fmla="*/ 1253972 w 5772387"/>
                <a:gd name="connsiteY1" fmla="*/ 1991239 h 2005681"/>
                <a:gd name="connsiteX2" fmla="*/ 5769902 w 5772387"/>
                <a:gd name="connsiteY2" fmla="*/ 2005681 h 2005681"/>
                <a:gd name="connsiteX3" fmla="*/ 5769902 w 5772387"/>
                <a:gd name="connsiteY3" fmla="*/ 0 h 2005681"/>
                <a:gd name="connsiteX4" fmla="*/ 0 w 5772387"/>
                <a:gd name="connsiteY4" fmla="*/ 406811 h 2005681"/>
                <a:gd name="connsiteX0" fmla="*/ 0 w 5836768"/>
                <a:gd name="connsiteY0" fmla="*/ 0 h 1598870"/>
                <a:gd name="connsiteX1" fmla="*/ 1253972 w 5836768"/>
                <a:gd name="connsiteY1" fmla="*/ 1584428 h 1598870"/>
                <a:gd name="connsiteX2" fmla="*/ 5769902 w 5836768"/>
                <a:gd name="connsiteY2" fmla="*/ 1598870 h 1598870"/>
                <a:gd name="connsiteX3" fmla="*/ 5836768 w 5836768"/>
                <a:gd name="connsiteY3" fmla="*/ 0 h 1598870"/>
                <a:gd name="connsiteX4" fmla="*/ 0 w 5836768"/>
                <a:gd name="connsiteY4" fmla="*/ 0 h 1598870"/>
                <a:gd name="connsiteX0" fmla="*/ 0 w 5772387"/>
                <a:gd name="connsiteY0" fmla="*/ 0 h 1598870"/>
                <a:gd name="connsiteX1" fmla="*/ 1253972 w 5772387"/>
                <a:gd name="connsiteY1" fmla="*/ 1584428 h 1598870"/>
                <a:gd name="connsiteX2" fmla="*/ 5769902 w 5772387"/>
                <a:gd name="connsiteY2" fmla="*/ 1598870 h 1598870"/>
                <a:gd name="connsiteX3" fmla="*/ 5722322 w 5772387"/>
                <a:gd name="connsiteY3" fmla="*/ 0 h 1598870"/>
                <a:gd name="connsiteX4" fmla="*/ 0 w 5772387"/>
                <a:gd name="connsiteY4" fmla="*/ 0 h 1598870"/>
                <a:gd name="connsiteX0" fmla="*/ 0 w 5724808"/>
                <a:gd name="connsiteY0" fmla="*/ 0 h 1604545"/>
                <a:gd name="connsiteX1" fmla="*/ 1253972 w 5724808"/>
                <a:gd name="connsiteY1" fmla="*/ 1584428 h 1604545"/>
                <a:gd name="connsiteX2" fmla="*/ 5722322 w 5724808"/>
                <a:gd name="connsiteY2" fmla="*/ 1604545 h 1604545"/>
                <a:gd name="connsiteX3" fmla="*/ 5722322 w 5724808"/>
                <a:gd name="connsiteY3" fmla="*/ 0 h 1604545"/>
                <a:gd name="connsiteX4" fmla="*/ 0 w 5724808"/>
                <a:gd name="connsiteY4" fmla="*/ 0 h 1604545"/>
                <a:gd name="connsiteX0" fmla="*/ 0 w 5723039"/>
                <a:gd name="connsiteY0" fmla="*/ 0 h 1604545"/>
                <a:gd name="connsiteX1" fmla="*/ 1003045 w 5723039"/>
                <a:gd name="connsiteY1" fmla="*/ 1584428 h 1604545"/>
                <a:gd name="connsiteX2" fmla="*/ 5722322 w 5723039"/>
                <a:gd name="connsiteY2" fmla="*/ 1604545 h 1604545"/>
                <a:gd name="connsiteX3" fmla="*/ 5722322 w 5723039"/>
                <a:gd name="connsiteY3" fmla="*/ 0 h 1604545"/>
                <a:gd name="connsiteX4" fmla="*/ 0 w 5723039"/>
                <a:gd name="connsiteY4" fmla="*/ 0 h 160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3039" h="1604545">
                  <a:moveTo>
                    <a:pt x="0" y="0"/>
                  </a:moveTo>
                  <a:cubicBezTo>
                    <a:pt x="594895" y="755278"/>
                    <a:pt x="472526" y="923167"/>
                    <a:pt x="1003045" y="1584428"/>
                  </a:cubicBezTo>
                  <a:lnTo>
                    <a:pt x="5722322" y="1604545"/>
                  </a:lnTo>
                  <a:cubicBezTo>
                    <a:pt x="5724807" y="933759"/>
                    <a:pt x="5719837" y="670786"/>
                    <a:pt x="5722322" y="0"/>
                  </a:cubicBezTo>
                  <a:lnTo>
                    <a:pt x="0" y="0"/>
                  </a:lnTo>
                  <a:close/>
                </a:path>
              </a:pathLst>
            </a:custGeom>
            <a:gradFill flip="none" rotWithShape="1">
              <a:gsLst>
                <a:gs pos="0">
                  <a:srgbClr val="FFFFC9"/>
                </a:gs>
                <a:gs pos="100000">
                  <a:srgbClr val="FFFF99">
                    <a:shade val="100000"/>
                    <a:satMod val="115000"/>
                  </a:srgbClr>
                </a:gs>
              </a:gsLst>
              <a:path path="circle">
                <a:fillToRect l="100000" b="100000"/>
              </a:path>
              <a:tileRect t="-100000" r="-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7" name="Picture 11" descr="C:\Users\Luni\Personal\Job Hunt\Logos\Mforma (s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3366861"/>
              <a:ext cx="872144" cy="181431"/>
            </a:xfrm>
            <a:prstGeom prst="rect">
              <a:avLst/>
            </a:prstGeom>
            <a:noFill/>
          </p:spPr>
        </p:pic>
        <p:sp>
          <p:nvSpPr>
            <p:cNvPr id="78" name="TextBox 77"/>
            <p:cNvSpPr txBox="1"/>
            <p:nvPr/>
          </p:nvSpPr>
          <p:spPr>
            <a:xfrm>
              <a:off x="1524000" y="3326771"/>
              <a:ext cx="1497294" cy="261610"/>
            </a:xfrm>
            <a:prstGeom prst="rect">
              <a:avLst/>
            </a:prstGeom>
            <a:noFill/>
          </p:spPr>
          <p:txBody>
            <a:bodyPr wrap="none" rtlCol="0">
              <a:spAutoFit/>
            </a:bodyPr>
            <a:lstStyle/>
            <a:p>
              <a:r>
                <a:rPr lang="en-US" sz="1100" dirty="0" smtClean="0">
                  <a:solidFill>
                    <a:srgbClr val="000000"/>
                  </a:solidFill>
                </a:rPr>
                <a:t>Mobile Games &amp; Apps</a:t>
              </a:r>
              <a:endParaRPr lang="en-US" sz="1100" dirty="0">
                <a:solidFill>
                  <a:srgbClr val="000000"/>
                </a:solidFill>
              </a:endParaRPr>
            </a:p>
          </p:txBody>
        </p:sp>
      </p:grpSp>
      <p:grpSp>
        <p:nvGrpSpPr>
          <p:cNvPr id="11" name="Group 10"/>
          <p:cNvGrpSpPr/>
          <p:nvPr/>
        </p:nvGrpSpPr>
        <p:grpSpPr>
          <a:xfrm>
            <a:off x="2438400" y="3924225"/>
            <a:ext cx="3165432" cy="356005"/>
            <a:chOff x="2590801" y="3892144"/>
            <a:chExt cx="3165432" cy="356005"/>
          </a:xfrm>
        </p:grpSpPr>
        <p:sp>
          <p:nvSpPr>
            <p:cNvPr id="72" name="Freeform 71"/>
            <p:cNvSpPr/>
            <p:nvPr/>
          </p:nvSpPr>
          <p:spPr>
            <a:xfrm rot="10800000" flipH="1">
              <a:off x="2590801" y="3892144"/>
              <a:ext cx="3165432" cy="356005"/>
            </a:xfrm>
            <a:custGeom>
              <a:avLst/>
              <a:gdLst>
                <a:gd name="connsiteX0" fmla="*/ 0 w 4293031"/>
                <a:gd name="connsiteY0" fmla="*/ 0 h 1999281"/>
                <a:gd name="connsiteX1" fmla="*/ 1580828 w 4293031"/>
                <a:gd name="connsiteY1" fmla="*/ 1983783 h 1999281"/>
                <a:gd name="connsiteX2" fmla="*/ 4293031 w 4293031"/>
                <a:gd name="connsiteY2" fmla="*/ 1999281 h 1999281"/>
                <a:gd name="connsiteX3" fmla="*/ 4293031 w 4293031"/>
                <a:gd name="connsiteY3" fmla="*/ 30997 h 1999281"/>
                <a:gd name="connsiteX4" fmla="*/ 0 w 4293031"/>
                <a:gd name="connsiteY4" fmla="*/ 0 h 1999281"/>
                <a:gd name="connsiteX0" fmla="*/ 0 w 5127787"/>
                <a:gd name="connsiteY0" fmla="*/ 0 h 1999281"/>
                <a:gd name="connsiteX1" fmla="*/ 1580828 w 5127787"/>
                <a:gd name="connsiteY1" fmla="*/ 1983783 h 1999281"/>
                <a:gd name="connsiteX2" fmla="*/ 4293031 w 5127787"/>
                <a:gd name="connsiteY2" fmla="*/ 1999281 h 1999281"/>
                <a:gd name="connsiteX3" fmla="*/ 5127787 w 5127787"/>
                <a:gd name="connsiteY3" fmla="*/ 0 h 1999281"/>
                <a:gd name="connsiteX4" fmla="*/ 0 w 5127787"/>
                <a:gd name="connsiteY4" fmla="*/ 0 h 1999281"/>
                <a:gd name="connsiteX0" fmla="*/ 0 w 5485540"/>
                <a:gd name="connsiteY0" fmla="*/ 0 h 2027264"/>
                <a:gd name="connsiteX1" fmla="*/ 1580828 w 5485540"/>
                <a:gd name="connsiteY1" fmla="*/ 1983783 h 2027264"/>
                <a:gd name="connsiteX2" fmla="*/ 5485540 w 5485540"/>
                <a:gd name="connsiteY2" fmla="*/ 2027264 h 2027264"/>
                <a:gd name="connsiteX3" fmla="*/ 5127787 w 5485540"/>
                <a:gd name="connsiteY3" fmla="*/ 0 h 2027264"/>
                <a:gd name="connsiteX4" fmla="*/ 0 w 5485540"/>
                <a:gd name="connsiteY4" fmla="*/ 0 h 2027264"/>
                <a:gd name="connsiteX0" fmla="*/ 0 w 5485540"/>
                <a:gd name="connsiteY0" fmla="*/ 2 h 2027266"/>
                <a:gd name="connsiteX1" fmla="*/ 1580828 w 5485540"/>
                <a:gd name="connsiteY1" fmla="*/ 1983785 h 2027266"/>
                <a:gd name="connsiteX2" fmla="*/ 5485540 w 5485540"/>
                <a:gd name="connsiteY2" fmla="*/ 2027266 h 2027266"/>
                <a:gd name="connsiteX3" fmla="*/ 5485540 w 5485540"/>
                <a:gd name="connsiteY3" fmla="*/ 0 h 2027266"/>
                <a:gd name="connsiteX4" fmla="*/ 0 w 5485540"/>
                <a:gd name="connsiteY4" fmla="*/ 2 h 2027266"/>
                <a:gd name="connsiteX0" fmla="*/ 0 w 5724042"/>
                <a:gd name="connsiteY0" fmla="*/ 0 h 2027264"/>
                <a:gd name="connsiteX1" fmla="*/ 1580828 w 5724042"/>
                <a:gd name="connsiteY1" fmla="*/ 1983783 h 2027264"/>
                <a:gd name="connsiteX2" fmla="*/ 5485540 w 5724042"/>
                <a:gd name="connsiteY2" fmla="*/ 2027264 h 2027264"/>
                <a:gd name="connsiteX3" fmla="*/ 5724042 w 5724042"/>
                <a:gd name="connsiteY3" fmla="*/ 0 h 2027264"/>
                <a:gd name="connsiteX4" fmla="*/ 0 w 5724042"/>
                <a:gd name="connsiteY4" fmla="*/ 0 h 2027264"/>
                <a:gd name="connsiteX0" fmla="*/ 0 w 5724042"/>
                <a:gd name="connsiteY0" fmla="*/ 0 h 2027262"/>
                <a:gd name="connsiteX1" fmla="*/ 1580828 w 5724042"/>
                <a:gd name="connsiteY1" fmla="*/ 1983783 h 2027262"/>
                <a:gd name="connsiteX2" fmla="*/ 5724042 w 5724042"/>
                <a:gd name="connsiteY2" fmla="*/ 2027262 h 2027262"/>
                <a:gd name="connsiteX3" fmla="*/ 5724042 w 5724042"/>
                <a:gd name="connsiteY3" fmla="*/ 0 h 2027262"/>
                <a:gd name="connsiteX4" fmla="*/ 0 w 5724042"/>
                <a:gd name="connsiteY4" fmla="*/ 0 h 2027262"/>
                <a:gd name="connsiteX0" fmla="*/ 0 w 5724042"/>
                <a:gd name="connsiteY0" fmla="*/ 0 h 2027264"/>
                <a:gd name="connsiteX1" fmla="*/ 1580828 w 5724042"/>
                <a:gd name="connsiteY1" fmla="*/ 1983783 h 2027264"/>
                <a:gd name="connsiteX2" fmla="*/ 5724042 w 5724042"/>
                <a:gd name="connsiteY2" fmla="*/ 2027264 h 2027264"/>
                <a:gd name="connsiteX3" fmla="*/ 5724042 w 5724042"/>
                <a:gd name="connsiteY3" fmla="*/ 0 h 2027264"/>
                <a:gd name="connsiteX4" fmla="*/ 0 w 5724042"/>
                <a:gd name="connsiteY4" fmla="*/ 0 h 2027264"/>
                <a:gd name="connsiteX0" fmla="*/ 0 w 5724042"/>
                <a:gd name="connsiteY0" fmla="*/ 0 h 1983783"/>
                <a:gd name="connsiteX1" fmla="*/ 1580828 w 5724042"/>
                <a:gd name="connsiteY1" fmla="*/ 1983783 h 1983783"/>
                <a:gd name="connsiteX2" fmla="*/ 5724042 w 5724042"/>
                <a:gd name="connsiteY2" fmla="*/ 1908012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1983783"/>
                <a:gd name="connsiteX1" fmla="*/ 1580828 w 5724042"/>
                <a:gd name="connsiteY1" fmla="*/ 1983783 h 1983783"/>
                <a:gd name="connsiteX2" fmla="*/ 5724042 w 5724042"/>
                <a:gd name="connsiteY2" fmla="*/ 1788761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2012357"/>
                <a:gd name="connsiteX1" fmla="*/ 1580828 w 5724042"/>
                <a:gd name="connsiteY1" fmla="*/ 1983783 h 2012357"/>
                <a:gd name="connsiteX2" fmla="*/ 5716588 w 5724042"/>
                <a:gd name="connsiteY2" fmla="*/ 2012357 h 2012357"/>
                <a:gd name="connsiteX3" fmla="*/ 5724042 w 5724042"/>
                <a:gd name="connsiteY3" fmla="*/ 0 h 2012357"/>
                <a:gd name="connsiteX4" fmla="*/ 0 w 5724042"/>
                <a:gd name="connsiteY4" fmla="*/ 0 h 2012357"/>
                <a:gd name="connsiteX0" fmla="*/ 0 w 5724042"/>
                <a:gd name="connsiteY0" fmla="*/ 0 h 1989997"/>
                <a:gd name="connsiteX1" fmla="*/ 1580828 w 5724042"/>
                <a:gd name="connsiteY1" fmla="*/ 1983783 h 1989997"/>
                <a:gd name="connsiteX2" fmla="*/ 5716588 w 5724042"/>
                <a:gd name="connsiteY2" fmla="*/ 1989997 h 1989997"/>
                <a:gd name="connsiteX3" fmla="*/ 5724042 w 5724042"/>
                <a:gd name="connsiteY3" fmla="*/ 0 h 1989997"/>
                <a:gd name="connsiteX4" fmla="*/ 0 w 5724042"/>
                <a:gd name="connsiteY4" fmla="*/ 0 h 1989997"/>
                <a:gd name="connsiteX0" fmla="*/ 0 w 5724042"/>
                <a:gd name="connsiteY0" fmla="*/ 0 h 1989996"/>
                <a:gd name="connsiteX1" fmla="*/ 1580828 w 5724042"/>
                <a:gd name="connsiteY1" fmla="*/ 1983783 h 1989996"/>
                <a:gd name="connsiteX2" fmla="*/ 5008537 w 5724042"/>
                <a:gd name="connsiteY2" fmla="*/ 1989996 h 1989996"/>
                <a:gd name="connsiteX3" fmla="*/ 5724042 w 5724042"/>
                <a:gd name="connsiteY3" fmla="*/ 0 h 1989996"/>
                <a:gd name="connsiteX4" fmla="*/ 0 w 572404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7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30875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13839 h 1989996"/>
                <a:gd name="connsiteX4" fmla="*/ 0 w 5011022"/>
                <a:gd name="connsiteY4" fmla="*/ 0 h 1989996"/>
                <a:gd name="connsiteX0" fmla="*/ 0 w 5011022"/>
                <a:gd name="connsiteY0" fmla="*/ 7456 h 1997452"/>
                <a:gd name="connsiteX1" fmla="*/ 1580828 w 5011022"/>
                <a:gd name="connsiteY1" fmla="*/ 1991239 h 1997452"/>
                <a:gd name="connsiteX2" fmla="*/ 5008537 w 5011022"/>
                <a:gd name="connsiteY2" fmla="*/ 1997452 h 1997452"/>
                <a:gd name="connsiteX3" fmla="*/ 5008536 w 5011022"/>
                <a:gd name="connsiteY3" fmla="*/ 0 h 1997452"/>
                <a:gd name="connsiteX4" fmla="*/ 0 w 5011022"/>
                <a:gd name="connsiteY4" fmla="*/ 7456 h 1997452"/>
                <a:gd name="connsiteX0" fmla="*/ 0 w 5607875"/>
                <a:gd name="connsiteY0" fmla="*/ 7456 h 1997452"/>
                <a:gd name="connsiteX1" fmla="*/ 1580828 w 5607875"/>
                <a:gd name="connsiteY1" fmla="*/ 1991239 h 1997452"/>
                <a:gd name="connsiteX2" fmla="*/ 5008537 w 5607875"/>
                <a:gd name="connsiteY2" fmla="*/ 1997452 h 1997452"/>
                <a:gd name="connsiteX3" fmla="*/ 5607875 w 5607875"/>
                <a:gd name="connsiteY3" fmla="*/ 0 h 1997452"/>
                <a:gd name="connsiteX4" fmla="*/ 0 w 5607875"/>
                <a:gd name="connsiteY4" fmla="*/ 7456 h 1997452"/>
                <a:gd name="connsiteX0" fmla="*/ 0 w 5610361"/>
                <a:gd name="connsiteY0" fmla="*/ 7456 h 1991239"/>
                <a:gd name="connsiteX1" fmla="*/ 1580828 w 5610361"/>
                <a:gd name="connsiteY1" fmla="*/ 1991239 h 1991239"/>
                <a:gd name="connsiteX2" fmla="*/ 5607875 w 5610361"/>
                <a:gd name="connsiteY2" fmla="*/ 1938376 h 1991239"/>
                <a:gd name="connsiteX3" fmla="*/ 5607875 w 5610361"/>
                <a:gd name="connsiteY3" fmla="*/ 0 h 1991239"/>
                <a:gd name="connsiteX4" fmla="*/ 0 w 5610361"/>
                <a:gd name="connsiteY4" fmla="*/ 7456 h 1991239"/>
                <a:gd name="connsiteX0" fmla="*/ 0 w 5610359"/>
                <a:gd name="connsiteY0" fmla="*/ 7456 h 1991239"/>
                <a:gd name="connsiteX1" fmla="*/ 1580828 w 5610359"/>
                <a:gd name="connsiteY1" fmla="*/ 1991239 h 1991239"/>
                <a:gd name="connsiteX2" fmla="*/ 5607875 w 5610359"/>
                <a:gd name="connsiteY2" fmla="*/ 1985489 h 1991239"/>
                <a:gd name="connsiteX3" fmla="*/ 5607875 w 5610359"/>
                <a:gd name="connsiteY3" fmla="*/ 0 h 1991239"/>
                <a:gd name="connsiteX4" fmla="*/ 0 w 5610359"/>
                <a:gd name="connsiteY4" fmla="*/ 7456 h 1991239"/>
                <a:gd name="connsiteX0" fmla="*/ 0 w 5610361"/>
                <a:gd name="connsiteY0" fmla="*/ 7456 h 2005681"/>
                <a:gd name="connsiteX1" fmla="*/ 1580828 w 5610361"/>
                <a:gd name="connsiteY1" fmla="*/ 1991239 h 2005681"/>
                <a:gd name="connsiteX2" fmla="*/ 5607875 w 5610361"/>
                <a:gd name="connsiteY2" fmla="*/ 2005681 h 2005681"/>
                <a:gd name="connsiteX3" fmla="*/ 5607875 w 5610361"/>
                <a:gd name="connsiteY3" fmla="*/ 0 h 2005681"/>
                <a:gd name="connsiteX4" fmla="*/ 0 w 5610361"/>
                <a:gd name="connsiteY4" fmla="*/ 7456 h 2005681"/>
                <a:gd name="connsiteX0" fmla="*/ 0 w 6128945"/>
                <a:gd name="connsiteY0" fmla="*/ 7456 h 2005681"/>
                <a:gd name="connsiteX1" fmla="*/ 1580828 w 6128945"/>
                <a:gd name="connsiteY1" fmla="*/ 1991239 h 2005681"/>
                <a:gd name="connsiteX2" fmla="*/ 6126460 w 6128945"/>
                <a:gd name="connsiteY2" fmla="*/ 2005681 h 2005681"/>
                <a:gd name="connsiteX3" fmla="*/ 5607875 w 6128945"/>
                <a:gd name="connsiteY3" fmla="*/ 0 h 2005681"/>
                <a:gd name="connsiteX4" fmla="*/ 0 w 6128945"/>
                <a:gd name="connsiteY4" fmla="*/ 7456 h 2005681"/>
                <a:gd name="connsiteX0" fmla="*/ 0 w 6137191"/>
                <a:gd name="connsiteY0" fmla="*/ 1189 h 1999414"/>
                <a:gd name="connsiteX1" fmla="*/ 1580828 w 6137191"/>
                <a:gd name="connsiteY1" fmla="*/ 1984972 h 1999414"/>
                <a:gd name="connsiteX2" fmla="*/ 6126460 w 6137191"/>
                <a:gd name="connsiteY2" fmla="*/ 1999414 h 1999414"/>
                <a:gd name="connsiteX3" fmla="*/ 6137191 w 6137191"/>
                <a:gd name="connsiteY3" fmla="*/ 0 h 1999414"/>
                <a:gd name="connsiteX4" fmla="*/ 0 w 6137191"/>
                <a:gd name="connsiteY4" fmla="*/ 1189 h 1999414"/>
                <a:gd name="connsiteX0" fmla="*/ 0 w 6155073"/>
                <a:gd name="connsiteY0" fmla="*/ 0 h 2004491"/>
                <a:gd name="connsiteX1" fmla="*/ 1598710 w 6155073"/>
                <a:gd name="connsiteY1" fmla="*/ 1990049 h 2004491"/>
                <a:gd name="connsiteX2" fmla="*/ 6144342 w 6155073"/>
                <a:gd name="connsiteY2" fmla="*/ 2004491 h 2004491"/>
                <a:gd name="connsiteX3" fmla="*/ 6155073 w 6155073"/>
                <a:gd name="connsiteY3" fmla="*/ 5077 h 2004491"/>
                <a:gd name="connsiteX4" fmla="*/ 0 w 6155073"/>
                <a:gd name="connsiteY4" fmla="*/ 0 h 2004491"/>
                <a:gd name="connsiteX0" fmla="*/ 0 w 6297038"/>
                <a:gd name="connsiteY0" fmla="*/ 0 h 2017028"/>
                <a:gd name="connsiteX1" fmla="*/ 1598710 w 6297038"/>
                <a:gd name="connsiteY1" fmla="*/ 1990049 h 2017028"/>
                <a:gd name="connsiteX2" fmla="*/ 6294552 w 6297038"/>
                <a:gd name="connsiteY2" fmla="*/ 2017028 h 2017028"/>
                <a:gd name="connsiteX3" fmla="*/ 6155073 w 6297038"/>
                <a:gd name="connsiteY3" fmla="*/ 5077 h 2017028"/>
                <a:gd name="connsiteX4" fmla="*/ 0 w 6297038"/>
                <a:gd name="connsiteY4" fmla="*/ 0 h 2017028"/>
                <a:gd name="connsiteX0" fmla="*/ 0 w 6298131"/>
                <a:gd name="connsiteY0" fmla="*/ 0 h 2017028"/>
                <a:gd name="connsiteX1" fmla="*/ 1598710 w 6298131"/>
                <a:gd name="connsiteY1" fmla="*/ 1990049 h 2017028"/>
                <a:gd name="connsiteX2" fmla="*/ 6294552 w 6298131"/>
                <a:gd name="connsiteY2" fmla="*/ 2017028 h 2017028"/>
                <a:gd name="connsiteX3" fmla="*/ 6298131 w 6298131"/>
                <a:gd name="connsiteY3" fmla="*/ 5077 h 2017028"/>
                <a:gd name="connsiteX4" fmla="*/ 0 w 6298131"/>
                <a:gd name="connsiteY4" fmla="*/ 0 h 2017028"/>
                <a:gd name="connsiteX0" fmla="*/ 0 w 6298131"/>
                <a:gd name="connsiteY0" fmla="*/ 0 h 2017028"/>
                <a:gd name="connsiteX1" fmla="*/ 1397301 w 6298131"/>
                <a:gd name="connsiteY1" fmla="*/ 1707666 h 2017028"/>
                <a:gd name="connsiteX2" fmla="*/ 6294552 w 6298131"/>
                <a:gd name="connsiteY2" fmla="*/ 2017028 h 2017028"/>
                <a:gd name="connsiteX3" fmla="*/ 6298131 w 6298131"/>
                <a:gd name="connsiteY3" fmla="*/ 5077 h 2017028"/>
                <a:gd name="connsiteX4" fmla="*/ 0 w 6298131"/>
                <a:gd name="connsiteY4" fmla="*/ 0 h 2017028"/>
                <a:gd name="connsiteX0" fmla="*/ 0 w 6298131"/>
                <a:gd name="connsiteY0" fmla="*/ 0 h 1707666"/>
                <a:gd name="connsiteX1" fmla="*/ 1397301 w 6298131"/>
                <a:gd name="connsiteY1" fmla="*/ 1707666 h 1707666"/>
                <a:gd name="connsiteX2" fmla="*/ 6204052 w 6298131"/>
                <a:gd name="connsiteY2" fmla="*/ 1707666 h 1707666"/>
                <a:gd name="connsiteX3" fmla="*/ 6298131 w 6298131"/>
                <a:gd name="connsiteY3" fmla="*/ 5077 h 1707666"/>
                <a:gd name="connsiteX4" fmla="*/ 0 w 6298131"/>
                <a:gd name="connsiteY4" fmla="*/ 0 h 1707666"/>
                <a:gd name="connsiteX0" fmla="*/ 0 w 6298131"/>
                <a:gd name="connsiteY0" fmla="*/ 0 h 1707669"/>
                <a:gd name="connsiteX1" fmla="*/ 1397301 w 6298131"/>
                <a:gd name="connsiteY1" fmla="*/ 1707666 h 1707669"/>
                <a:gd name="connsiteX2" fmla="*/ 6204052 w 6298131"/>
                <a:gd name="connsiteY2" fmla="*/ 1707669 h 1707669"/>
                <a:gd name="connsiteX3" fmla="*/ 6298131 w 6298131"/>
                <a:gd name="connsiteY3" fmla="*/ 5077 h 1707669"/>
                <a:gd name="connsiteX4" fmla="*/ 0 w 6298131"/>
                <a:gd name="connsiteY4" fmla="*/ 0 h 1707669"/>
                <a:gd name="connsiteX0" fmla="*/ 0 w 6298131"/>
                <a:gd name="connsiteY0" fmla="*/ 0 h 1707666"/>
                <a:gd name="connsiteX1" fmla="*/ 1397301 w 6298131"/>
                <a:gd name="connsiteY1" fmla="*/ 1707666 h 1707666"/>
                <a:gd name="connsiteX2" fmla="*/ 6204052 w 6298131"/>
                <a:gd name="connsiteY2" fmla="*/ 1707666 h 1707666"/>
                <a:gd name="connsiteX3" fmla="*/ 6298131 w 6298131"/>
                <a:gd name="connsiteY3" fmla="*/ 5077 h 1707666"/>
                <a:gd name="connsiteX4" fmla="*/ 0 w 6298131"/>
                <a:gd name="connsiteY4" fmla="*/ 0 h 1707666"/>
                <a:gd name="connsiteX0" fmla="*/ 0 w 6320984"/>
                <a:gd name="connsiteY0" fmla="*/ 0 h 1707669"/>
                <a:gd name="connsiteX1" fmla="*/ 1397301 w 6320984"/>
                <a:gd name="connsiteY1" fmla="*/ 1707666 h 1707669"/>
                <a:gd name="connsiteX2" fmla="*/ 6318499 w 6320984"/>
                <a:gd name="connsiteY2" fmla="*/ 1707669 h 1707669"/>
                <a:gd name="connsiteX3" fmla="*/ 6298131 w 6320984"/>
                <a:gd name="connsiteY3" fmla="*/ 5077 h 1707669"/>
                <a:gd name="connsiteX4" fmla="*/ 0 w 6320984"/>
                <a:gd name="connsiteY4" fmla="*/ 0 h 1707669"/>
                <a:gd name="connsiteX0" fmla="*/ 0 w 6320984"/>
                <a:gd name="connsiteY0" fmla="*/ 0 h 1707669"/>
                <a:gd name="connsiteX1" fmla="*/ 1397301 w 6320984"/>
                <a:gd name="connsiteY1" fmla="*/ 1707666 h 1707669"/>
                <a:gd name="connsiteX2" fmla="*/ 6318499 w 6320984"/>
                <a:gd name="connsiteY2" fmla="*/ 1707669 h 1707669"/>
                <a:gd name="connsiteX3" fmla="*/ 6298131 w 6320984"/>
                <a:gd name="connsiteY3" fmla="*/ 5077 h 1707669"/>
                <a:gd name="connsiteX4" fmla="*/ 138390 w 6320984"/>
                <a:gd name="connsiteY4" fmla="*/ 103121 h 1707669"/>
                <a:gd name="connsiteX5" fmla="*/ 0 w 6320984"/>
                <a:gd name="connsiteY5" fmla="*/ 0 h 1707669"/>
                <a:gd name="connsiteX0" fmla="*/ 0 w 6320984"/>
                <a:gd name="connsiteY0" fmla="*/ 0 h 1707669"/>
                <a:gd name="connsiteX1" fmla="*/ 1397301 w 6320984"/>
                <a:gd name="connsiteY1" fmla="*/ 1707666 h 1707669"/>
                <a:gd name="connsiteX2" fmla="*/ 6318499 w 6320984"/>
                <a:gd name="connsiteY2" fmla="*/ 1707669 h 1707669"/>
                <a:gd name="connsiteX3" fmla="*/ 6318498 w 6320984"/>
                <a:gd name="connsiteY3" fmla="*/ 103121 h 1707669"/>
                <a:gd name="connsiteX4" fmla="*/ 138390 w 6320984"/>
                <a:gd name="connsiteY4" fmla="*/ 103121 h 1707669"/>
                <a:gd name="connsiteX5" fmla="*/ 0 w 6320984"/>
                <a:gd name="connsiteY5" fmla="*/ 0 h 1707669"/>
                <a:gd name="connsiteX0" fmla="*/ 0 w 6320984"/>
                <a:gd name="connsiteY0" fmla="*/ 0 h 1707669"/>
                <a:gd name="connsiteX1" fmla="*/ 1397301 w 6320984"/>
                <a:gd name="connsiteY1" fmla="*/ 1707666 h 1707669"/>
                <a:gd name="connsiteX2" fmla="*/ 6318499 w 6320984"/>
                <a:gd name="connsiteY2" fmla="*/ 1707669 h 1707669"/>
                <a:gd name="connsiteX3" fmla="*/ 6318498 w 6320984"/>
                <a:gd name="connsiteY3" fmla="*/ 103121 h 1707669"/>
                <a:gd name="connsiteX4" fmla="*/ 0 w 6320984"/>
                <a:gd name="connsiteY4" fmla="*/ 0 h 1707669"/>
                <a:gd name="connsiteX0" fmla="*/ 0 w 6278067"/>
                <a:gd name="connsiteY0" fmla="*/ 0 h 1682598"/>
                <a:gd name="connsiteX1" fmla="*/ 1354384 w 6278067"/>
                <a:gd name="connsiteY1" fmla="*/ 1682595 h 1682598"/>
                <a:gd name="connsiteX2" fmla="*/ 6275582 w 6278067"/>
                <a:gd name="connsiteY2" fmla="*/ 1682598 h 1682598"/>
                <a:gd name="connsiteX3" fmla="*/ 6275581 w 6278067"/>
                <a:gd name="connsiteY3" fmla="*/ 78050 h 1682598"/>
                <a:gd name="connsiteX4" fmla="*/ 0 w 6278067"/>
                <a:gd name="connsiteY4" fmla="*/ 0 h 1682598"/>
                <a:gd name="connsiteX0" fmla="*/ 0 w 6182596"/>
                <a:gd name="connsiteY0" fmla="*/ 0 h 1604548"/>
                <a:gd name="connsiteX1" fmla="*/ 1258913 w 6182596"/>
                <a:gd name="connsiteY1" fmla="*/ 1604545 h 1604548"/>
                <a:gd name="connsiteX2" fmla="*/ 6180111 w 6182596"/>
                <a:gd name="connsiteY2" fmla="*/ 1604548 h 1604548"/>
                <a:gd name="connsiteX3" fmla="*/ 6180110 w 6182596"/>
                <a:gd name="connsiteY3" fmla="*/ 0 h 1604548"/>
                <a:gd name="connsiteX4" fmla="*/ 0 w 6182596"/>
                <a:gd name="connsiteY4" fmla="*/ 0 h 1604548"/>
                <a:gd name="connsiteX0" fmla="*/ 0 w 6146832"/>
                <a:gd name="connsiteY0" fmla="*/ 0 h 1604548"/>
                <a:gd name="connsiteX1" fmla="*/ 1223149 w 6146832"/>
                <a:gd name="connsiteY1" fmla="*/ 1604545 h 1604548"/>
                <a:gd name="connsiteX2" fmla="*/ 6144347 w 6146832"/>
                <a:gd name="connsiteY2" fmla="*/ 1604548 h 1604548"/>
                <a:gd name="connsiteX3" fmla="*/ 6144346 w 6146832"/>
                <a:gd name="connsiteY3" fmla="*/ 0 h 1604548"/>
                <a:gd name="connsiteX4" fmla="*/ 0 w 6146832"/>
                <a:gd name="connsiteY4" fmla="*/ 0 h 160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6832" h="1604548">
                  <a:moveTo>
                    <a:pt x="0" y="0"/>
                  </a:moveTo>
                  <a:lnTo>
                    <a:pt x="1223149" y="1604545"/>
                  </a:lnTo>
                  <a:lnTo>
                    <a:pt x="6144347" y="1604548"/>
                  </a:lnTo>
                  <a:cubicBezTo>
                    <a:pt x="6146832" y="933762"/>
                    <a:pt x="6141861" y="670786"/>
                    <a:pt x="6144346" y="0"/>
                  </a:cubicBezTo>
                  <a:lnTo>
                    <a:pt x="0" y="0"/>
                  </a:lnTo>
                  <a:close/>
                </a:path>
              </a:pathLst>
            </a:custGeom>
            <a:gradFill flip="none" rotWithShape="1">
              <a:gsLst>
                <a:gs pos="0">
                  <a:srgbClr val="FFFFC9"/>
                </a:gs>
                <a:gs pos="100000">
                  <a:srgbClr val="FFFF99">
                    <a:shade val="100000"/>
                    <a:satMod val="115000"/>
                  </a:srgbClr>
                </a:gs>
              </a:gsLst>
              <a:path path="circle">
                <a:fillToRect l="100000" b="100000"/>
              </a:path>
              <a:tileRect t="-100000" r="-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9" name="Picture 6" descr="C:\Users\Luni\Personal\Job Hunt\Logos\2way (s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49958" y="3961154"/>
              <a:ext cx="535057" cy="217987"/>
            </a:xfrm>
            <a:prstGeom prst="rect">
              <a:avLst/>
            </a:prstGeom>
            <a:noFill/>
          </p:spPr>
        </p:pic>
        <p:sp>
          <p:nvSpPr>
            <p:cNvPr id="80" name="TextBox 79"/>
            <p:cNvSpPr txBox="1"/>
            <p:nvPr/>
          </p:nvSpPr>
          <p:spPr>
            <a:xfrm>
              <a:off x="3811915" y="3939342"/>
              <a:ext cx="1877368" cy="261610"/>
            </a:xfrm>
            <a:prstGeom prst="rect">
              <a:avLst/>
            </a:prstGeom>
            <a:noFill/>
          </p:spPr>
          <p:txBody>
            <a:bodyPr wrap="none" rtlCol="0">
              <a:spAutoFit/>
            </a:bodyPr>
            <a:lstStyle/>
            <a:p>
              <a:r>
                <a:rPr lang="en-US" sz="1100" dirty="0" smtClean="0">
                  <a:solidFill>
                    <a:srgbClr val="000000"/>
                  </a:solidFill>
                </a:rPr>
                <a:t>Enterprise web collaboration</a:t>
              </a:r>
              <a:endParaRPr lang="en-US" sz="1100" dirty="0">
                <a:solidFill>
                  <a:srgbClr val="000000"/>
                </a:solidFill>
              </a:endParaRPr>
            </a:p>
          </p:txBody>
        </p:sp>
      </p:grpSp>
      <p:grpSp>
        <p:nvGrpSpPr>
          <p:cNvPr id="19" name="Group 18"/>
          <p:cNvGrpSpPr/>
          <p:nvPr/>
        </p:nvGrpSpPr>
        <p:grpSpPr>
          <a:xfrm>
            <a:off x="1731156" y="4311852"/>
            <a:ext cx="3648054" cy="345761"/>
            <a:chOff x="1731156" y="4311852"/>
            <a:chExt cx="3648054" cy="345761"/>
          </a:xfrm>
        </p:grpSpPr>
        <p:sp>
          <p:nvSpPr>
            <p:cNvPr id="68" name="Freeform 67"/>
            <p:cNvSpPr/>
            <p:nvPr/>
          </p:nvSpPr>
          <p:spPr>
            <a:xfrm rot="10800000" flipH="1">
              <a:off x="1731156" y="4311852"/>
              <a:ext cx="3617325" cy="345761"/>
            </a:xfrm>
            <a:custGeom>
              <a:avLst/>
              <a:gdLst>
                <a:gd name="connsiteX0" fmla="*/ 0 w 4293031"/>
                <a:gd name="connsiteY0" fmla="*/ 0 h 1999281"/>
                <a:gd name="connsiteX1" fmla="*/ 1580828 w 4293031"/>
                <a:gd name="connsiteY1" fmla="*/ 1983783 h 1999281"/>
                <a:gd name="connsiteX2" fmla="*/ 4293031 w 4293031"/>
                <a:gd name="connsiteY2" fmla="*/ 1999281 h 1999281"/>
                <a:gd name="connsiteX3" fmla="*/ 4293031 w 4293031"/>
                <a:gd name="connsiteY3" fmla="*/ 30997 h 1999281"/>
                <a:gd name="connsiteX4" fmla="*/ 0 w 4293031"/>
                <a:gd name="connsiteY4" fmla="*/ 0 h 1999281"/>
                <a:gd name="connsiteX0" fmla="*/ 0 w 5127787"/>
                <a:gd name="connsiteY0" fmla="*/ 0 h 1999281"/>
                <a:gd name="connsiteX1" fmla="*/ 1580828 w 5127787"/>
                <a:gd name="connsiteY1" fmla="*/ 1983783 h 1999281"/>
                <a:gd name="connsiteX2" fmla="*/ 4293031 w 5127787"/>
                <a:gd name="connsiteY2" fmla="*/ 1999281 h 1999281"/>
                <a:gd name="connsiteX3" fmla="*/ 5127787 w 5127787"/>
                <a:gd name="connsiteY3" fmla="*/ 0 h 1999281"/>
                <a:gd name="connsiteX4" fmla="*/ 0 w 5127787"/>
                <a:gd name="connsiteY4" fmla="*/ 0 h 1999281"/>
                <a:gd name="connsiteX0" fmla="*/ 0 w 5485540"/>
                <a:gd name="connsiteY0" fmla="*/ 0 h 2027264"/>
                <a:gd name="connsiteX1" fmla="*/ 1580828 w 5485540"/>
                <a:gd name="connsiteY1" fmla="*/ 1983783 h 2027264"/>
                <a:gd name="connsiteX2" fmla="*/ 5485540 w 5485540"/>
                <a:gd name="connsiteY2" fmla="*/ 2027264 h 2027264"/>
                <a:gd name="connsiteX3" fmla="*/ 5127787 w 5485540"/>
                <a:gd name="connsiteY3" fmla="*/ 0 h 2027264"/>
                <a:gd name="connsiteX4" fmla="*/ 0 w 5485540"/>
                <a:gd name="connsiteY4" fmla="*/ 0 h 2027264"/>
                <a:gd name="connsiteX0" fmla="*/ 0 w 5485540"/>
                <a:gd name="connsiteY0" fmla="*/ 2 h 2027266"/>
                <a:gd name="connsiteX1" fmla="*/ 1580828 w 5485540"/>
                <a:gd name="connsiteY1" fmla="*/ 1983785 h 2027266"/>
                <a:gd name="connsiteX2" fmla="*/ 5485540 w 5485540"/>
                <a:gd name="connsiteY2" fmla="*/ 2027266 h 2027266"/>
                <a:gd name="connsiteX3" fmla="*/ 5485540 w 5485540"/>
                <a:gd name="connsiteY3" fmla="*/ 0 h 2027266"/>
                <a:gd name="connsiteX4" fmla="*/ 0 w 5485540"/>
                <a:gd name="connsiteY4" fmla="*/ 2 h 2027266"/>
                <a:gd name="connsiteX0" fmla="*/ 0 w 5724042"/>
                <a:gd name="connsiteY0" fmla="*/ 0 h 2027264"/>
                <a:gd name="connsiteX1" fmla="*/ 1580828 w 5724042"/>
                <a:gd name="connsiteY1" fmla="*/ 1983783 h 2027264"/>
                <a:gd name="connsiteX2" fmla="*/ 5485540 w 5724042"/>
                <a:gd name="connsiteY2" fmla="*/ 2027264 h 2027264"/>
                <a:gd name="connsiteX3" fmla="*/ 5724042 w 5724042"/>
                <a:gd name="connsiteY3" fmla="*/ 0 h 2027264"/>
                <a:gd name="connsiteX4" fmla="*/ 0 w 5724042"/>
                <a:gd name="connsiteY4" fmla="*/ 0 h 2027264"/>
                <a:gd name="connsiteX0" fmla="*/ 0 w 5724042"/>
                <a:gd name="connsiteY0" fmla="*/ 0 h 2027262"/>
                <a:gd name="connsiteX1" fmla="*/ 1580828 w 5724042"/>
                <a:gd name="connsiteY1" fmla="*/ 1983783 h 2027262"/>
                <a:gd name="connsiteX2" fmla="*/ 5724042 w 5724042"/>
                <a:gd name="connsiteY2" fmla="*/ 2027262 h 2027262"/>
                <a:gd name="connsiteX3" fmla="*/ 5724042 w 5724042"/>
                <a:gd name="connsiteY3" fmla="*/ 0 h 2027262"/>
                <a:gd name="connsiteX4" fmla="*/ 0 w 5724042"/>
                <a:gd name="connsiteY4" fmla="*/ 0 h 2027262"/>
                <a:gd name="connsiteX0" fmla="*/ 0 w 5724042"/>
                <a:gd name="connsiteY0" fmla="*/ 0 h 2027264"/>
                <a:gd name="connsiteX1" fmla="*/ 1580828 w 5724042"/>
                <a:gd name="connsiteY1" fmla="*/ 1983783 h 2027264"/>
                <a:gd name="connsiteX2" fmla="*/ 5724042 w 5724042"/>
                <a:gd name="connsiteY2" fmla="*/ 2027264 h 2027264"/>
                <a:gd name="connsiteX3" fmla="*/ 5724042 w 5724042"/>
                <a:gd name="connsiteY3" fmla="*/ 0 h 2027264"/>
                <a:gd name="connsiteX4" fmla="*/ 0 w 5724042"/>
                <a:gd name="connsiteY4" fmla="*/ 0 h 2027264"/>
                <a:gd name="connsiteX0" fmla="*/ 0 w 5724042"/>
                <a:gd name="connsiteY0" fmla="*/ 0 h 1983783"/>
                <a:gd name="connsiteX1" fmla="*/ 1580828 w 5724042"/>
                <a:gd name="connsiteY1" fmla="*/ 1983783 h 1983783"/>
                <a:gd name="connsiteX2" fmla="*/ 5724042 w 5724042"/>
                <a:gd name="connsiteY2" fmla="*/ 1908012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1983783"/>
                <a:gd name="connsiteX1" fmla="*/ 1580828 w 5724042"/>
                <a:gd name="connsiteY1" fmla="*/ 1983783 h 1983783"/>
                <a:gd name="connsiteX2" fmla="*/ 5724042 w 5724042"/>
                <a:gd name="connsiteY2" fmla="*/ 1788761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2012357"/>
                <a:gd name="connsiteX1" fmla="*/ 1580828 w 5724042"/>
                <a:gd name="connsiteY1" fmla="*/ 1983783 h 2012357"/>
                <a:gd name="connsiteX2" fmla="*/ 5716588 w 5724042"/>
                <a:gd name="connsiteY2" fmla="*/ 2012357 h 2012357"/>
                <a:gd name="connsiteX3" fmla="*/ 5724042 w 5724042"/>
                <a:gd name="connsiteY3" fmla="*/ 0 h 2012357"/>
                <a:gd name="connsiteX4" fmla="*/ 0 w 5724042"/>
                <a:gd name="connsiteY4" fmla="*/ 0 h 2012357"/>
                <a:gd name="connsiteX0" fmla="*/ 0 w 5724042"/>
                <a:gd name="connsiteY0" fmla="*/ 0 h 1989997"/>
                <a:gd name="connsiteX1" fmla="*/ 1580828 w 5724042"/>
                <a:gd name="connsiteY1" fmla="*/ 1983783 h 1989997"/>
                <a:gd name="connsiteX2" fmla="*/ 5716588 w 5724042"/>
                <a:gd name="connsiteY2" fmla="*/ 1989997 h 1989997"/>
                <a:gd name="connsiteX3" fmla="*/ 5724042 w 5724042"/>
                <a:gd name="connsiteY3" fmla="*/ 0 h 1989997"/>
                <a:gd name="connsiteX4" fmla="*/ 0 w 5724042"/>
                <a:gd name="connsiteY4" fmla="*/ 0 h 1989997"/>
                <a:gd name="connsiteX0" fmla="*/ 0 w 5724042"/>
                <a:gd name="connsiteY0" fmla="*/ 0 h 1989996"/>
                <a:gd name="connsiteX1" fmla="*/ 1580828 w 5724042"/>
                <a:gd name="connsiteY1" fmla="*/ 1983783 h 1989996"/>
                <a:gd name="connsiteX2" fmla="*/ 5008537 w 5724042"/>
                <a:gd name="connsiteY2" fmla="*/ 1989996 h 1989996"/>
                <a:gd name="connsiteX3" fmla="*/ 5724042 w 5724042"/>
                <a:gd name="connsiteY3" fmla="*/ 0 h 1989996"/>
                <a:gd name="connsiteX4" fmla="*/ 0 w 572404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7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30875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13839 h 1989996"/>
                <a:gd name="connsiteX4" fmla="*/ 0 w 5011022"/>
                <a:gd name="connsiteY4" fmla="*/ 0 h 1989996"/>
                <a:gd name="connsiteX0" fmla="*/ 0 w 5011022"/>
                <a:gd name="connsiteY0" fmla="*/ 7456 h 1997452"/>
                <a:gd name="connsiteX1" fmla="*/ 1580828 w 5011022"/>
                <a:gd name="connsiteY1" fmla="*/ 1991239 h 1997452"/>
                <a:gd name="connsiteX2" fmla="*/ 5008537 w 5011022"/>
                <a:gd name="connsiteY2" fmla="*/ 1997452 h 1997452"/>
                <a:gd name="connsiteX3" fmla="*/ 5008536 w 5011022"/>
                <a:gd name="connsiteY3" fmla="*/ 0 h 1997452"/>
                <a:gd name="connsiteX4" fmla="*/ 0 w 5011022"/>
                <a:gd name="connsiteY4" fmla="*/ 7456 h 1997452"/>
                <a:gd name="connsiteX0" fmla="*/ 0 w 5607875"/>
                <a:gd name="connsiteY0" fmla="*/ 7456 h 1997452"/>
                <a:gd name="connsiteX1" fmla="*/ 1580828 w 5607875"/>
                <a:gd name="connsiteY1" fmla="*/ 1991239 h 1997452"/>
                <a:gd name="connsiteX2" fmla="*/ 5008537 w 5607875"/>
                <a:gd name="connsiteY2" fmla="*/ 1997452 h 1997452"/>
                <a:gd name="connsiteX3" fmla="*/ 5607875 w 5607875"/>
                <a:gd name="connsiteY3" fmla="*/ 0 h 1997452"/>
                <a:gd name="connsiteX4" fmla="*/ 0 w 5607875"/>
                <a:gd name="connsiteY4" fmla="*/ 7456 h 1997452"/>
                <a:gd name="connsiteX0" fmla="*/ 0 w 5610361"/>
                <a:gd name="connsiteY0" fmla="*/ 7456 h 1991239"/>
                <a:gd name="connsiteX1" fmla="*/ 1580828 w 5610361"/>
                <a:gd name="connsiteY1" fmla="*/ 1991239 h 1991239"/>
                <a:gd name="connsiteX2" fmla="*/ 5607875 w 5610361"/>
                <a:gd name="connsiteY2" fmla="*/ 1938376 h 1991239"/>
                <a:gd name="connsiteX3" fmla="*/ 5607875 w 5610361"/>
                <a:gd name="connsiteY3" fmla="*/ 0 h 1991239"/>
                <a:gd name="connsiteX4" fmla="*/ 0 w 5610361"/>
                <a:gd name="connsiteY4" fmla="*/ 7456 h 1991239"/>
                <a:gd name="connsiteX0" fmla="*/ 0 w 5610359"/>
                <a:gd name="connsiteY0" fmla="*/ 7456 h 1991239"/>
                <a:gd name="connsiteX1" fmla="*/ 1580828 w 5610359"/>
                <a:gd name="connsiteY1" fmla="*/ 1991239 h 1991239"/>
                <a:gd name="connsiteX2" fmla="*/ 5607875 w 5610359"/>
                <a:gd name="connsiteY2" fmla="*/ 1985489 h 1991239"/>
                <a:gd name="connsiteX3" fmla="*/ 5607875 w 5610359"/>
                <a:gd name="connsiteY3" fmla="*/ 0 h 1991239"/>
                <a:gd name="connsiteX4" fmla="*/ 0 w 5610359"/>
                <a:gd name="connsiteY4" fmla="*/ 7456 h 1991239"/>
                <a:gd name="connsiteX0" fmla="*/ 0 w 5610361"/>
                <a:gd name="connsiteY0" fmla="*/ 7456 h 2005681"/>
                <a:gd name="connsiteX1" fmla="*/ 1580828 w 5610361"/>
                <a:gd name="connsiteY1" fmla="*/ 1991239 h 2005681"/>
                <a:gd name="connsiteX2" fmla="*/ 5607875 w 5610361"/>
                <a:gd name="connsiteY2" fmla="*/ 2005681 h 2005681"/>
                <a:gd name="connsiteX3" fmla="*/ 5607875 w 5610361"/>
                <a:gd name="connsiteY3" fmla="*/ 0 h 2005681"/>
                <a:gd name="connsiteX4" fmla="*/ 0 w 5610361"/>
                <a:gd name="connsiteY4" fmla="*/ 7456 h 2005681"/>
                <a:gd name="connsiteX0" fmla="*/ 0 w 6128945"/>
                <a:gd name="connsiteY0" fmla="*/ 7456 h 2005681"/>
                <a:gd name="connsiteX1" fmla="*/ 1580828 w 6128945"/>
                <a:gd name="connsiteY1" fmla="*/ 1991239 h 2005681"/>
                <a:gd name="connsiteX2" fmla="*/ 6126460 w 6128945"/>
                <a:gd name="connsiteY2" fmla="*/ 2005681 h 2005681"/>
                <a:gd name="connsiteX3" fmla="*/ 5607875 w 6128945"/>
                <a:gd name="connsiteY3" fmla="*/ 0 h 2005681"/>
                <a:gd name="connsiteX4" fmla="*/ 0 w 6128945"/>
                <a:gd name="connsiteY4" fmla="*/ 7456 h 2005681"/>
                <a:gd name="connsiteX0" fmla="*/ 0 w 6137191"/>
                <a:gd name="connsiteY0" fmla="*/ 1189 h 1999414"/>
                <a:gd name="connsiteX1" fmla="*/ 1580828 w 6137191"/>
                <a:gd name="connsiteY1" fmla="*/ 1984972 h 1999414"/>
                <a:gd name="connsiteX2" fmla="*/ 6126460 w 6137191"/>
                <a:gd name="connsiteY2" fmla="*/ 1999414 h 1999414"/>
                <a:gd name="connsiteX3" fmla="*/ 6137191 w 6137191"/>
                <a:gd name="connsiteY3" fmla="*/ 0 h 1999414"/>
                <a:gd name="connsiteX4" fmla="*/ 0 w 6137191"/>
                <a:gd name="connsiteY4" fmla="*/ 1189 h 1999414"/>
                <a:gd name="connsiteX0" fmla="*/ 0 w 6983719"/>
                <a:gd name="connsiteY0" fmla="*/ 1189 h 1999414"/>
                <a:gd name="connsiteX1" fmla="*/ 1580828 w 6983719"/>
                <a:gd name="connsiteY1" fmla="*/ 1984972 h 1999414"/>
                <a:gd name="connsiteX2" fmla="*/ 6981234 w 6983719"/>
                <a:gd name="connsiteY2" fmla="*/ 1999414 h 1999414"/>
                <a:gd name="connsiteX3" fmla="*/ 6137191 w 6983719"/>
                <a:gd name="connsiteY3" fmla="*/ 0 h 1999414"/>
                <a:gd name="connsiteX4" fmla="*/ 0 w 6983719"/>
                <a:gd name="connsiteY4" fmla="*/ 1189 h 1999414"/>
                <a:gd name="connsiteX0" fmla="*/ 0 w 6983719"/>
                <a:gd name="connsiteY0" fmla="*/ 7456 h 2005681"/>
                <a:gd name="connsiteX1" fmla="*/ 1580828 w 6983719"/>
                <a:gd name="connsiteY1" fmla="*/ 1991239 h 2005681"/>
                <a:gd name="connsiteX2" fmla="*/ 6981234 w 6983719"/>
                <a:gd name="connsiteY2" fmla="*/ 2005681 h 2005681"/>
                <a:gd name="connsiteX3" fmla="*/ 6981233 w 6983719"/>
                <a:gd name="connsiteY3" fmla="*/ 0 h 2005681"/>
                <a:gd name="connsiteX4" fmla="*/ 0 w 6983719"/>
                <a:gd name="connsiteY4" fmla="*/ 7456 h 2005681"/>
                <a:gd name="connsiteX0" fmla="*/ 0 w 6930073"/>
                <a:gd name="connsiteY0" fmla="*/ 1190 h 2005681"/>
                <a:gd name="connsiteX1" fmla="*/ 1527182 w 6930073"/>
                <a:gd name="connsiteY1" fmla="*/ 1991239 h 2005681"/>
                <a:gd name="connsiteX2" fmla="*/ 6927588 w 6930073"/>
                <a:gd name="connsiteY2" fmla="*/ 2005681 h 2005681"/>
                <a:gd name="connsiteX3" fmla="*/ 6927587 w 6930073"/>
                <a:gd name="connsiteY3" fmla="*/ 0 h 2005681"/>
                <a:gd name="connsiteX4" fmla="*/ 0 w 6930073"/>
                <a:gd name="connsiteY4" fmla="*/ 1190 h 2005681"/>
                <a:gd name="connsiteX0" fmla="*/ 0 w 6930073"/>
                <a:gd name="connsiteY0" fmla="*/ 1190 h 2005681"/>
                <a:gd name="connsiteX1" fmla="*/ 1516453 w 6930073"/>
                <a:gd name="connsiteY1" fmla="*/ 1991239 h 2005681"/>
                <a:gd name="connsiteX2" fmla="*/ 6927588 w 6930073"/>
                <a:gd name="connsiteY2" fmla="*/ 2005681 h 2005681"/>
                <a:gd name="connsiteX3" fmla="*/ 6927587 w 6930073"/>
                <a:gd name="connsiteY3" fmla="*/ 0 h 2005681"/>
                <a:gd name="connsiteX4" fmla="*/ 0 w 6930073"/>
                <a:gd name="connsiteY4" fmla="*/ 1190 h 2005681"/>
                <a:gd name="connsiteX0" fmla="*/ 0 w 6930073"/>
                <a:gd name="connsiteY0" fmla="*/ 1190 h 2005681"/>
                <a:gd name="connsiteX1" fmla="*/ 1434158 w 6930073"/>
                <a:gd name="connsiteY1" fmla="*/ 1805116 h 2005681"/>
                <a:gd name="connsiteX2" fmla="*/ 6927588 w 6930073"/>
                <a:gd name="connsiteY2" fmla="*/ 2005681 h 2005681"/>
                <a:gd name="connsiteX3" fmla="*/ 6927587 w 6930073"/>
                <a:gd name="connsiteY3" fmla="*/ 0 h 2005681"/>
                <a:gd name="connsiteX4" fmla="*/ 0 w 6930073"/>
                <a:gd name="connsiteY4" fmla="*/ 1190 h 2005681"/>
                <a:gd name="connsiteX0" fmla="*/ 0 w 6930071"/>
                <a:gd name="connsiteY0" fmla="*/ 1190 h 1805116"/>
                <a:gd name="connsiteX1" fmla="*/ 1434158 w 6930071"/>
                <a:gd name="connsiteY1" fmla="*/ 1805116 h 1805116"/>
                <a:gd name="connsiteX2" fmla="*/ 6927587 w 6930071"/>
                <a:gd name="connsiteY2" fmla="*/ 1805116 h 1805116"/>
                <a:gd name="connsiteX3" fmla="*/ 6927587 w 6930071"/>
                <a:gd name="connsiteY3" fmla="*/ 0 h 1805116"/>
                <a:gd name="connsiteX4" fmla="*/ 0 w 6930071"/>
                <a:gd name="connsiteY4" fmla="*/ 1190 h 180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0071" h="1805116">
                  <a:moveTo>
                    <a:pt x="0" y="1190"/>
                  </a:moveTo>
                  <a:lnTo>
                    <a:pt x="1434158" y="1805116"/>
                  </a:lnTo>
                  <a:lnTo>
                    <a:pt x="6927587" y="1805116"/>
                  </a:lnTo>
                  <a:cubicBezTo>
                    <a:pt x="6930072" y="1134330"/>
                    <a:pt x="6925102" y="670786"/>
                    <a:pt x="6927587" y="0"/>
                  </a:cubicBezTo>
                  <a:lnTo>
                    <a:pt x="0" y="1190"/>
                  </a:lnTo>
                  <a:close/>
                </a:path>
              </a:pathLst>
            </a:custGeom>
            <a:gradFill flip="none" rotWithShape="1">
              <a:gsLst>
                <a:gs pos="0">
                  <a:srgbClr val="FFFFC9"/>
                </a:gs>
                <a:gs pos="100000">
                  <a:srgbClr val="FFFF99">
                    <a:shade val="100000"/>
                    <a:satMod val="115000"/>
                  </a:srgbClr>
                </a:gs>
              </a:gsLst>
              <a:path path="circle">
                <a:fillToRect l="100000" b="100000"/>
              </a:path>
              <a:tileRect t="-100000" r="-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2" name="Group 11"/>
            <p:cNvGrpSpPr/>
            <p:nvPr/>
          </p:nvGrpSpPr>
          <p:grpSpPr>
            <a:xfrm>
              <a:off x="2465214" y="4315456"/>
              <a:ext cx="2913996" cy="338554"/>
              <a:chOff x="2465214" y="4315456"/>
              <a:chExt cx="2913996" cy="338554"/>
            </a:xfrm>
          </p:grpSpPr>
          <p:sp>
            <p:nvSpPr>
              <p:cNvPr id="81" name="TextBox 80"/>
              <p:cNvSpPr txBox="1"/>
              <p:nvPr/>
            </p:nvSpPr>
            <p:spPr>
              <a:xfrm>
                <a:off x="2465214" y="4315456"/>
                <a:ext cx="825867" cy="338554"/>
              </a:xfrm>
              <a:prstGeom prst="rect">
                <a:avLst/>
              </a:prstGeom>
              <a:noFill/>
            </p:spPr>
            <p:txBody>
              <a:bodyPr wrap="none" rtlCol="0">
                <a:spAutoFit/>
              </a:bodyPr>
              <a:lstStyle/>
              <a:p>
                <a:r>
                  <a:rPr lang="en-US" sz="1600" b="1" dirty="0" smtClean="0">
                    <a:solidFill>
                      <a:schemeClr val="tx1">
                        <a:lumMod val="95000"/>
                        <a:lumOff val="5000"/>
                      </a:schemeClr>
                    </a:solidFill>
                    <a:latin typeface="Times New Roman"/>
                    <a:ea typeface="Adobe Gothic Std B" pitchFamily="34" charset="-128"/>
                    <a:cs typeface="Times New Roman"/>
                  </a:rPr>
                  <a:t>Nimble</a:t>
                </a:r>
                <a:endParaRPr lang="en-US" sz="1100" b="1" dirty="0">
                  <a:solidFill>
                    <a:schemeClr val="tx1">
                      <a:lumMod val="95000"/>
                      <a:lumOff val="5000"/>
                    </a:schemeClr>
                  </a:solidFill>
                  <a:latin typeface="Times New Roman"/>
                  <a:ea typeface="Adobe Gothic Std B" pitchFamily="34" charset="-128"/>
                  <a:cs typeface="Times New Roman"/>
                </a:endParaRPr>
              </a:p>
            </p:txBody>
          </p:sp>
          <p:sp>
            <p:nvSpPr>
              <p:cNvPr id="82" name="TextBox 81"/>
              <p:cNvSpPr txBox="1"/>
              <p:nvPr/>
            </p:nvSpPr>
            <p:spPr>
              <a:xfrm>
                <a:off x="3176457" y="4353928"/>
                <a:ext cx="2202753" cy="261610"/>
              </a:xfrm>
              <a:prstGeom prst="rect">
                <a:avLst/>
              </a:prstGeom>
              <a:noFill/>
            </p:spPr>
            <p:txBody>
              <a:bodyPr wrap="none" rtlCol="0">
                <a:spAutoFit/>
              </a:bodyPr>
              <a:lstStyle/>
              <a:p>
                <a:r>
                  <a:rPr lang="en-US" sz="1100" dirty="0" smtClean="0">
                    <a:solidFill>
                      <a:srgbClr val="000000"/>
                    </a:solidFill>
                  </a:rPr>
                  <a:t>Tablet, PDA, smartphone software</a:t>
                </a:r>
                <a:endParaRPr lang="en-US" sz="1100" dirty="0">
                  <a:solidFill>
                    <a:srgbClr val="000000"/>
                  </a:solidFill>
                </a:endParaRPr>
              </a:p>
            </p:txBody>
          </p:sp>
        </p:grpSp>
      </p:grpSp>
      <p:sp>
        <p:nvSpPr>
          <p:cNvPr id="67" name="Freeform 66"/>
          <p:cNvSpPr/>
          <p:nvPr/>
        </p:nvSpPr>
        <p:spPr>
          <a:xfrm rot="10800000" flipV="1">
            <a:off x="304799" y="3867150"/>
            <a:ext cx="2439551" cy="341612"/>
          </a:xfrm>
          <a:custGeom>
            <a:avLst/>
            <a:gdLst>
              <a:gd name="connsiteX0" fmla="*/ 0 w 4293031"/>
              <a:gd name="connsiteY0" fmla="*/ 0 h 1999281"/>
              <a:gd name="connsiteX1" fmla="*/ 1580828 w 4293031"/>
              <a:gd name="connsiteY1" fmla="*/ 1983783 h 1999281"/>
              <a:gd name="connsiteX2" fmla="*/ 4293031 w 4293031"/>
              <a:gd name="connsiteY2" fmla="*/ 1999281 h 1999281"/>
              <a:gd name="connsiteX3" fmla="*/ 4293031 w 4293031"/>
              <a:gd name="connsiteY3" fmla="*/ 30997 h 1999281"/>
              <a:gd name="connsiteX4" fmla="*/ 0 w 4293031"/>
              <a:gd name="connsiteY4" fmla="*/ 0 h 1999281"/>
              <a:gd name="connsiteX0" fmla="*/ 0 w 5127787"/>
              <a:gd name="connsiteY0" fmla="*/ 0 h 1999281"/>
              <a:gd name="connsiteX1" fmla="*/ 1580828 w 5127787"/>
              <a:gd name="connsiteY1" fmla="*/ 1983783 h 1999281"/>
              <a:gd name="connsiteX2" fmla="*/ 4293031 w 5127787"/>
              <a:gd name="connsiteY2" fmla="*/ 1999281 h 1999281"/>
              <a:gd name="connsiteX3" fmla="*/ 5127787 w 5127787"/>
              <a:gd name="connsiteY3" fmla="*/ 0 h 1999281"/>
              <a:gd name="connsiteX4" fmla="*/ 0 w 5127787"/>
              <a:gd name="connsiteY4" fmla="*/ 0 h 1999281"/>
              <a:gd name="connsiteX0" fmla="*/ 0 w 5485540"/>
              <a:gd name="connsiteY0" fmla="*/ 0 h 2027264"/>
              <a:gd name="connsiteX1" fmla="*/ 1580828 w 5485540"/>
              <a:gd name="connsiteY1" fmla="*/ 1983783 h 2027264"/>
              <a:gd name="connsiteX2" fmla="*/ 5485540 w 5485540"/>
              <a:gd name="connsiteY2" fmla="*/ 2027264 h 2027264"/>
              <a:gd name="connsiteX3" fmla="*/ 5127787 w 5485540"/>
              <a:gd name="connsiteY3" fmla="*/ 0 h 2027264"/>
              <a:gd name="connsiteX4" fmla="*/ 0 w 5485540"/>
              <a:gd name="connsiteY4" fmla="*/ 0 h 2027264"/>
              <a:gd name="connsiteX0" fmla="*/ 0 w 5485540"/>
              <a:gd name="connsiteY0" fmla="*/ 2 h 2027266"/>
              <a:gd name="connsiteX1" fmla="*/ 1580828 w 5485540"/>
              <a:gd name="connsiteY1" fmla="*/ 1983785 h 2027266"/>
              <a:gd name="connsiteX2" fmla="*/ 5485540 w 5485540"/>
              <a:gd name="connsiteY2" fmla="*/ 2027266 h 2027266"/>
              <a:gd name="connsiteX3" fmla="*/ 5485540 w 5485540"/>
              <a:gd name="connsiteY3" fmla="*/ 0 h 2027266"/>
              <a:gd name="connsiteX4" fmla="*/ 0 w 5485540"/>
              <a:gd name="connsiteY4" fmla="*/ 2 h 2027266"/>
              <a:gd name="connsiteX0" fmla="*/ 0 w 5724042"/>
              <a:gd name="connsiteY0" fmla="*/ 0 h 2027264"/>
              <a:gd name="connsiteX1" fmla="*/ 1580828 w 5724042"/>
              <a:gd name="connsiteY1" fmla="*/ 1983783 h 2027264"/>
              <a:gd name="connsiteX2" fmla="*/ 5485540 w 5724042"/>
              <a:gd name="connsiteY2" fmla="*/ 2027264 h 2027264"/>
              <a:gd name="connsiteX3" fmla="*/ 5724042 w 5724042"/>
              <a:gd name="connsiteY3" fmla="*/ 0 h 2027264"/>
              <a:gd name="connsiteX4" fmla="*/ 0 w 5724042"/>
              <a:gd name="connsiteY4" fmla="*/ 0 h 2027264"/>
              <a:gd name="connsiteX0" fmla="*/ 0 w 5724042"/>
              <a:gd name="connsiteY0" fmla="*/ 0 h 2027262"/>
              <a:gd name="connsiteX1" fmla="*/ 1580828 w 5724042"/>
              <a:gd name="connsiteY1" fmla="*/ 1983783 h 2027262"/>
              <a:gd name="connsiteX2" fmla="*/ 5724042 w 5724042"/>
              <a:gd name="connsiteY2" fmla="*/ 2027262 h 2027262"/>
              <a:gd name="connsiteX3" fmla="*/ 5724042 w 5724042"/>
              <a:gd name="connsiteY3" fmla="*/ 0 h 2027262"/>
              <a:gd name="connsiteX4" fmla="*/ 0 w 5724042"/>
              <a:gd name="connsiteY4" fmla="*/ 0 h 2027262"/>
              <a:gd name="connsiteX0" fmla="*/ 0 w 5724042"/>
              <a:gd name="connsiteY0" fmla="*/ 0 h 2027264"/>
              <a:gd name="connsiteX1" fmla="*/ 1580828 w 5724042"/>
              <a:gd name="connsiteY1" fmla="*/ 1983783 h 2027264"/>
              <a:gd name="connsiteX2" fmla="*/ 5724042 w 5724042"/>
              <a:gd name="connsiteY2" fmla="*/ 2027264 h 2027264"/>
              <a:gd name="connsiteX3" fmla="*/ 5724042 w 5724042"/>
              <a:gd name="connsiteY3" fmla="*/ 0 h 2027264"/>
              <a:gd name="connsiteX4" fmla="*/ 0 w 5724042"/>
              <a:gd name="connsiteY4" fmla="*/ 0 h 2027264"/>
              <a:gd name="connsiteX0" fmla="*/ 0 w 5724042"/>
              <a:gd name="connsiteY0" fmla="*/ 0 h 1983783"/>
              <a:gd name="connsiteX1" fmla="*/ 1580828 w 5724042"/>
              <a:gd name="connsiteY1" fmla="*/ 1983783 h 1983783"/>
              <a:gd name="connsiteX2" fmla="*/ 5724042 w 5724042"/>
              <a:gd name="connsiteY2" fmla="*/ 1908012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1983783"/>
              <a:gd name="connsiteX1" fmla="*/ 1580828 w 5724042"/>
              <a:gd name="connsiteY1" fmla="*/ 1983783 h 1983783"/>
              <a:gd name="connsiteX2" fmla="*/ 5724042 w 5724042"/>
              <a:gd name="connsiteY2" fmla="*/ 1788761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2012357"/>
              <a:gd name="connsiteX1" fmla="*/ 1580828 w 5724042"/>
              <a:gd name="connsiteY1" fmla="*/ 1983783 h 2012357"/>
              <a:gd name="connsiteX2" fmla="*/ 5716588 w 5724042"/>
              <a:gd name="connsiteY2" fmla="*/ 2012357 h 2012357"/>
              <a:gd name="connsiteX3" fmla="*/ 5724042 w 5724042"/>
              <a:gd name="connsiteY3" fmla="*/ 0 h 2012357"/>
              <a:gd name="connsiteX4" fmla="*/ 0 w 5724042"/>
              <a:gd name="connsiteY4" fmla="*/ 0 h 2012357"/>
              <a:gd name="connsiteX0" fmla="*/ 0 w 5724042"/>
              <a:gd name="connsiteY0" fmla="*/ 0 h 1989997"/>
              <a:gd name="connsiteX1" fmla="*/ 1580828 w 5724042"/>
              <a:gd name="connsiteY1" fmla="*/ 1983783 h 1989997"/>
              <a:gd name="connsiteX2" fmla="*/ 5716588 w 5724042"/>
              <a:gd name="connsiteY2" fmla="*/ 1989997 h 1989997"/>
              <a:gd name="connsiteX3" fmla="*/ 5724042 w 5724042"/>
              <a:gd name="connsiteY3" fmla="*/ 0 h 1989997"/>
              <a:gd name="connsiteX4" fmla="*/ 0 w 5724042"/>
              <a:gd name="connsiteY4" fmla="*/ 0 h 1989997"/>
              <a:gd name="connsiteX0" fmla="*/ 0 w 5724042"/>
              <a:gd name="connsiteY0" fmla="*/ 0 h 1989996"/>
              <a:gd name="connsiteX1" fmla="*/ 1580828 w 5724042"/>
              <a:gd name="connsiteY1" fmla="*/ 1983783 h 1989996"/>
              <a:gd name="connsiteX2" fmla="*/ 5008537 w 5724042"/>
              <a:gd name="connsiteY2" fmla="*/ 1989996 h 1989996"/>
              <a:gd name="connsiteX3" fmla="*/ 5724042 w 5724042"/>
              <a:gd name="connsiteY3" fmla="*/ 0 h 1989996"/>
              <a:gd name="connsiteX4" fmla="*/ 0 w 572404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7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30875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13839 h 1989996"/>
              <a:gd name="connsiteX4" fmla="*/ 0 w 5011022"/>
              <a:gd name="connsiteY4" fmla="*/ 0 h 1989996"/>
              <a:gd name="connsiteX0" fmla="*/ 0 w 5011022"/>
              <a:gd name="connsiteY0" fmla="*/ 7456 h 1997452"/>
              <a:gd name="connsiteX1" fmla="*/ 1580828 w 5011022"/>
              <a:gd name="connsiteY1" fmla="*/ 1991239 h 1997452"/>
              <a:gd name="connsiteX2" fmla="*/ 5008537 w 5011022"/>
              <a:gd name="connsiteY2" fmla="*/ 1997452 h 1997452"/>
              <a:gd name="connsiteX3" fmla="*/ 5008536 w 5011022"/>
              <a:gd name="connsiteY3" fmla="*/ 0 h 1997452"/>
              <a:gd name="connsiteX4" fmla="*/ 0 w 5011022"/>
              <a:gd name="connsiteY4" fmla="*/ 7456 h 1997452"/>
              <a:gd name="connsiteX0" fmla="*/ 0 w 5607875"/>
              <a:gd name="connsiteY0" fmla="*/ 7456 h 1997452"/>
              <a:gd name="connsiteX1" fmla="*/ 1580828 w 5607875"/>
              <a:gd name="connsiteY1" fmla="*/ 1991239 h 1997452"/>
              <a:gd name="connsiteX2" fmla="*/ 5008537 w 5607875"/>
              <a:gd name="connsiteY2" fmla="*/ 1997452 h 1997452"/>
              <a:gd name="connsiteX3" fmla="*/ 5607875 w 5607875"/>
              <a:gd name="connsiteY3" fmla="*/ 0 h 1997452"/>
              <a:gd name="connsiteX4" fmla="*/ 0 w 5607875"/>
              <a:gd name="connsiteY4" fmla="*/ 7456 h 1997452"/>
              <a:gd name="connsiteX0" fmla="*/ 0 w 5610361"/>
              <a:gd name="connsiteY0" fmla="*/ 7456 h 1991239"/>
              <a:gd name="connsiteX1" fmla="*/ 1580828 w 5610361"/>
              <a:gd name="connsiteY1" fmla="*/ 1991239 h 1991239"/>
              <a:gd name="connsiteX2" fmla="*/ 5607875 w 5610361"/>
              <a:gd name="connsiteY2" fmla="*/ 1938376 h 1991239"/>
              <a:gd name="connsiteX3" fmla="*/ 5607875 w 5610361"/>
              <a:gd name="connsiteY3" fmla="*/ 0 h 1991239"/>
              <a:gd name="connsiteX4" fmla="*/ 0 w 5610361"/>
              <a:gd name="connsiteY4" fmla="*/ 7456 h 1991239"/>
              <a:gd name="connsiteX0" fmla="*/ 0 w 5610359"/>
              <a:gd name="connsiteY0" fmla="*/ 7456 h 1991239"/>
              <a:gd name="connsiteX1" fmla="*/ 1580828 w 5610359"/>
              <a:gd name="connsiteY1" fmla="*/ 1991239 h 1991239"/>
              <a:gd name="connsiteX2" fmla="*/ 5607875 w 5610359"/>
              <a:gd name="connsiteY2" fmla="*/ 1985489 h 1991239"/>
              <a:gd name="connsiteX3" fmla="*/ 5607875 w 5610359"/>
              <a:gd name="connsiteY3" fmla="*/ 0 h 1991239"/>
              <a:gd name="connsiteX4" fmla="*/ 0 w 5610359"/>
              <a:gd name="connsiteY4" fmla="*/ 7456 h 1991239"/>
              <a:gd name="connsiteX0" fmla="*/ 0 w 5610361"/>
              <a:gd name="connsiteY0" fmla="*/ 7456 h 2005681"/>
              <a:gd name="connsiteX1" fmla="*/ 1580828 w 5610361"/>
              <a:gd name="connsiteY1" fmla="*/ 1991239 h 2005681"/>
              <a:gd name="connsiteX2" fmla="*/ 5607875 w 5610361"/>
              <a:gd name="connsiteY2" fmla="*/ 2005681 h 2005681"/>
              <a:gd name="connsiteX3" fmla="*/ 5607875 w 5610361"/>
              <a:gd name="connsiteY3" fmla="*/ 0 h 2005681"/>
              <a:gd name="connsiteX4" fmla="*/ 0 w 5610361"/>
              <a:gd name="connsiteY4" fmla="*/ 7456 h 2005681"/>
              <a:gd name="connsiteX0" fmla="*/ 0 w 6128945"/>
              <a:gd name="connsiteY0" fmla="*/ 7456 h 2005681"/>
              <a:gd name="connsiteX1" fmla="*/ 1580828 w 6128945"/>
              <a:gd name="connsiteY1" fmla="*/ 1991239 h 2005681"/>
              <a:gd name="connsiteX2" fmla="*/ 6126460 w 6128945"/>
              <a:gd name="connsiteY2" fmla="*/ 2005681 h 2005681"/>
              <a:gd name="connsiteX3" fmla="*/ 5607875 w 6128945"/>
              <a:gd name="connsiteY3" fmla="*/ 0 h 2005681"/>
              <a:gd name="connsiteX4" fmla="*/ 0 w 6128945"/>
              <a:gd name="connsiteY4" fmla="*/ 7456 h 2005681"/>
              <a:gd name="connsiteX0" fmla="*/ 0 w 6137191"/>
              <a:gd name="connsiteY0" fmla="*/ 1189 h 1999414"/>
              <a:gd name="connsiteX1" fmla="*/ 1580828 w 6137191"/>
              <a:gd name="connsiteY1" fmla="*/ 1984972 h 1999414"/>
              <a:gd name="connsiteX2" fmla="*/ 6126460 w 6137191"/>
              <a:gd name="connsiteY2" fmla="*/ 1999414 h 1999414"/>
              <a:gd name="connsiteX3" fmla="*/ 6137191 w 6137191"/>
              <a:gd name="connsiteY3" fmla="*/ 0 h 1999414"/>
              <a:gd name="connsiteX4" fmla="*/ 0 w 6137191"/>
              <a:gd name="connsiteY4" fmla="*/ 1189 h 1999414"/>
              <a:gd name="connsiteX0" fmla="*/ 0 w 6155073"/>
              <a:gd name="connsiteY0" fmla="*/ 0 h 2004491"/>
              <a:gd name="connsiteX1" fmla="*/ 1598710 w 6155073"/>
              <a:gd name="connsiteY1" fmla="*/ 1990049 h 2004491"/>
              <a:gd name="connsiteX2" fmla="*/ 6144342 w 6155073"/>
              <a:gd name="connsiteY2" fmla="*/ 2004491 h 2004491"/>
              <a:gd name="connsiteX3" fmla="*/ 6155073 w 6155073"/>
              <a:gd name="connsiteY3" fmla="*/ 5077 h 2004491"/>
              <a:gd name="connsiteX4" fmla="*/ 0 w 6155073"/>
              <a:gd name="connsiteY4" fmla="*/ 0 h 2004491"/>
              <a:gd name="connsiteX0" fmla="*/ 0 w 6155073"/>
              <a:gd name="connsiteY0" fmla="*/ 0 h 2004491"/>
              <a:gd name="connsiteX1" fmla="*/ 1598710 w 6155073"/>
              <a:gd name="connsiteY1" fmla="*/ 1990049 h 2004491"/>
              <a:gd name="connsiteX2" fmla="*/ 3776733 w 6155073"/>
              <a:gd name="connsiteY2" fmla="*/ 2004491 h 2004491"/>
              <a:gd name="connsiteX3" fmla="*/ 6155073 w 6155073"/>
              <a:gd name="connsiteY3" fmla="*/ 5077 h 2004491"/>
              <a:gd name="connsiteX4" fmla="*/ 0 w 6155073"/>
              <a:gd name="connsiteY4" fmla="*/ 0 h 2004491"/>
              <a:gd name="connsiteX0" fmla="*/ 0 w 3779219"/>
              <a:gd name="connsiteY0" fmla="*/ 1190 h 2005681"/>
              <a:gd name="connsiteX1" fmla="*/ 1598710 w 3779219"/>
              <a:gd name="connsiteY1" fmla="*/ 1991239 h 2005681"/>
              <a:gd name="connsiteX2" fmla="*/ 3776733 w 3779219"/>
              <a:gd name="connsiteY2" fmla="*/ 2005681 h 2005681"/>
              <a:gd name="connsiteX3" fmla="*/ 3776733 w 3779219"/>
              <a:gd name="connsiteY3" fmla="*/ 0 h 2005681"/>
              <a:gd name="connsiteX4" fmla="*/ 0 w 3779219"/>
              <a:gd name="connsiteY4" fmla="*/ 1190 h 2005681"/>
              <a:gd name="connsiteX0" fmla="*/ 0 w 4110644"/>
              <a:gd name="connsiteY0" fmla="*/ 1190 h 2005681"/>
              <a:gd name="connsiteX1" fmla="*/ 1598710 w 4110644"/>
              <a:gd name="connsiteY1" fmla="*/ 1991239 h 2005681"/>
              <a:gd name="connsiteX2" fmla="*/ 4108158 w 4110644"/>
              <a:gd name="connsiteY2" fmla="*/ 2005681 h 2005681"/>
              <a:gd name="connsiteX3" fmla="*/ 3776733 w 4110644"/>
              <a:gd name="connsiteY3" fmla="*/ 0 h 2005681"/>
              <a:gd name="connsiteX4" fmla="*/ 0 w 4110644"/>
              <a:gd name="connsiteY4" fmla="*/ 1190 h 2005681"/>
              <a:gd name="connsiteX0" fmla="*/ 0 w 4110644"/>
              <a:gd name="connsiteY0" fmla="*/ 13143 h 2017634"/>
              <a:gd name="connsiteX1" fmla="*/ 1598710 w 4110644"/>
              <a:gd name="connsiteY1" fmla="*/ 2003192 h 2017634"/>
              <a:gd name="connsiteX2" fmla="*/ 4108158 w 4110644"/>
              <a:gd name="connsiteY2" fmla="*/ 2017634 h 2017634"/>
              <a:gd name="connsiteX3" fmla="*/ 4108158 w 4110644"/>
              <a:gd name="connsiteY3" fmla="*/ 0 h 2017634"/>
              <a:gd name="connsiteX4" fmla="*/ 0 w 4110644"/>
              <a:gd name="connsiteY4" fmla="*/ 13143 h 2017634"/>
              <a:gd name="connsiteX0" fmla="*/ 0 w 4439580"/>
              <a:gd name="connsiteY0" fmla="*/ 13143 h 2017634"/>
              <a:gd name="connsiteX1" fmla="*/ 1598710 w 4439580"/>
              <a:gd name="connsiteY1" fmla="*/ 2003192 h 2017634"/>
              <a:gd name="connsiteX2" fmla="*/ 4437096 w 4439580"/>
              <a:gd name="connsiteY2" fmla="*/ 2017634 h 2017634"/>
              <a:gd name="connsiteX3" fmla="*/ 4108158 w 4439580"/>
              <a:gd name="connsiteY3" fmla="*/ 0 h 2017634"/>
              <a:gd name="connsiteX4" fmla="*/ 0 w 4439580"/>
              <a:gd name="connsiteY4" fmla="*/ 13143 h 2017634"/>
              <a:gd name="connsiteX0" fmla="*/ 0 w 4439580"/>
              <a:gd name="connsiteY0" fmla="*/ 13143 h 2017634"/>
              <a:gd name="connsiteX1" fmla="*/ 1598710 w 4439580"/>
              <a:gd name="connsiteY1" fmla="*/ 2003192 h 2017634"/>
              <a:gd name="connsiteX2" fmla="*/ 4437096 w 4439580"/>
              <a:gd name="connsiteY2" fmla="*/ 2017634 h 2017634"/>
              <a:gd name="connsiteX3" fmla="*/ 4437096 w 4439580"/>
              <a:gd name="connsiteY3" fmla="*/ 0 h 2017634"/>
              <a:gd name="connsiteX4" fmla="*/ 0 w 4439580"/>
              <a:gd name="connsiteY4" fmla="*/ 13143 h 2017634"/>
              <a:gd name="connsiteX0" fmla="*/ 0 w 5261928"/>
              <a:gd name="connsiteY0" fmla="*/ 13143 h 2017634"/>
              <a:gd name="connsiteX1" fmla="*/ 1598710 w 5261928"/>
              <a:gd name="connsiteY1" fmla="*/ 2003192 h 2017634"/>
              <a:gd name="connsiteX2" fmla="*/ 4437096 w 5261928"/>
              <a:gd name="connsiteY2" fmla="*/ 2017634 h 2017634"/>
              <a:gd name="connsiteX3" fmla="*/ 5261928 w 5261928"/>
              <a:gd name="connsiteY3" fmla="*/ 0 h 2017634"/>
              <a:gd name="connsiteX4" fmla="*/ 0 w 5261928"/>
              <a:gd name="connsiteY4" fmla="*/ 13143 h 2017634"/>
              <a:gd name="connsiteX0" fmla="*/ 0 w 5264412"/>
              <a:gd name="connsiteY0" fmla="*/ 13143 h 2017634"/>
              <a:gd name="connsiteX1" fmla="*/ 1598710 w 5264412"/>
              <a:gd name="connsiteY1" fmla="*/ 2003192 h 2017634"/>
              <a:gd name="connsiteX2" fmla="*/ 5261928 w 5264412"/>
              <a:gd name="connsiteY2" fmla="*/ 2017634 h 2017634"/>
              <a:gd name="connsiteX3" fmla="*/ 5261928 w 5264412"/>
              <a:gd name="connsiteY3" fmla="*/ 0 h 2017634"/>
              <a:gd name="connsiteX4" fmla="*/ 0 w 5264412"/>
              <a:gd name="connsiteY4" fmla="*/ 13143 h 2017634"/>
              <a:gd name="connsiteX0" fmla="*/ 0 w 5593348"/>
              <a:gd name="connsiteY0" fmla="*/ 13143 h 2017634"/>
              <a:gd name="connsiteX1" fmla="*/ 1598710 w 5593348"/>
              <a:gd name="connsiteY1" fmla="*/ 2003192 h 2017634"/>
              <a:gd name="connsiteX2" fmla="*/ 5590864 w 5593348"/>
              <a:gd name="connsiteY2" fmla="*/ 2017634 h 2017634"/>
              <a:gd name="connsiteX3" fmla="*/ 5261928 w 5593348"/>
              <a:gd name="connsiteY3" fmla="*/ 0 h 2017634"/>
              <a:gd name="connsiteX4" fmla="*/ 0 w 5593348"/>
              <a:gd name="connsiteY4" fmla="*/ 13143 h 2017634"/>
              <a:gd name="connsiteX0" fmla="*/ 0 w 5593348"/>
              <a:gd name="connsiteY0" fmla="*/ 13143 h 2017634"/>
              <a:gd name="connsiteX1" fmla="*/ 1598710 w 5593348"/>
              <a:gd name="connsiteY1" fmla="*/ 2003192 h 2017634"/>
              <a:gd name="connsiteX2" fmla="*/ 5590864 w 5593348"/>
              <a:gd name="connsiteY2" fmla="*/ 2017634 h 2017634"/>
              <a:gd name="connsiteX3" fmla="*/ 5590864 w 5593348"/>
              <a:gd name="connsiteY3" fmla="*/ 0 h 2017634"/>
              <a:gd name="connsiteX4" fmla="*/ 0 w 5593348"/>
              <a:gd name="connsiteY4" fmla="*/ 13143 h 2017634"/>
              <a:gd name="connsiteX0" fmla="*/ 0 w 5429969"/>
              <a:gd name="connsiteY0" fmla="*/ 288233 h 2017634"/>
              <a:gd name="connsiteX1" fmla="*/ 1435331 w 5429969"/>
              <a:gd name="connsiteY1" fmla="*/ 2003192 h 2017634"/>
              <a:gd name="connsiteX2" fmla="*/ 5427485 w 5429969"/>
              <a:gd name="connsiteY2" fmla="*/ 2017634 h 2017634"/>
              <a:gd name="connsiteX3" fmla="*/ 5427485 w 5429969"/>
              <a:gd name="connsiteY3" fmla="*/ 0 h 2017634"/>
              <a:gd name="connsiteX4" fmla="*/ 0 w 5429969"/>
              <a:gd name="connsiteY4" fmla="*/ 288233 h 2017634"/>
              <a:gd name="connsiteX0" fmla="*/ 0 w 5429969"/>
              <a:gd name="connsiteY0" fmla="*/ 0 h 1729401"/>
              <a:gd name="connsiteX1" fmla="*/ 1435331 w 5429969"/>
              <a:gd name="connsiteY1" fmla="*/ 1714959 h 1729401"/>
              <a:gd name="connsiteX2" fmla="*/ 5427485 w 5429969"/>
              <a:gd name="connsiteY2" fmla="*/ 1729401 h 1729401"/>
              <a:gd name="connsiteX3" fmla="*/ 5427483 w 5429969"/>
              <a:gd name="connsiteY3" fmla="*/ 0 h 1729401"/>
              <a:gd name="connsiteX4" fmla="*/ 0 w 5429969"/>
              <a:gd name="connsiteY4" fmla="*/ 0 h 172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969" h="1729401">
                <a:moveTo>
                  <a:pt x="0" y="0"/>
                </a:moveTo>
                <a:lnTo>
                  <a:pt x="1435331" y="1714959"/>
                </a:lnTo>
                <a:lnTo>
                  <a:pt x="5427485" y="1729401"/>
                </a:lnTo>
                <a:cubicBezTo>
                  <a:pt x="5429970" y="1058615"/>
                  <a:pt x="5424998" y="670786"/>
                  <a:pt x="5427483" y="0"/>
                </a:cubicBezTo>
                <a:lnTo>
                  <a:pt x="0" y="0"/>
                </a:lnTo>
                <a:close/>
              </a:path>
            </a:pathLst>
          </a:custGeom>
          <a:solidFill>
            <a:srgbClr val="FFFFFF"/>
          </a:solidFill>
          <a:ln w="31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3" name="Picture 3" descr="C:\Users\Luni\Personal\Job Hunt\Logos\UW (W).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8056" y="3950260"/>
            <a:ext cx="1685544" cy="192024"/>
          </a:xfrm>
          <a:prstGeom prst="rect">
            <a:avLst/>
          </a:prstGeom>
          <a:noFill/>
        </p:spPr>
      </p:pic>
      <p:grpSp>
        <p:nvGrpSpPr>
          <p:cNvPr id="17" name="Group 16"/>
          <p:cNvGrpSpPr/>
          <p:nvPr/>
        </p:nvGrpSpPr>
        <p:grpSpPr>
          <a:xfrm>
            <a:off x="1381844" y="4711910"/>
            <a:ext cx="2057400" cy="361950"/>
            <a:chOff x="1381844" y="4711910"/>
            <a:chExt cx="2057400" cy="361950"/>
          </a:xfrm>
        </p:grpSpPr>
        <p:sp>
          <p:nvSpPr>
            <p:cNvPr id="66" name="Freeform 65"/>
            <p:cNvSpPr/>
            <p:nvPr/>
          </p:nvSpPr>
          <p:spPr>
            <a:xfrm rot="10800000" flipH="1">
              <a:off x="1381844" y="4711910"/>
              <a:ext cx="2057400" cy="361950"/>
            </a:xfrm>
            <a:custGeom>
              <a:avLst/>
              <a:gdLst>
                <a:gd name="connsiteX0" fmla="*/ 0 w 4293031"/>
                <a:gd name="connsiteY0" fmla="*/ 0 h 1999281"/>
                <a:gd name="connsiteX1" fmla="*/ 1580828 w 4293031"/>
                <a:gd name="connsiteY1" fmla="*/ 1983783 h 1999281"/>
                <a:gd name="connsiteX2" fmla="*/ 4293031 w 4293031"/>
                <a:gd name="connsiteY2" fmla="*/ 1999281 h 1999281"/>
                <a:gd name="connsiteX3" fmla="*/ 4293031 w 4293031"/>
                <a:gd name="connsiteY3" fmla="*/ 30997 h 1999281"/>
                <a:gd name="connsiteX4" fmla="*/ 0 w 4293031"/>
                <a:gd name="connsiteY4" fmla="*/ 0 h 1999281"/>
                <a:gd name="connsiteX0" fmla="*/ 0 w 5127787"/>
                <a:gd name="connsiteY0" fmla="*/ 0 h 1999281"/>
                <a:gd name="connsiteX1" fmla="*/ 1580828 w 5127787"/>
                <a:gd name="connsiteY1" fmla="*/ 1983783 h 1999281"/>
                <a:gd name="connsiteX2" fmla="*/ 4293031 w 5127787"/>
                <a:gd name="connsiteY2" fmla="*/ 1999281 h 1999281"/>
                <a:gd name="connsiteX3" fmla="*/ 5127787 w 5127787"/>
                <a:gd name="connsiteY3" fmla="*/ 0 h 1999281"/>
                <a:gd name="connsiteX4" fmla="*/ 0 w 5127787"/>
                <a:gd name="connsiteY4" fmla="*/ 0 h 1999281"/>
                <a:gd name="connsiteX0" fmla="*/ 0 w 5485540"/>
                <a:gd name="connsiteY0" fmla="*/ 0 h 2027264"/>
                <a:gd name="connsiteX1" fmla="*/ 1580828 w 5485540"/>
                <a:gd name="connsiteY1" fmla="*/ 1983783 h 2027264"/>
                <a:gd name="connsiteX2" fmla="*/ 5485540 w 5485540"/>
                <a:gd name="connsiteY2" fmla="*/ 2027264 h 2027264"/>
                <a:gd name="connsiteX3" fmla="*/ 5127787 w 5485540"/>
                <a:gd name="connsiteY3" fmla="*/ 0 h 2027264"/>
                <a:gd name="connsiteX4" fmla="*/ 0 w 5485540"/>
                <a:gd name="connsiteY4" fmla="*/ 0 h 2027264"/>
                <a:gd name="connsiteX0" fmla="*/ 0 w 5485540"/>
                <a:gd name="connsiteY0" fmla="*/ 2 h 2027266"/>
                <a:gd name="connsiteX1" fmla="*/ 1580828 w 5485540"/>
                <a:gd name="connsiteY1" fmla="*/ 1983785 h 2027266"/>
                <a:gd name="connsiteX2" fmla="*/ 5485540 w 5485540"/>
                <a:gd name="connsiteY2" fmla="*/ 2027266 h 2027266"/>
                <a:gd name="connsiteX3" fmla="*/ 5485540 w 5485540"/>
                <a:gd name="connsiteY3" fmla="*/ 0 h 2027266"/>
                <a:gd name="connsiteX4" fmla="*/ 0 w 5485540"/>
                <a:gd name="connsiteY4" fmla="*/ 2 h 2027266"/>
                <a:gd name="connsiteX0" fmla="*/ 0 w 5724042"/>
                <a:gd name="connsiteY0" fmla="*/ 0 h 2027264"/>
                <a:gd name="connsiteX1" fmla="*/ 1580828 w 5724042"/>
                <a:gd name="connsiteY1" fmla="*/ 1983783 h 2027264"/>
                <a:gd name="connsiteX2" fmla="*/ 5485540 w 5724042"/>
                <a:gd name="connsiteY2" fmla="*/ 2027264 h 2027264"/>
                <a:gd name="connsiteX3" fmla="*/ 5724042 w 5724042"/>
                <a:gd name="connsiteY3" fmla="*/ 0 h 2027264"/>
                <a:gd name="connsiteX4" fmla="*/ 0 w 5724042"/>
                <a:gd name="connsiteY4" fmla="*/ 0 h 2027264"/>
                <a:gd name="connsiteX0" fmla="*/ 0 w 5724042"/>
                <a:gd name="connsiteY0" fmla="*/ 0 h 2027262"/>
                <a:gd name="connsiteX1" fmla="*/ 1580828 w 5724042"/>
                <a:gd name="connsiteY1" fmla="*/ 1983783 h 2027262"/>
                <a:gd name="connsiteX2" fmla="*/ 5724042 w 5724042"/>
                <a:gd name="connsiteY2" fmla="*/ 2027262 h 2027262"/>
                <a:gd name="connsiteX3" fmla="*/ 5724042 w 5724042"/>
                <a:gd name="connsiteY3" fmla="*/ 0 h 2027262"/>
                <a:gd name="connsiteX4" fmla="*/ 0 w 5724042"/>
                <a:gd name="connsiteY4" fmla="*/ 0 h 2027262"/>
                <a:gd name="connsiteX0" fmla="*/ 0 w 5724042"/>
                <a:gd name="connsiteY0" fmla="*/ 0 h 2027264"/>
                <a:gd name="connsiteX1" fmla="*/ 1580828 w 5724042"/>
                <a:gd name="connsiteY1" fmla="*/ 1983783 h 2027264"/>
                <a:gd name="connsiteX2" fmla="*/ 5724042 w 5724042"/>
                <a:gd name="connsiteY2" fmla="*/ 2027264 h 2027264"/>
                <a:gd name="connsiteX3" fmla="*/ 5724042 w 5724042"/>
                <a:gd name="connsiteY3" fmla="*/ 0 h 2027264"/>
                <a:gd name="connsiteX4" fmla="*/ 0 w 5724042"/>
                <a:gd name="connsiteY4" fmla="*/ 0 h 2027264"/>
                <a:gd name="connsiteX0" fmla="*/ 0 w 5724042"/>
                <a:gd name="connsiteY0" fmla="*/ 0 h 1983783"/>
                <a:gd name="connsiteX1" fmla="*/ 1580828 w 5724042"/>
                <a:gd name="connsiteY1" fmla="*/ 1983783 h 1983783"/>
                <a:gd name="connsiteX2" fmla="*/ 5724042 w 5724042"/>
                <a:gd name="connsiteY2" fmla="*/ 1908012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1983783"/>
                <a:gd name="connsiteX1" fmla="*/ 1580828 w 5724042"/>
                <a:gd name="connsiteY1" fmla="*/ 1983783 h 1983783"/>
                <a:gd name="connsiteX2" fmla="*/ 5724042 w 5724042"/>
                <a:gd name="connsiteY2" fmla="*/ 1788761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2012357"/>
                <a:gd name="connsiteX1" fmla="*/ 1580828 w 5724042"/>
                <a:gd name="connsiteY1" fmla="*/ 1983783 h 2012357"/>
                <a:gd name="connsiteX2" fmla="*/ 5716588 w 5724042"/>
                <a:gd name="connsiteY2" fmla="*/ 2012357 h 2012357"/>
                <a:gd name="connsiteX3" fmla="*/ 5724042 w 5724042"/>
                <a:gd name="connsiteY3" fmla="*/ 0 h 2012357"/>
                <a:gd name="connsiteX4" fmla="*/ 0 w 5724042"/>
                <a:gd name="connsiteY4" fmla="*/ 0 h 2012357"/>
                <a:gd name="connsiteX0" fmla="*/ 0 w 5724042"/>
                <a:gd name="connsiteY0" fmla="*/ 0 h 1989997"/>
                <a:gd name="connsiteX1" fmla="*/ 1580828 w 5724042"/>
                <a:gd name="connsiteY1" fmla="*/ 1983783 h 1989997"/>
                <a:gd name="connsiteX2" fmla="*/ 5716588 w 5724042"/>
                <a:gd name="connsiteY2" fmla="*/ 1989997 h 1989997"/>
                <a:gd name="connsiteX3" fmla="*/ 5724042 w 5724042"/>
                <a:gd name="connsiteY3" fmla="*/ 0 h 1989997"/>
                <a:gd name="connsiteX4" fmla="*/ 0 w 5724042"/>
                <a:gd name="connsiteY4" fmla="*/ 0 h 1989997"/>
                <a:gd name="connsiteX0" fmla="*/ 0 w 5724042"/>
                <a:gd name="connsiteY0" fmla="*/ 0 h 1989996"/>
                <a:gd name="connsiteX1" fmla="*/ 1580828 w 5724042"/>
                <a:gd name="connsiteY1" fmla="*/ 1983783 h 1989996"/>
                <a:gd name="connsiteX2" fmla="*/ 5008537 w 5724042"/>
                <a:gd name="connsiteY2" fmla="*/ 1989996 h 1989996"/>
                <a:gd name="connsiteX3" fmla="*/ 5724042 w 5724042"/>
                <a:gd name="connsiteY3" fmla="*/ 0 h 1989996"/>
                <a:gd name="connsiteX4" fmla="*/ 0 w 572404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7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30875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13839 h 1989996"/>
                <a:gd name="connsiteX4" fmla="*/ 0 w 5011022"/>
                <a:gd name="connsiteY4" fmla="*/ 0 h 1989996"/>
                <a:gd name="connsiteX0" fmla="*/ 0 w 5011022"/>
                <a:gd name="connsiteY0" fmla="*/ 7456 h 1997452"/>
                <a:gd name="connsiteX1" fmla="*/ 1580828 w 5011022"/>
                <a:gd name="connsiteY1" fmla="*/ 1991239 h 1997452"/>
                <a:gd name="connsiteX2" fmla="*/ 5008537 w 5011022"/>
                <a:gd name="connsiteY2" fmla="*/ 1997452 h 1997452"/>
                <a:gd name="connsiteX3" fmla="*/ 5008536 w 5011022"/>
                <a:gd name="connsiteY3" fmla="*/ 0 h 1997452"/>
                <a:gd name="connsiteX4" fmla="*/ 0 w 5011022"/>
                <a:gd name="connsiteY4" fmla="*/ 7456 h 1997452"/>
                <a:gd name="connsiteX0" fmla="*/ 0 w 5607875"/>
                <a:gd name="connsiteY0" fmla="*/ 7456 h 1997452"/>
                <a:gd name="connsiteX1" fmla="*/ 1580828 w 5607875"/>
                <a:gd name="connsiteY1" fmla="*/ 1991239 h 1997452"/>
                <a:gd name="connsiteX2" fmla="*/ 5008537 w 5607875"/>
                <a:gd name="connsiteY2" fmla="*/ 1997452 h 1997452"/>
                <a:gd name="connsiteX3" fmla="*/ 5607875 w 5607875"/>
                <a:gd name="connsiteY3" fmla="*/ 0 h 1997452"/>
                <a:gd name="connsiteX4" fmla="*/ 0 w 5607875"/>
                <a:gd name="connsiteY4" fmla="*/ 7456 h 1997452"/>
                <a:gd name="connsiteX0" fmla="*/ 0 w 5610361"/>
                <a:gd name="connsiteY0" fmla="*/ 7456 h 1991239"/>
                <a:gd name="connsiteX1" fmla="*/ 1580828 w 5610361"/>
                <a:gd name="connsiteY1" fmla="*/ 1991239 h 1991239"/>
                <a:gd name="connsiteX2" fmla="*/ 5607875 w 5610361"/>
                <a:gd name="connsiteY2" fmla="*/ 1938376 h 1991239"/>
                <a:gd name="connsiteX3" fmla="*/ 5607875 w 5610361"/>
                <a:gd name="connsiteY3" fmla="*/ 0 h 1991239"/>
                <a:gd name="connsiteX4" fmla="*/ 0 w 5610361"/>
                <a:gd name="connsiteY4" fmla="*/ 7456 h 1991239"/>
                <a:gd name="connsiteX0" fmla="*/ 0 w 5610359"/>
                <a:gd name="connsiteY0" fmla="*/ 7456 h 1991239"/>
                <a:gd name="connsiteX1" fmla="*/ 1580828 w 5610359"/>
                <a:gd name="connsiteY1" fmla="*/ 1991239 h 1991239"/>
                <a:gd name="connsiteX2" fmla="*/ 5607875 w 5610359"/>
                <a:gd name="connsiteY2" fmla="*/ 1985489 h 1991239"/>
                <a:gd name="connsiteX3" fmla="*/ 5607875 w 5610359"/>
                <a:gd name="connsiteY3" fmla="*/ 0 h 1991239"/>
                <a:gd name="connsiteX4" fmla="*/ 0 w 5610359"/>
                <a:gd name="connsiteY4" fmla="*/ 7456 h 1991239"/>
                <a:gd name="connsiteX0" fmla="*/ 0 w 5610361"/>
                <a:gd name="connsiteY0" fmla="*/ 7456 h 2005681"/>
                <a:gd name="connsiteX1" fmla="*/ 1580828 w 5610361"/>
                <a:gd name="connsiteY1" fmla="*/ 1991239 h 2005681"/>
                <a:gd name="connsiteX2" fmla="*/ 5607875 w 5610361"/>
                <a:gd name="connsiteY2" fmla="*/ 2005681 h 2005681"/>
                <a:gd name="connsiteX3" fmla="*/ 5607875 w 5610361"/>
                <a:gd name="connsiteY3" fmla="*/ 0 h 2005681"/>
                <a:gd name="connsiteX4" fmla="*/ 0 w 5610361"/>
                <a:gd name="connsiteY4" fmla="*/ 7456 h 2005681"/>
                <a:gd name="connsiteX0" fmla="*/ 0 w 6128945"/>
                <a:gd name="connsiteY0" fmla="*/ 7456 h 2005681"/>
                <a:gd name="connsiteX1" fmla="*/ 1580828 w 6128945"/>
                <a:gd name="connsiteY1" fmla="*/ 1991239 h 2005681"/>
                <a:gd name="connsiteX2" fmla="*/ 6126460 w 6128945"/>
                <a:gd name="connsiteY2" fmla="*/ 2005681 h 2005681"/>
                <a:gd name="connsiteX3" fmla="*/ 5607875 w 6128945"/>
                <a:gd name="connsiteY3" fmla="*/ 0 h 2005681"/>
                <a:gd name="connsiteX4" fmla="*/ 0 w 6128945"/>
                <a:gd name="connsiteY4" fmla="*/ 7456 h 2005681"/>
                <a:gd name="connsiteX0" fmla="*/ 0 w 6137191"/>
                <a:gd name="connsiteY0" fmla="*/ 1189 h 1999414"/>
                <a:gd name="connsiteX1" fmla="*/ 1580828 w 6137191"/>
                <a:gd name="connsiteY1" fmla="*/ 1984972 h 1999414"/>
                <a:gd name="connsiteX2" fmla="*/ 6126460 w 6137191"/>
                <a:gd name="connsiteY2" fmla="*/ 1999414 h 1999414"/>
                <a:gd name="connsiteX3" fmla="*/ 6137191 w 6137191"/>
                <a:gd name="connsiteY3" fmla="*/ 0 h 1999414"/>
                <a:gd name="connsiteX4" fmla="*/ 0 w 6137191"/>
                <a:gd name="connsiteY4" fmla="*/ 1189 h 1999414"/>
                <a:gd name="connsiteX0" fmla="*/ 0 w 6155073"/>
                <a:gd name="connsiteY0" fmla="*/ 0 h 2004491"/>
                <a:gd name="connsiteX1" fmla="*/ 1598710 w 6155073"/>
                <a:gd name="connsiteY1" fmla="*/ 1990049 h 2004491"/>
                <a:gd name="connsiteX2" fmla="*/ 6144342 w 6155073"/>
                <a:gd name="connsiteY2" fmla="*/ 2004491 h 2004491"/>
                <a:gd name="connsiteX3" fmla="*/ 6155073 w 6155073"/>
                <a:gd name="connsiteY3" fmla="*/ 5077 h 2004491"/>
                <a:gd name="connsiteX4" fmla="*/ 0 w 6155073"/>
                <a:gd name="connsiteY4" fmla="*/ 0 h 2004491"/>
                <a:gd name="connsiteX0" fmla="*/ 0 w 6155073"/>
                <a:gd name="connsiteY0" fmla="*/ 0 h 2004491"/>
                <a:gd name="connsiteX1" fmla="*/ 1598710 w 6155073"/>
                <a:gd name="connsiteY1" fmla="*/ 1990049 h 2004491"/>
                <a:gd name="connsiteX2" fmla="*/ 3776733 w 6155073"/>
                <a:gd name="connsiteY2" fmla="*/ 2004491 h 2004491"/>
                <a:gd name="connsiteX3" fmla="*/ 6155073 w 6155073"/>
                <a:gd name="connsiteY3" fmla="*/ 5077 h 2004491"/>
                <a:gd name="connsiteX4" fmla="*/ 0 w 6155073"/>
                <a:gd name="connsiteY4" fmla="*/ 0 h 2004491"/>
                <a:gd name="connsiteX0" fmla="*/ 0 w 3779219"/>
                <a:gd name="connsiteY0" fmla="*/ 1190 h 2005681"/>
                <a:gd name="connsiteX1" fmla="*/ 1598710 w 3779219"/>
                <a:gd name="connsiteY1" fmla="*/ 1991239 h 2005681"/>
                <a:gd name="connsiteX2" fmla="*/ 3776733 w 3779219"/>
                <a:gd name="connsiteY2" fmla="*/ 2005681 h 2005681"/>
                <a:gd name="connsiteX3" fmla="*/ 3776733 w 3779219"/>
                <a:gd name="connsiteY3" fmla="*/ 0 h 2005681"/>
                <a:gd name="connsiteX4" fmla="*/ 0 w 3779219"/>
                <a:gd name="connsiteY4" fmla="*/ 1190 h 2005681"/>
                <a:gd name="connsiteX0" fmla="*/ 0 w 4110644"/>
                <a:gd name="connsiteY0" fmla="*/ 1190 h 2005681"/>
                <a:gd name="connsiteX1" fmla="*/ 1598710 w 4110644"/>
                <a:gd name="connsiteY1" fmla="*/ 1991239 h 2005681"/>
                <a:gd name="connsiteX2" fmla="*/ 4108158 w 4110644"/>
                <a:gd name="connsiteY2" fmla="*/ 2005681 h 2005681"/>
                <a:gd name="connsiteX3" fmla="*/ 3776733 w 4110644"/>
                <a:gd name="connsiteY3" fmla="*/ 0 h 2005681"/>
                <a:gd name="connsiteX4" fmla="*/ 0 w 4110644"/>
                <a:gd name="connsiteY4" fmla="*/ 1190 h 2005681"/>
                <a:gd name="connsiteX0" fmla="*/ 0 w 4110644"/>
                <a:gd name="connsiteY0" fmla="*/ 13143 h 2017634"/>
                <a:gd name="connsiteX1" fmla="*/ 1598710 w 4110644"/>
                <a:gd name="connsiteY1" fmla="*/ 2003192 h 2017634"/>
                <a:gd name="connsiteX2" fmla="*/ 4108158 w 4110644"/>
                <a:gd name="connsiteY2" fmla="*/ 2017634 h 2017634"/>
                <a:gd name="connsiteX3" fmla="*/ 4108158 w 4110644"/>
                <a:gd name="connsiteY3" fmla="*/ 0 h 2017634"/>
                <a:gd name="connsiteX4" fmla="*/ 0 w 4110644"/>
                <a:gd name="connsiteY4" fmla="*/ 13143 h 2017634"/>
                <a:gd name="connsiteX0" fmla="*/ 0 w 4439580"/>
                <a:gd name="connsiteY0" fmla="*/ 13143 h 2017634"/>
                <a:gd name="connsiteX1" fmla="*/ 1598710 w 4439580"/>
                <a:gd name="connsiteY1" fmla="*/ 2003192 h 2017634"/>
                <a:gd name="connsiteX2" fmla="*/ 4437096 w 4439580"/>
                <a:gd name="connsiteY2" fmla="*/ 2017634 h 2017634"/>
                <a:gd name="connsiteX3" fmla="*/ 4108158 w 4439580"/>
                <a:gd name="connsiteY3" fmla="*/ 0 h 2017634"/>
                <a:gd name="connsiteX4" fmla="*/ 0 w 4439580"/>
                <a:gd name="connsiteY4" fmla="*/ 13143 h 2017634"/>
                <a:gd name="connsiteX0" fmla="*/ 0 w 4439580"/>
                <a:gd name="connsiteY0" fmla="*/ 13143 h 2017634"/>
                <a:gd name="connsiteX1" fmla="*/ 1598710 w 4439580"/>
                <a:gd name="connsiteY1" fmla="*/ 2003192 h 2017634"/>
                <a:gd name="connsiteX2" fmla="*/ 4437096 w 4439580"/>
                <a:gd name="connsiteY2" fmla="*/ 2017634 h 2017634"/>
                <a:gd name="connsiteX3" fmla="*/ 4437096 w 4439580"/>
                <a:gd name="connsiteY3" fmla="*/ 0 h 2017634"/>
                <a:gd name="connsiteX4" fmla="*/ 0 w 4439580"/>
                <a:gd name="connsiteY4" fmla="*/ 13143 h 2017634"/>
                <a:gd name="connsiteX0" fmla="*/ 0 w 4439580"/>
                <a:gd name="connsiteY0" fmla="*/ 13143 h 2017634"/>
                <a:gd name="connsiteX1" fmla="*/ 1522802 w 4439580"/>
                <a:gd name="connsiteY1" fmla="*/ 2015285 h 2017634"/>
                <a:gd name="connsiteX2" fmla="*/ 4437096 w 4439580"/>
                <a:gd name="connsiteY2" fmla="*/ 2017634 h 2017634"/>
                <a:gd name="connsiteX3" fmla="*/ 4437096 w 4439580"/>
                <a:gd name="connsiteY3" fmla="*/ 0 h 2017634"/>
                <a:gd name="connsiteX4" fmla="*/ 0 w 4439580"/>
                <a:gd name="connsiteY4" fmla="*/ 13143 h 2017634"/>
                <a:gd name="connsiteX0" fmla="*/ 0 w 5101031"/>
                <a:gd name="connsiteY0" fmla="*/ 13143 h 2017634"/>
                <a:gd name="connsiteX1" fmla="*/ 1522802 w 5101031"/>
                <a:gd name="connsiteY1" fmla="*/ 2015285 h 2017634"/>
                <a:gd name="connsiteX2" fmla="*/ 5098547 w 5101031"/>
                <a:gd name="connsiteY2" fmla="*/ 2017634 h 2017634"/>
                <a:gd name="connsiteX3" fmla="*/ 4437096 w 5101031"/>
                <a:gd name="connsiteY3" fmla="*/ 0 h 2017634"/>
                <a:gd name="connsiteX4" fmla="*/ 0 w 5101031"/>
                <a:gd name="connsiteY4" fmla="*/ 13143 h 2017634"/>
                <a:gd name="connsiteX0" fmla="*/ 0 w 5101031"/>
                <a:gd name="connsiteY0" fmla="*/ 13143 h 2017634"/>
                <a:gd name="connsiteX1" fmla="*/ 1522802 w 5101031"/>
                <a:gd name="connsiteY1" fmla="*/ 2015285 h 2017634"/>
                <a:gd name="connsiteX2" fmla="*/ 5098547 w 5101031"/>
                <a:gd name="connsiteY2" fmla="*/ 2017634 h 2017634"/>
                <a:gd name="connsiteX3" fmla="*/ 5098547 w 5101031"/>
                <a:gd name="connsiteY3" fmla="*/ 0 h 2017634"/>
                <a:gd name="connsiteX4" fmla="*/ 0 w 5101031"/>
                <a:gd name="connsiteY4" fmla="*/ 13143 h 2017634"/>
                <a:gd name="connsiteX0" fmla="*/ 0 w 5467877"/>
                <a:gd name="connsiteY0" fmla="*/ 13143 h 2017634"/>
                <a:gd name="connsiteX1" fmla="*/ 1522802 w 5467877"/>
                <a:gd name="connsiteY1" fmla="*/ 2015285 h 2017634"/>
                <a:gd name="connsiteX2" fmla="*/ 5465391 w 5467877"/>
                <a:gd name="connsiteY2" fmla="*/ 2017634 h 2017634"/>
                <a:gd name="connsiteX3" fmla="*/ 5098547 w 5467877"/>
                <a:gd name="connsiteY3" fmla="*/ 0 h 2017634"/>
                <a:gd name="connsiteX4" fmla="*/ 0 w 5467877"/>
                <a:gd name="connsiteY4" fmla="*/ 13143 h 2017634"/>
                <a:gd name="connsiteX0" fmla="*/ 0 w 5473099"/>
                <a:gd name="connsiteY0" fmla="*/ 26538 h 2031029"/>
                <a:gd name="connsiteX1" fmla="*/ 1522802 w 5473099"/>
                <a:gd name="connsiteY1" fmla="*/ 2028680 h 2031029"/>
                <a:gd name="connsiteX2" fmla="*/ 5465391 w 5473099"/>
                <a:gd name="connsiteY2" fmla="*/ 2031029 h 2031029"/>
                <a:gd name="connsiteX3" fmla="*/ 5473099 w 5473099"/>
                <a:gd name="connsiteY3" fmla="*/ 0 h 2031029"/>
                <a:gd name="connsiteX4" fmla="*/ 0 w 5473099"/>
                <a:gd name="connsiteY4" fmla="*/ 26538 h 2031029"/>
                <a:gd name="connsiteX0" fmla="*/ 0 w 5467875"/>
                <a:gd name="connsiteY0" fmla="*/ -1 h 2004490"/>
                <a:gd name="connsiteX1" fmla="*/ 1522802 w 5467875"/>
                <a:gd name="connsiteY1" fmla="*/ 2002141 h 2004490"/>
                <a:gd name="connsiteX2" fmla="*/ 5465391 w 5467875"/>
                <a:gd name="connsiteY2" fmla="*/ 2004490 h 2004490"/>
                <a:gd name="connsiteX3" fmla="*/ 5465391 w 5467875"/>
                <a:gd name="connsiteY3" fmla="*/ 88864 h 2004490"/>
                <a:gd name="connsiteX4" fmla="*/ 0 w 5467875"/>
                <a:gd name="connsiteY4" fmla="*/ -1 h 2004490"/>
                <a:gd name="connsiteX0" fmla="*/ 0 w 5467877"/>
                <a:gd name="connsiteY0" fmla="*/ 0 h 1915626"/>
                <a:gd name="connsiteX1" fmla="*/ 1522804 w 5467877"/>
                <a:gd name="connsiteY1" fmla="*/ 1913277 h 1915626"/>
                <a:gd name="connsiteX2" fmla="*/ 5465393 w 5467877"/>
                <a:gd name="connsiteY2" fmla="*/ 1915626 h 1915626"/>
                <a:gd name="connsiteX3" fmla="*/ 5465393 w 5467877"/>
                <a:gd name="connsiteY3" fmla="*/ 0 h 1915626"/>
                <a:gd name="connsiteX4" fmla="*/ 0 w 5467877"/>
                <a:gd name="connsiteY4" fmla="*/ 0 h 1915626"/>
                <a:gd name="connsiteX0" fmla="*/ 0 w 5399081"/>
                <a:gd name="connsiteY0" fmla="*/ 0 h 1915626"/>
                <a:gd name="connsiteX1" fmla="*/ 1454008 w 5399081"/>
                <a:gd name="connsiteY1" fmla="*/ 1913277 h 1915626"/>
                <a:gd name="connsiteX2" fmla="*/ 5396597 w 5399081"/>
                <a:gd name="connsiteY2" fmla="*/ 1915626 h 1915626"/>
                <a:gd name="connsiteX3" fmla="*/ 5396597 w 5399081"/>
                <a:gd name="connsiteY3" fmla="*/ 0 h 1915626"/>
                <a:gd name="connsiteX4" fmla="*/ 0 w 5399081"/>
                <a:gd name="connsiteY4" fmla="*/ 0 h 1915626"/>
                <a:gd name="connsiteX0" fmla="*/ 0 w 5353218"/>
                <a:gd name="connsiteY0" fmla="*/ 13395 h 1915626"/>
                <a:gd name="connsiteX1" fmla="*/ 1408145 w 5353218"/>
                <a:gd name="connsiteY1" fmla="*/ 1913277 h 1915626"/>
                <a:gd name="connsiteX2" fmla="*/ 5350734 w 5353218"/>
                <a:gd name="connsiteY2" fmla="*/ 1915626 h 1915626"/>
                <a:gd name="connsiteX3" fmla="*/ 5350734 w 5353218"/>
                <a:gd name="connsiteY3" fmla="*/ 0 h 1915626"/>
                <a:gd name="connsiteX4" fmla="*/ 0 w 5353218"/>
                <a:gd name="connsiteY4" fmla="*/ 13395 h 1915626"/>
                <a:gd name="connsiteX0" fmla="*/ 0 w 5383794"/>
                <a:gd name="connsiteY0" fmla="*/ 13395 h 1915626"/>
                <a:gd name="connsiteX1" fmla="*/ 1438721 w 5383794"/>
                <a:gd name="connsiteY1" fmla="*/ 1913277 h 1915626"/>
                <a:gd name="connsiteX2" fmla="*/ 5381310 w 5383794"/>
                <a:gd name="connsiteY2" fmla="*/ 1915626 h 1915626"/>
                <a:gd name="connsiteX3" fmla="*/ 5381310 w 5383794"/>
                <a:gd name="connsiteY3" fmla="*/ 0 h 1915626"/>
                <a:gd name="connsiteX4" fmla="*/ 0 w 5383794"/>
                <a:gd name="connsiteY4" fmla="*/ 13395 h 191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794" h="1915626">
                  <a:moveTo>
                    <a:pt x="0" y="13395"/>
                  </a:moveTo>
                  <a:lnTo>
                    <a:pt x="1438721" y="1913277"/>
                  </a:lnTo>
                  <a:lnTo>
                    <a:pt x="5381310" y="1915626"/>
                  </a:lnTo>
                  <a:cubicBezTo>
                    <a:pt x="5383795" y="1244840"/>
                    <a:pt x="5378825" y="670786"/>
                    <a:pt x="5381310" y="0"/>
                  </a:cubicBezTo>
                  <a:lnTo>
                    <a:pt x="0" y="13395"/>
                  </a:lnTo>
                  <a:close/>
                </a:path>
              </a:pathLst>
            </a:custGeom>
            <a:solidFill>
              <a:srgbClr val="FFFFFF"/>
            </a:solidFill>
            <a:ln w="31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5" name="Picture 2" descr="C:\Users\Luni\Personal\Job Hunt\Logos\Carnegie Mellon (sm).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97779" y="4825040"/>
              <a:ext cx="1092378" cy="166892"/>
            </a:xfrm>
            <a:prstGeom prst="rect">
              <a:avLst/>
            </a:prstGeom>
            <a:noFill/>
          </p:spPr>
        </p:pic>
      </p:grpSp>
      <p:grpSp>
        <p:nvGrpSpPr>
          <p:cNvPr id="29" name="Group 28"/>
          <p:cNvGrpSpPr/>
          <p:nvPr/>
        </p:nvGrpSpPr>
        <p:grpSpPr>
          <a:xfrm>
            <a:off x="4571298" y="2238402"/>
            <a:ext cx="2411439" cy="409548"/>
            <a:chOff x="4876800" y="2495550"/>
            <a:chExt cx="2411439" cy="409548"/>
          </a:xfrm>
        </p:grpSpPr>
        <p:sp>
          <p:nvSpPr>
            <p:cNvPr id="88" name="Freeform 87"/>
            <p:cNvSpPr/>
            <p:nvPr/>
          </p:nvSpPr>
          <p:spPr>
            <a:xfrm flipV="1">
              <a:off x="4876800" y="2512367"/>
              <a:ext cx="2411439" cy="392731"/>
            </a:xfrm>
            <a:custGeom>
              <a:avLst/>
              <a:gdLst>
                <a:gd name="connsiteX0" fmla="*/ 0 w 4293031"/>
                <a:gd name="connsiteY0" fmla="*/ 0 h 1999281"/>
                <a:gd name="connsiteX1" fmla="*/ 1580828 w 4293031"/>
                <a:gd name="connsiteY1" fmla="*/ 1983783 h 1999281"/>
                <a:gd name="connsiteX2" fmla="*/ 4293031 w 4293031"/>
                <a:gd name="connsiteY2" fmla="*/ 1999281 h 1999281"/>
                <a:gd name="connsiteX3" fmla="*/ 4293031 w 4293031"/>
                <a:gd name="connsiteY3" fmla="*/ 30997 h 1999281"/>
                <a:gd name="connsiteX4" fmla="*/ 0 w 4293031"/>
                <a:gd name="connsiteY4" fmla="*/ 0 h 1999281"/>
                <a:gd name="connsiteX0" fmla="*/ 0 w 5127787"/>
                <a:gd name="connsiteY0" fmla="*/ 0 h 1999281"/>
                <a:gd name="connsiteX1" fmla="*/ 1580828 w 5127787"/>
                <a:gd name="connsiteY1" fmla="*/ 1983783 h 1999281"/>
                <a:gd name="connsiteX2" fmla="*/ 4293031 w 5127787"/>
                <a:gd name="connsiteY2" fmla="*/ 1999281 h 1999281"/>
                <a:gd name="connsiteX3" fmla="*/ 5127787 w 5127787"/>
                <a:gd name="connsiteY3" fmla="*/ 0 h 1999281"/>
                <a:gd name="connsiteX4" fmla="*/ 0 w 5127787"/>
                <a:gd name="connsiteY4" fmla="*/ 0 h 1999281"/>
                <a:gd name="connsiteX0" fmla="*/ 0 w 5485540"/>
                <a:gd name="connsiteY0" fmla="*/ 0 h 2027264"/>
                <a:gd name="connsiteX1" fmla="*/ 1580828 w 5485540"/>
                <a:gd name="connsiteY1" fmla="*/ 1983783 h 2027264"/>
                <a:gd name="connsiteX2" fmla="*/ 5485540 w 5485540"/>
                <a:gd name="connsiteY2" fmla="*/ 2027264 h 2027264"/>
                <a:gd name="connsiteX3" fmla="*/ 5127787 w 5485540"/>
                <a:gd name="connsiteY3" fmla="*/ 0 h 2027264"/>
                <a:gd name="connsiteX4" fmla="*/ 0 w 5485540"/>
                <a:gd name="connsiteY4" fmla="*/ 0 h 2027264"/>
                <a:gd name="connsiteX0" fmla="*/ 0 w 5485540"/>
                <a:gd name="connsiteY0" fmla="*/ 2 h 2027266"/>
                <a:gd name="connsiteX1" fmla="*/ 1580828 w 5485540"/>
                <a:gd name="connsiteY1" fmla="*/ 1983785 h 2027266"/>
                <a:gd name="connsiteX2" fmla="*/ 5485540 w 5485540"/>
                <a:gd name="connsiteY2" fmla="*/ 2027266 h 2027266"/>
                <a:gd name="connsiteX3" fmla="*/ 5485540 w 5485540"/>
                <a:gd name="connsiteY3" fmla="*/ 0 h 2027266"/>
                <a:gd name="connsiteX4" fmla="*/ 0 w 5485540"/>
                <a:gd name="connsiteY4" fmla="*/ 2 h 2027266"/>
                <a:gd name="connsiteX0" fmla="*/ 0 w 5724042"/>
                <a:gd name="connsiteY0" fmla="*/ 0 h 2027264"/>
                <a:gd name="connsiteX1" fmla="*/ 1580828 w 5724042"/>
                <a:gd name="connsiteY1" fmla="*/ 1983783 h 2027264"/>
                <a:gd name="connsiteX2" fmla="*/ 5485540 w 5724042"/>
                <a:gd name="connsiteY2" fmla="*/ 2027264 h 2027264"/>
                <a:gd name="connsiteX3" fmla="*/ 5724042 w 5724042"/>
                <a:gd name="connsiteY3" fmla="*/ 0 h 2027264"/>
                <a:gd name="connsiteX4" fmla="*/ 0 w 5724042"/>
                <a:gd name="connsiteY4" fmla="*/ 0 h 2027264"/>
                <a:gd name="connsiteX0" fmla="*/ 0 w 5724042"/>
                <a:gd name="connsiteY0" fmla="*/ 0 h 2027262"/>
                <a:gd name="connsiteX1" fmla="*/ 1580828 w 5724042"/>
                <a:gd name="connsiteY1" fmla="*/ 1983783 h 2027262"/>
                <a:gd name="connsiteX2" fmla="*/ 5724042 w 5724042"/>
                <a:gd name="connsiteY2" fmla="*/ 2027262 h 2027262"/>
                <a:gd name="connsiteX3" fmla="*/ 5724042 w 5724042"/>
                <a:gd name="connsiteY3" fmla="*/ 0 h 2027262"/>
                <a:gd name="connsiteX4" fmla="*/ 0 w 5724042"/>
                <a:gd name="connsiteY4" fmla="*/ 0 h 2027262"/>
                <a:gd name="connsiteX0" fmla="*/ 0 w 5724042"/>
                <a:gd name="connsiteY0" fmla="*/ 0 h 2027264"/>
                <a:gd name="connsiteX1" fmla="*/ 1580828 w 5724042"/>
                <a:gd name="connsiteY1" fmla="*/ 1983783 h 2027264"/>
                <a:gd name="connsiteX2" fmla="*/ 5724042 w 5724042"/>
                <a:gd name="connsiteY2" fmla="*/ 2027264 h 2027264"/>
                <a:gd name="connsiteX3" fmla="*/ 5724042 w 5724042"/>
                <a:gd name="connsiteY3" fmla="*/ 0 h 2027264"/>
                <a:gd name="connsiteX4" fmla="*/ 0 w 5724042"/>
                <a:gd name="connsiteY4" fmla="*/ 0 h 2027264"/>
                <a:gd name="connsiteX0" fmla="*/ 0 w 5724042"/>
                <a:gd name="connsiteY0" fmla="*/ 0 h 1983783"/>
                <a:gd name="connsiteX1" fmla="*/ 1580828 w 5724042"/>
                <a:gd name="connsiteY1" fmla="*/ 1983783 h 1983783"/>
                <a:gd name="connsiteX2" fmla="*/ 5724042 w 5724042"/>
                <a:gd name="connsiteY2" fmla="*/ 1908012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1983783"/>
                <a:gd name="connsiteX1" fmla="*/ 1580828 w 5724042"/>
                <a:gd name="connsiteY1" fmla="*/ 1983783 h 1983783"/>
                <a:gd name="connsiteX2" fmla="*/ 5724042 w 5724042"/>
                <a:gd name="connsiteY2" fmla="*/ 1788761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2012357"/>
                <a:gd name="connsiteX1" fmla="*/ 1580828 w 5724042"/>
                <a:gd name="connsiteY1" fmla="*/ 1983783 h 2012357"/>
                <a:gd name="connsiteX2" fmla="*/ 5716588 w 5724042"/>
                <a:gd name="connsiteY2" fmla="*/ 2012357 h 2012357"/>
                <a:gd name="connsiteX3" fmla="*/ 5724042 w 5724042"/>
                <a:gd name="connsiteY3" fmla="*/ 0 h 2012357"/>
                <a:gd name="connsiteX4" fmla="*/ 0 w 5724042"/>
                <a:gd name="connsiteY4" fmla="*/ 0 h 2012357"/>
                <a:gd name="connsiteX0" fmla="*/ 0 w 5724042"/>
                <a:gd name="connsiteY0" fmla="*/ 0 h 1989997"/>
                <a:gd name="connsiteX1" fmla="*/ 1580828 w 5724042"/>
                <a:gd name="connsiteY1" fmla="*/ 1983783 h 1989997"/>
                <a:gd name="connsiteX2" fmla="*/ 5716588 w 5724042"/>
                <a:gd name="connsiteY2" fmla="*/ 1989997 h 1989997"/>
                <a:gd name="connsiteX3" fmla="*/ 5724042 w 5724042"/>
                <a:gd name="connsiteY3" fmla="*/ 0 h 1989997"/>
                <a:gd name="connsiteX4" fmla="*/ 0 w 5724042"/>
                <a:gd name="connsiteY4" fmla="*/ 0 h 1989997"/>
                <a:gd name="connsiteX0" fmla="*/ 0 w 5724042"/>
                <a:gd name="connsiteY0" fmla="*/ 0 h 1989996"/>
                <a:gd name="connsiteX1" fmla="*/ 1580828 w 5724042"/>
                <a:gd name="connsiteY1" fmla="*/ 1983783 h 1989996"/>
                <a:gd name="connsiteX2" fmla="*/ 5008537 w 5724042"/>
                <a:gd name="connsiteY2" fmla="*/ 1989996 h 1989996"/>
                <a:gd name="connsiteX3" fmla="*/ 5724042 w 5724042"/>
                <a:gd name="connsiteY3" fmla="*/ 0 h 1989996"/>
                <a:gd name="connsiteX4" fmla="*/ 0 w 572404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7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30875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13839 h 1989996"/>
                <a:gd name="connsiteX4" fmla="*/ 0 w 5011022"/>
                <a:gd name="connsiteY4" fmla="*/ 0 h 1989996"/>
                <a:gd name="connsiteX0" fmla="*/ 0 w 5011022"/>
                <a:gd name="connsiteY0" fmla="*/ 7456 h 1997452"/>
                <a:gd name="connsiteX1" fmla="*/ 1580828 w 5011022"/>
                <a:gd name="connsiteY1" fmla="*/ 1991239 h 1997452"/>
                <a:gd name="connsiteX2" fmla="*/ 5008537 w 5011022"/>
                <a:gd name="connsiteY2" fmla="*/ 1997452 h 1997452"/>
                <a:gd name="connsiteX3" fmla="*/ 5008536 w 5011022"/>
                <a:gd name="connsiteY3" fmla="*/ 0 h 1997452"/>
                <a:gd name="connsiteX4" fmla="*/ 0 w 5011022"/>
                <a:gd name="connsiteY4" fmla="*/ 7456 h 1997452"/>
                <a:gd name="connsiteX0" fmla="*/ 0 w 5607875"/>
                <a:gd name="connsiteY0" fmla="*/ 7456 h 1997452"/>
                <a:gd name="connsiteX1" fmla="*/ 1580828 w 5607875"/>
                <a:gd name="connsiteY1" fmla="*/ 1991239 h 1997452"/>
                <a:gd name="connsiteX2" fmla="*/ 5008537 w 5607875"/>
                <a:gd name="connsiteY2" fmla="*/ 1997452 h 1997452"/>
                <a:gd name="connsiteX3" fmla="*/ 5607875 w 5607875"/>
                <a:gd name="connsiteY3" fmla="*/ 0 h 1997452"/>
                <a:gd name="connsiteX4" fmla="*/ 0 w 5607875"/>
                <a:gd name="connsiteY4" fmla="*/ 7456 h 1997452"/>
                <a:gd name="connsiteX0" fmla="*/ 0 w 5610361"/>
                <a:gd name="connsiteY0" fmla="*/ 7456 h 1991239"/>
                <a:gd name="connsiteX1" fmla="*/ 1580828 w 5610361"/>
                <a:gd name="connsiteY1" fmla="*/ 1991239 h 1991239"/>
                <a:gd name="connsiteX2" fmla="*/ 5607875 w 5610361"/>
                <a:gd name="connsiteY2" fmla="*/ 1938376 h 1991239"/>
                <a:gd name="connsiteX3" fmla="*/ 5607875 w 5610361"/>
                <a:gd name="connsiteY3" fmla="*/ 0 h 1991239"/>
                <a:gd name="connsiteX4" fmla="*/ 0 w 5610361"/>
                <a:gd name="connsiteY4" fmla="*/ 7456 h 1991239"/>
                <a:gd name="connsiteX0" fmla="*/ 0 w 5610359"/>
                <a:gd name="connsiteY0" fmla="*/ 7456 h 1991239"/>
                <a:gd name="connsiteX1" fmla="*/ 1580828 w 5610359"/>
                <a:gd name="connsiteY1" fmla="*/ 1991239 h 1991239"/>
                <a:gd name="connsiteX2" fmla="*/ 5607875 w 5610359"/>
                <a:gd name="connsiteY2" fmla="*/ 1985489 h 1991239"/>
                <a:gd name="connsiteX3" fmla="*/ 5607875 w 5610359"/>
                <a:gd name="connsiteY3" fmla="*/ 0 h 1991239"/>
                <a:gd name="connsiteX4" fmla="*/ 0 w 5610359"/>
                <a:gd name="connsiteY4" fmla="*/ 7456 h 1991239"/>
                <a:gd name="connsiteX0" fmla="*/ 0 w 5610361"/>
                <a:gd name="connsiteY0" fmla="*/ 7456 h 2005681"/>
                <a:gd name="connsiteX1" fmla="*/ 1580828 w 5610361"/>
                <a:gd name="connsiteY1" fmla="*/ 1991239 h 2005681"/>
                <a:gd name="connsiteX2" fmla="*/ 5607875 w 5610361"/>
                <a:gd name="connsiteY2" fmla="*/ 2005681 h 2005681"/>
                <a:gd name="connsiteX3" fmla="*/ 5607875 w 5610361"/>
                <a:gd name="connsiteY3" fmla="*/ 0 h 2005681"/>
                <a:gd name="connsiteX4" fmla="*/ 0 w 5610361"/>
                <a:gd name="connsiteY4" fmla="*/ 7456 h 2005681"/>
                <a:gd name="connsiteX0" fmla="*/ 0 w 6128945"/>
                <a:gd name="connsiteY0" fmla="*/ 7456 h 2005681"/>
                <a:gd name="connsiteX1" fmla="*/ 1580828 w 6128945"/>
                <a:gd name="connsiteY1" fmla="*/ 1991239 h 2005681"/>
                <a:gd name="connsiteX2" fmla="*/ 6126460 w 6128945"/>
                <a:gd name="connsiteY2" fmla="*/ 2005681 h 2005681"/>
                <a:gd name="connsiteX3" fmla="*/ 5607875 w 6128945"/>
                <a:gd name="connsiteY3" fmla="*/ 0 h 2005681"/>
                <a:gd name="connsiteX4" fmla="*/ 0 w 6128945"/>
                <a:gd name="connsiteY4" fmla="*/ 7456 h 2005681"/>
                <a:gd name="connsiteX0" fmla="*/ 0 w 6137191"/>
                <a:gd name="connsiteY0" fmla="*/ 1189 h 1999414"/>
                <a:gd name="connsiteX1" fmla="*/ 1580828 w 6137191"/>
                <a:gd name="connsiteY1" fmla="*/ 1984972 h 1999414"/>
                <a:gd name="connsiteX2" fmla="*/ 6126460 w 6137191"/>
                <a:gd name="connsiteY2" fmla="*/ 1999414 h 1999414"/>
                <a:gd name="connsiteX3" fmla="*/ 6137191 w 6137191"/>
                <a:gd name="connsiteY3" fmla="*/ 0 h 1999414"/>
                <a:gd name="connsiteX4" fmla="*/ 0 w 6137191"/>
                <a:gd name="connsiteY4" fmla="*/ 1189 h 1999414"/>
                <a:gd name="connsiteX0" fmla="*/ 0 w 6155073"/>
                <a:gd name="connsiteY0" fmla="*/ 0 h 2004491"/>
                <a:gd name="connsiteX1" fmla="*/ 1598710 w 6155073"/>
                <a:gd name="connsiteY1" fmla="*/ 1990049 h 2004491"/>
                <a:gd name="connsiteX2" fmla="*/ 6144342 w 6155073"/>
                <a:gd name="connsiteY2" fmla="*/ 2004491 h 2004491"/>
                <a:gd name="connsiteX3" fmla="*/ 6155073 w 6155073"/>
                <a:gd name="connsiteY3" fmla="*/ 5077 h 2004491"/>
                <a:gd name="connsiteX4" fmla="*/ 0 w 6155073"/>
                <a:gd name="connsiteY4" fmla="*/ 0 h 2004491"/>
                <a:gd name="connsiteX0" fmla="*/ 0 w 6155073"/>
                <a:gd name="connsiteY0" fmla="*/ 0 h 2004491"/>
                <a:gd name="connsiteX1" fmla="*/ 1598710 w 6155073"/>
                <a:gd name="connsiteY1" fmla="*/ 1990049 h 2004491"/>
                <a:gd name="connsiteX2" fmla="*/ 3776733 w 6155073"/>
                <a:gd name="connsiteY2" fmla="*/ 2004491 h 2004491"/>
                <a:gd name="connsiteX3" fmla="*/ 6155073 w 6155073"/>
                <a:gd name="connsiteY3" fmla="*/ 5077 h 2004491"/>
                <a:gd name="connsiteX4" fmla="*/ 0 w 6155073"/>
                <a:gd name="connsiteY4" fmla="*/ 0 h 2004491"/>
                <a:gd name="connsiteX0" fmla="*/ 0 w 3779219"/>
                <a:gd name="connsiteY0" fmla="*/ 1190 h 2005681"/>
                <a:gd name="connsiteX1" fmla="*/ 1598710 w 3779219"/>
                <a:gd name="connsiteY1" fmla="*/ 1991239 h 2005681"/>
                <a:gd name="connsiteX2" fmla="*/ 3776733 w 3779219"/>
                <a:gd name="connsiteY2" fmla="*/ 2005681 h 2005681"/>
                <a:gd name="connsiteX3" fmla="*/ 3776733 w 3779219"/>
                <a:gd name="connsiteY3" fmla="*/ 0 h 2005681"/>
                <a:gd name="connsiteX4" fmla="*/ 0 w 3779219"/>
                <a:gd name="connsiteY4" fmla="*/ 1190 h 2005681"/>
                <a:gd name="connsiteX0" fmla="*/ 0 w 4110644"/>
                <a:gd name="connsiteY0" fmla="*/ 1190 h 2005681"/>
                <a:gd name="connsiteX1" fmla="*/ 1598710 w 4110644"/>
                <a:gd name="connsiteY1" fmla="*/ 1991239 h 2005681"/>
                <a:gd name="connsiteX2" fmla="*/ 4108158 w 4110644"/>
                <a:gd name="connsiteY2" fmla="*/ 2005681 h 2005681"/>
                <a:gd name="connsiteX3" fmla="*/ 3776733 w 4110644"/>
                <a:gd name="connsiteY3" fmla="*/ 0 h 2005681"/>
                <a:gd name="connsiteX4" fmla="*/ 0 w 4110644"/>
                <a:gd name="connsiteY4" fmla="*/ 1190 h 2005681"/>
                <a:gd name="connsiteX0" fmla="*/ 0 w 4110644"/>
                <a:gd name="connsiteY0" fmla="*/ 13143 h 2017634"/>
                <a:gd name="connsiteX1" fmla="*/ 1598710 w 4110644"/>
                <a:gd name="connsiteY1" fmla="*/ 2003192 h 2017634"/>
                <a:gd name="connsiteX2" fmla="*/ 4108158 w 4110644"/>
                <a:gd name="connsiteY2" fmla="*/ 2017634 h 2017634"/>
                <a:gd name="connsiteX3" fmla="*/ 4108158 w 4110644"/>
                <a:gd name="connsiteY3" fmla="*/ 0 h 2017634"/>
                <a:gd name="connsiteX4" fmla="*/ 0 w 4110644"/>
                <a:gd name="connsiteY4" fmla="*/ 13143 h 2017634"/>
                <a:gd name="connsiteX0" fmla="*/ 0 w 4439580"/>
                <a:gd name="connsiteY0" fmla="*/ 13143 h 2017634"/>
                <a:gd name="connsiteX1" fmla="*/ 1598710 w 4439580"/>
                <a:gd name="connsiteY1" fmla="*/ 2003192 h 2017634"/>
                <a:gd name="connsiteX2" fmla="*/ 4437096 w 4439580"/>
                <a:gd name="connsiteY2" fmla="*/ 2017634 h 2017634"/>
                <a:gd name="connsiteX3" fmla="*/ 4108158 w 4439580"/>
                <a:gd name="connsiteY3" fmla="*/ 0 h 2017634"/>
                <a:gd name="connsiteX4" fmla="*/ 0 w 4439580"/>
                <a:gd name="connsiteY4" fmla="*/ 13143 h 2017634"/>
                <a:gd name="connsiteX0" fmla="*/ 0 w 4439580"/>
                <a:gd name="connsiteY0" fmla="*/ 13143 h 2017634"/>
                <a:gd name="connsiteX1" fmla="*/ 1598710 w 4439580"/>
                <a:gd name="connsiteY1" fmla="*/ 2003192 h 2017634"/>
                <a:gd name="connsiteX2" fmla="*/ 4437096 w 4439580"/>
                <a:gd name="connsiteY2" fmla="*/ 2017634 h 2017634"/>
                <a:gd name="connsiteX3" fmla="*/ 4437096 w 4439580"/>
                <a:gd name="connsiteY3" fmla="*/ 0 h 2017634"/>
                <a:gd name="connsiteX4" fmla="*/ 0 w 4439580"/>
                <a:gd name="connsiteY4" fmla="*/ 13143 h 2017634"/>
                <a:gd name="connsiteX0" fmla="*/ 0 w 4437813"/>
                <a:gd name="connsiteY0" fmla="*/ 13143 h 2023074"/>
                <a:gd name="connsiteX1" fmla="*/ 841578 w 4437813"/>
                <a:gd name="connsiteY1" fmla="*/ 2023074 h 2023074"/>
                <a:gd name="connsiteX2" fmla="*/ 4437096 w 4437813"/>
                <a:gd name="connsiteY2" fmla="*/ 2017634 h 2023074"/>
                <a:gd name="connsiteX3" fmla="*/ 4437096 w 4437813"/>
                <a:gd name="connsiteY3" fmla="*/ 0 h 2023074"/>
                <a:gd name="connsiteX4" fmla="*/ 0 w 4437813"/>
                <a:gd name="connsiteY4" fmla="*/ 13143 h 2023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13" h="2023074">
                  <a:moveTo>
                    <a:pt x="0" y="13143"/>
                  </a:moveTo>
                  <a:lnTo>
                    <a:pt x="841578" y="2023074"/>
                  </a:lnTo>
                  <a:lnTo>
                    <a:pt x="4437096" y="2017634"/>
                  </a:lnTo>
                  <a:cubicBezTo>
                    <a:pt x="4439581" y="1346848"/>
                    <a:pt x="4434611" y="670786"/>
                    <a:pt x="4437096" y="0"/>
                  </a:cubicBezTo>
                  <a:lnTo>
                    <a:pt x="0" y="13143"/>
                  </a:lnTo>
                  <a:close/>
                </a:path>
              </a:pathLst>
            </a:custGeom>
            <a:solidFill>
              <a:srgbClr val="FFFFFF"/>
            </a:solidFill>
            <a:ln w="31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TextBox 88"/>
            <p:cNvSpPr txBox="1"/>
            <p:nvPr/>
          </p:nvSpPr>
          <p:spPr>
            <a:xfrm>
              <a:off x="6335445" y="2495550"/>
              <a:ext cx="898378" cy="400110"/>
            </a:xfrm>
            <a:prstGeom prst="rect">
              <a:avLst/>
            </a:prstGeom>
            <a:noFill/>
          </p:spPr>
          <p:txBody>
            <a:bodyPr wrap="none" rtlCol="0">
              <a:spAutoFit/>
            </a:bodyPr>
            <a:lstStyle/>
            <a:p>
              <a:pPr>
                <a:tabLst>
                  <a:tab pos="171450" algn="l"/>
                  <a:tab pos="400050" algn="l"/>
                </a:tabLst>
              </a:pPr>
              <a:r>
                <a:rPr lang="en-US" sz="1000" dirty="0" smtClean="0">
                  <a:solidFill>
                    <a:srgbClr val="000000"/>
                  </a:solidFill>
                  <a:ea typeface="Adobe Gothic Std B" pitchFamily="34" charset="-128"/>
                </a:rPr>
                <a:t>Entrepreneur</a:t>
              </a:r>
            </a:p>
            <a:p>
              <a:pPr>
                <a:tabLst>
                  <a:tab pos="171450" algn="l"/>
                  <a:tab pos="400050" algn="l"/>
                </a:tabLst>
              </a:pPr>
              <a:r>
                <a:rPr lang="en-US" sz="1000" dirty="0" smtClean="0">
                  <a:solidFill>
                    <a:srgbClr val="000000"/>
                  </a:solidFill>
                  <a:ea typeface="Adobe Gothic Std B" pitchFamily="34" charset="-128"/>
                </a:rPr>
                <a:t>in Residence</a:t>
              </a:r>
              <a:endParaRPr lang="en-US" sz="1000" dirty="0">
                <a:solidFill>
                  <a:srgbClr val="000000"/>
                </a:solidFill>
                <a:ea typeface="Adobe Gothic Std B" pitchFamily="34" charset="-128"/>
              </a:endParaRPr>
            </a:p>
          </p:txBody>
        </p:sp>
        <p:pic>
          <p:nvPicPr>
            <p:cNvPr id="94"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719760" y="2590396"/>
              <a:ext cx="376236" cy="132303"/>
            </a:xfrm>
            <a:prstGeom prst="rect">
              <a:avLst/>
            </a:prstGeom>
            <a:noFill/>
            <a:ln w="9525">
              <a:noFill/>
              <a:miter lim="800000"/>
              <a:headEnd/>
              <a:tailEnd/>
            </a:ln>
          </p:spPr>
        </p:pic>
        <p:pic>
          <p:nvPicPr>
            <p:cNvPr id="95" name="Picture 3" descr="C:\Users\Luni\Personal\Job Hunt\Logos\UW (W).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410200" y="2740967"/>
              <a:ext cx="914398" cy="104172"/>
            </a:xfrm>
            <a:prstGeom prst="rect">
              <a:avLst/>
            </a:prstGeom>
            <a:noFill/>
          </p:spPr>
        </p:pic>
      </p:grpSp>
      <p:sp>
        <p:nvSpPr>
          <p:cNvPr id="102" name="Freeform 101"/>
          <p:cNvSpPr/>
          <p:nvPr/>
        </p:nvSpPr>
        <p:spPr>
          <a:xfrm rot="10800000" flipH="1">
            <a:off x="5337643" y="361950"/>
            <a:ext cx="3674311" cy="1800250"/>
          </a:xfrm>
          <a:custGeom>
            <a:avLst/>
            <a:gdLst>
              <a:gd name="connsiteX0" fmla="*/ 0 w 4293031"/>
              <a:gd name="connsiteY0" fmla="*/ 0 h 1999281"/>
              <a:gd name="connsiteX1" fmla="*/ 1580828 w 4293031"/>
              <a:gd name="connsiteY1" fmla="*/ 1983783 h 1999281"/>
              <a:gd name="connsiteX2" fmla="*/ 4293031 w 4293031"/>
              <a:gd name="connsiteY2" fmla="*/ 1999281 h 1999281"/>
              <a:gd name="connsiteX3" fmla="*/ 4293031 w 4293031"/>
              <a:gd name="connsiteY3" fmla="*/ 30997 h 1999281"/>
              <a:gd name="connsiteX4" fmla="*/ 0 w 4293031"/>
              <a:gd name="connsiteY4" fmla="*/ 0 h 1999281"/>
              <a:gd name="connsiteX0" fmla="*/ 0 w 5127787"/>
              <a:gd name="connsiteY0" fmla="*/ 0 h 1999281"/>
              <a:gd name="connsiteX1" fmla="*/ 1580828 w 5127787"/>
              <a:gd name="connsiteY1" fmla="*/ 1983783 h 1999281"/>
              <a:gd name="connsiteX2" fmla="*/ 4293031 w 5127787"/>
              <a:gd name="connsiteY2" fmla="*/ 1999281 h 1999281"/>
              <a:gd name="connsiteX3" fmla="*/ 5127787 w 5127787"/>
              <a:gd name="connsiteY3" fmla="*/ 0 h 1999281"/>
              <a:gd name="connsiteX4" fmla="*/ 0 w 5127787"/>
              <a:gd name="connsiteY4" fmla="*/ 0 h 1999281"/>
              <a:gd name="connsiteX0" fmla="*/ 0 w 5485540"/>
              <a:gd name="connsiteY0" fmla="*/ 0 h 2027264"/>
              <a:gd name="connsiteX1" fmla="*/ 1580828 w 5485540"/>
              <a:gd name="connsiteY1" fmla="*/ 1983783 h 2027264"/>
              <a:gd name="connsiteX2" fmla="*/ 5485540 w 5485540"/>
              <a:gd name="connsiteY2" fmla="*/ 2027264 h 2027264"/>
              <a:gd name="connsiteX3" fmla="*/ 5127787 w 5485540"/>
              <a:gd name="connsiteY3" fmla="*/ 0 h 2027264"/>
              <a:gd name="connsiteX4" fmla="*/ 0 w 5485540"/>
              <a:gd name="connsiteY4" fmla="*/ 0 h 2027264"/>
              <a:gd name="connsiteX0" fmla="*/ 0 w 5485540"/>
              <a:gd name="connsiteY0" fmla="*/ 2 h 2027266"/>
              <a:gd name="connsiteX1" fmla="*/ 1580828 w 5485540"/>
              <a:gd name="connsiteY1" fmla="*/ 1983785 h 2027266"/>
              <a:gd name="connsiteX2" fmla="*/ 5485540 w 5485540"/>
              <a:gd name="connsiteY2" fmla="*/ 2027266 h 2027266"/>
              <a:gd name="connsiteX3" fmla="*/ 5485540 w 5485540"/>
              <a:gd name="connsiteY3" fmla="*/ 0 h 2027266"/>
              <a:gd name="connsiteX4" fmla="*/ 0 w 5485540"/>
              <a:gd name="connsiteY4" fmla="*/ 2 h 2027266"/>
              <a:gd name="connsiteX0" fmla="*/ 0 w 5724042"/>
              <a:gd name="connsiteY0" fmla="*/ 0 h 2027264"/>
              <a:gd name="connsiteX1" fmla="*/ 1580828 w 5724042"/>
              <a:gd name="connsiteY1" fmla="*/ 1983783 h 2027264"/>
              <a:gd name="connsiteX2" fmla="*/ 5485540 w 5724042"/>
              <a:gd name="connsiteY2" fmla="*/ 2027264 h 2027264"/>
              <a:gd name="connsiteX3" fmla="*/ 5724042 w 5724042"/>
              <a:gd name="connsiteY3" fmla="*/ 0 h 2027264"/>
              <a:gd name="connsiteX4" fmla="*/ 0 w 5724042"/>
              <a:gd name="connsiteY4" fmla="*/ 0 h 2027264"/>
              <a:gd name="connsiteX0" fmla="*/ 0 w 5724042"/>
              <a:gd name="connsiteY0" fmla="*/ 0 h 2027262"/>
              <a:gd name="connsiteX1" fmla="*/ 1580828 w 5724042"/>
              <a:gd name="connsiteY1" fmla="*/ 1983783 h 2027262"/>
              <a:gd name="connsiteX2" fmla="*/ 5724042 w 5724042"/>
              <a:gd name="connsiteY2" fmla="*/ 2027262 h 2027262"/>
              <a:gd name="connsiteX3" fmla="*/ 5724042 w 5724042"/>
              <a:gd name="connsiteY3" fmla="*/ 0 h 2027262"/>
              <a:gd name="connsiteX4" fmla="*/ 0 w 5724042"/>
              <a:gd name="connsiteY4" fmla="*/ 0 h 2027262"/>
              <a:gd name="connsiteX0" fmla="*/ 0 w 5724042"/>
              <a:gd name="connsiteY0" fmla="*/ 0 h 2027264"/>
              <a:gd name="connsiteX1" fmla="*/ 1580828 w 5724042"/>
              <a:gd name="connsiteY1" fmla="*/ 1983783 h 2027264"/>
              <a:gd name="connsiteX2" fmla="*/ 5724042 w 5724042"/>
              <a:gd name="connsiteY2" fmla="*/ 2027264 h 2027264"/>
              <a:gd name="connsiteX3" fmla="*/ 5724042 w 5724042"/>
              <a:gd name="connsiteY3" fmla="*/ 0 h 2027264"/>
              <a:gd name="connsiteX4" fmla="*/ 0 w 5724042"/>
              <a:gd name="connsiteY4" fmla="*/ 0 h 2027264"/>
              <a:gd name="connsiteX0" fmla="*/ 0 w 5724042"/>
              <a:gd name="connsiteY0" fmla="*/ 0 h 1983783"/>
              <a:gd name="connsiteX1" fmla="*/ 1580828 w 5724042"/>
              <a:gd name="connsiteY1" fmla="*/ 1983783 h 1983783"/>
              <a:gd name="connsiteX2" fmla="*/ 5724042 w 5724042"/>
              <a:gd name="connsiteY2" fmla="*/ 1908012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1983783"/>
              <a:gd name="connsiteX1" fmla="*/ 1580828 w 5724042"/>
              <a:gd name="connsiteY1" fmla="*/ 1983783 h 1983783"/>
              <a:gd name="connsiteX2" fmla="*/ 5724042 w 5724042"/>
              <a:gd name="connsiteY2" fmla="*/ 1788761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2012357"/>
              <a:gd name="connsiteX1" fmla="*/ 1580828 w 5724042"/>
              <a:gd name="connsiteY1" fmla="*/ 1983783 h 2012357"/>
              <a:gd name="connsiteX2" fmla="*/ 5716588 w 5724042"/>
              <a:gd name="connsiteY2" fmla="*/ 2012357 h 2012357"/>
              <a:gd name="connsiteX3" fmla="*/ 5724042 w 5724042"/>
              <a:gd name="connsiteY3" fmla="*/ 0 h 2012357"/>
              <a:gd name="connsiteX4" fmla="*/ 0 w 5724042"/>
              <a:gd name="connsiteY4" fmla="*/ 0 h 2012357"/>
              <a:gd name="connsiteX0" fmla="*/ 0 w 5724042"/>
              <a:gd name="connsiteY0" fmla="*/ 0 h 1989997"/>
              <a:gd name="connsiteX1" fmla="*/ 1580828 w 5724042"/>
              <a:gd name="connsiteY1" fmla="*/ 1983783 h 1989997"/>
              <a:gd name="connsiteX2" fmla="*/ 5716588 w 5724042"/>
              <a:gd name="connsiteY2" fmla="*/ 1989997 h 1989997"/>
              <a:gd name="connsiteX3" fmla="*/ 5724042 w 5724042"/>
              <a:gd name="connsiteY3" fmla="*/ 0 h 1989997"/>
              <a:gd name="connsiteX4" fmla="*/ 0 w 5724042"/>
              <a:gd name="connsiteY4" fmla="*/ 0 h 1989997"/>
              <a:gd name="connsiteX0" fmla="*/ 0 w 5724042"/>
              <a:gd name="connsiteY0" fmla="*/ 0 h 1989996"/>
              <a:gd name="connsiteX1" fmla="*/ 1580828 w 5724042"/>
              <a:gd name="connsiteY1" fmla="*/ 1983783 h 1989996"/>
              <a:gd name="connsiteX2" fmla="*/ 5008537 w 5724042"/>
              <a:gd name="connsiteY2" fmla="*/ 1989996 h 1989996"/>
              <a:gd name="connsiteX3" fmla="*/ 5724042 w 5724042"/>
              <a:gd name="connsiteY3" fmla="*/ 0 h 1989996"/>
              <a:gd name="connsiteX4" fmla="*/ 0 w 572404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7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30875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13839 h 1989996"/>
              <a:gd name="connsiteX4" fmla="*/ 0 w 5011022"/>
              <a:gd name="connsiteY4" fmla="*/ 0 h 1989996"/>
              <a:gd name="connsiteX0" fmla="*/ 0 w 5011022"/>
              <a:gd name="connsiteY0" fmla="*/ 7456 h 1997452"/>
              <a:gd name="connsiteX1" fmla="*/ 1580828 w 5011022"/>
              <a:gd name="connsiteY1" fmla="*/ 1991239 h 1997452"/>
              <a:gd name="connsiteX2" fmla="*/ 5008537 w 5011022"/>
              <a:gd name="connsiteY2" fmla="*/ 1997452 h 1997452"/>
              <a:gd name="connsiteX3" fmla="*/ 5008536 w 5011022"/>
              <a:gd name="connsiteY3" fmla="*/ 0 h 1997452"/>
              <a:gd name="connsiteX4" fmla="*/ 0 w 5011022"/>
              <a:gd name="connsiteY4" fmla="*/ 7456 h 1997452"/>
              <a:gd name="connsiteX0" fmla="*/ 0 w 5607875"/>
              <a:gd name="connsiteY0" fmla="*/ 7456 h 1997452"/>
              <a:gd name="connsiteX1" fmla="*/ 1580828 w 5607875"/>
              <a:gd name="connsiteY1" fmla="*/ 1991239 h 1997452"/>
              <a:gd name="connsiteX2" fmla="*/ 5008537 w 5607875"/>
              <a:gd name="connsiteY2" fmla="*/ 1997452 h 1997452"/>
              <a:gd name="connsiteX3" fmla="*/ 5607875 w 5607875"/>
              <a:gd name="connsiteY3" fmla="*/ 0 h 1997452"/>
              <a:gd name="connsiteX4" fmla="*/ 0 w 5607875"/>
              <a:gd name="connsiteY4" fmla="*/ 7456 h 1997452"/>
              <a:gd name="connsiteX0" fmla="*/ 0 w 5610361"/>
              <a:gd name="connsiteY0" fmla="*/ 7456 h 1991239"/>
              <a:gd name="connsiteX1" fmla="*/ 1580828 w 5610361"/>
              <a:gd name="connsiteY1" fmla="*/ 1991239 h 1991239"/>
              <a:gd name="connsiteX2" fmla="*/ 5607875 w 5610361"/>
              <a:gd name="connsiteY2" fmla="*/ 1938376 h 1991239"/>
              <a:gd name="connsiteX3" fmla="*/ 5607875 w 5610361"/>
              <a:gd name="connsiteY3" fmla="*/ 0 h 1991239"/>
              <a:gd name="connsiteX4" fmla="*/ 0 w 5610361"/>
              <a:gd name="connsiteY4" fmla="*/ 7456 h 1991239"/>
              <a:gd name="connsiteX0" fmla="*/ 0 w 5610359"/>
              <a:gd name="connsiteY0" fmla="*/ 7456 h 1991239"/>
              <a:gd name="connsiteX1" fmla="*/ 1580828 w 5610359"/>
              <a:gd name="connsiteY1" fmla="*/ 1991239 h 1991239"/>
              <a:gd name="connsiteX2" fmla="*/ 5607875 w 5610359"/>
              <a:gd name="connsiteY2" fmla="*/ 1985489 h 1991239"/>
              <a:gd name="connsiteX3" fmla="*/ 5607875 w 5610359"/>
              <a:gd name="connsiteY3" fmla="*/ 0 h 1991239"/>
              <a:gd name="connsiteX4" fmla="*/ 0 w 5610359"/>
              <a:gd name="connsiteY4" fmla="*/ 7456 h 1991239"/>
              <a:gd name="connsiteX0" fmla="*/ 0 w 5610361"/>
              <a:gd name="connsiteY0" fmla="*/ 7456 h 2005681"/>
              <a:gd name="connsiteX1" fmla="*/ 1580828 w 5610361"/>
              <a:gd name="connsiteY1" fmla="*/ 1991239 h 2005681"/>
              <a:gd name="connsiteX2" fmla="*/ 5607875 w 5610361"/>
              <a:gd name="connsiteY2" fmla="*/ 2005681 h 2005681"/>
              <a:gd name="connsiteX3" fmla="*/ 5607875 w 5610361"/>
              <a:gd name="connsiteY3" fmla="*/ 0 h 2005681"/>
              <a:gd name="connsiteX4" fmla="*/ 0 w 5610361"/>
              <a:gd name="connsiteY4" fmla="*/ 7456 h 2005681"/>
              <a:gd name="connsiteX0" fmla="*/ 0 w 6128945"/>
              <a:gd name="connsiteY0" fmla="*/ 7456 h 2005681"/>
              <a:gd name="connsiteX1" fmla="*/ 1580828 w 6128945"/>
              <a:gd name="connsiteY1" fmla="*/ 1991239 h 2005681"/>
              <a:gd name="connsiteX2" fmla="*/ 6126460 w 6128945"/>
              <a:gd name="connsiteY2" fmla="*/ 2005681 h 2005681"/>
              <a:gd name="connsiteX3" fmla="*/ 5607875 w 6128945"/>
              <a:gd name="connsiteY3" fmla="*/ 0 h 2005681"/>
              <a:gd name="connsiteX4" fmla="*/ 0 w 6128945"/>
              <a:gd name="connsiteY4" fmla="*/ 7456 h 2005681"/>
              <a:gd name="connsiteX0" fmla="*/ 0 w 6137191"/>
              <a:gd name="connsiteY0" fmla="*/ 1189 h 1999414"/>
              <a:gd name="connsiteX1" fmla="*/ 1580828 w 6137191"/>
              <a:gd name="connsiteY1" fmla="*/ 1984972 h 1999414"/>
              <a:gd name="connsiteX2" fmla="*/ 6126460 w 6137191"/>
              <a:gd name="connsiteY2" fmla="*/ 1999414 h 1999414"/>
              <a:gd name="connsiteX3" fmla="*/ 6137191 w 6137191"/>
              <a:gd name="connsiteY3" fmla="*/ 0 h 1999414"/>
              <a:gd name="connsiteX4" fmla="*/ 0 w 6137191"/>
              <a:gd name="connsiteY4" fmla="*/ 1189 h 1999414"/>
              <a:gd name="connsiteX0" fmla="*/ 0 w 6155073"/>
              <a:gd name="connsiteY0" fmla="*/ 0 h 2004491"/>
              <a:gd name="connsiteX1" fmla="*/ 1598710 w 6155073"/>
              <a:gd name="connsiteY1" fmla="*/ 1990049 h 2004491"/>
              <a:gd name="connsiteX2" fmla="*/ 6144342 w 6155073"/>
              <a:gd name="connsiteY2" fmla="*/ 2004491 h 2004491"/>
              <a:gd name="connsiteX3" fmla="*/ 6155073 w 6155073"/>
              <a:gd name="connsiteY3" fmla="*/ 5077 h 2004491"/>
              <a:gd name="connsiteX4" fmla="*/ 0 w 6155073"/>
              <a:gd name="connsiteY4" fmla="*/ 0 h 2004491"/>
              <a:gd name="connsiteX0" fmla="*/ 0 w 6155073"/>
              <a:gd name="connsiteY0" fmla="*/ 0 h 2004491"/>
              <a:gd name="connsiteX1" fmla="*/ 1598710 w 6155073"/>
              <a:gd name="connsiteY1" fmla="*/ 1990049 h 2004491"/>
              <a:gd name="connsiteX2" fmla="*/ 3776733 w 6155073"/>
              <a:gd name="connsiteY2" fmla="*/ 2004491 h 2004491"/>
              <a:gd name="connsiteX3" fmla="*/ 6155073 w 6155073"/>
              <a:gd name="connsiteY3" fmla="*/ 5077 h 2004491"/>
              <a:gd name="connsiteX4" fmla="*/ 0 w 6155073"/>
              <a:gd name="connsiteY4" fmla="*/ 0 h 2004491"/>
              <a:gd name="connsiteX0" fmla="*/ 0 w 3779219"/>
              <a:gd name="connsiteY0" fmla="*/ 1190 h 2005681"/>
              <a:gd name="connsiteX1" fmla="*/ 1598710 w 3779219"/>
              <a:gd name="connsiteY1" fmla="*/ 1991239 h 2005681"/>
              <a:gd name="connsiteX2" fmla="*/ 3776733 w 3779219"/>
              <a:gd name="connsiteY2" fmla="*/ 2005681 h 2005681"/>
              <a:gd name="connsiteX3" fmla="*/ 3776733 w 3779219"/>
              <a:gd name="connsiteY3" fmla="*/ 0 h 2005681"/>
              <a:gd name="connsiteX4" fmla="*/ 0 w 3779219"/>
              <a:gd name="connsiteY4" fmla="*/ 1190 h 2005681"/>
              <a:gd name="connsiteX0" fmla="*/ 0 w 4110644"/>
              <a:gd name="connsiteY0" fmla="*/ 1190 h 2005681"/>
              <a:gd name="connsiteX1" fmla="*/ 1598710 w 4110644"/>
              <a:gd name="connsiteY1" fmla="*/ 1991239 h 2005681"/>
              <a:gd name="connsiteX2" fmla="*/ 4108158 w 4110644"/>
              <a:gd name="connsiteY2" fmla="*/ 2005681 h 2005681"/>
              <a:gd name="connsiteX3" fmla="*/ 3776733 w 4110644"/>
              <a:gd name="connsiteY3" fmla="*/ 0 h 2005681"/>
              <a:gd name="connsiteX4" fmla="*/ 0 w 4110644"/>
              <a:gd name="connsiteY4" fmla="*/ 1190 h 2005681"/>
              <a:gd name="connsiteX0" fmla="*/ 0 w 4110644"/>
              <a:gd name="connsiteY0" fmla="*/ 13143 h 2017634"/>
              <a:gd name="connsiteX1" fmla="*/ 1598710 w 4110644"/>
              <a:gd name="connsiteY1" fmla="*/ 2003192 h 2017634"/>
              <a:gd name="connsiteX2" fmla="*/ 4108158 w 4110644"/>
              <a:gd name="connsiteY2" fmla="*/ 2017634 h 2017634"/>
              <a:gd name="connsiteX3" fmla="*/ 4108158 w 4110644"/>
              <a:gd name="connsiteY3" fmla="*/ 0 h 2017634"/>
              <a:gd name="connsiteX4" fmla="*/ 0 w 4110644"/>
              <a:gd name="connsiteY4" fmla="*/ 13143 h 2017634"/>
              <a:gd name="connsiteX0" fmla="*/ 0 w 4439580"/>
              <a:gd name="connsiteY0" fmla="*/ 13143 h 2017634"/>
              <a:gd name="connsiteX1" fmla="*/ 1598710 w 4439580"/>
              <a:gd name="connsiteY1" fmla="*/ 2003192 h 2017634"/>
              <a:gd name="connsiteX2" fmla="*/ 4437096 w 4439580"/>
              <a:gd name="connsiteY2" fmla="*/ 2017634 h 2017634"/>
              <a:gd name="connsiteX3" fmla="*/ 4108158 w 4439580"/>
              <a:gd name="connsiteY3" fmla="*/ 0 h 2017634"/>
              <a:gd name="connsiteX4" fmla="*/ 0 w 4439580"/>
              <a:gd name="connsiteY4" fmla="*/ 13143 h 2017634"/>
              <a:gd name="connsiteX0" fmla="*/ 0 w 4439580"/>
              <a:gd name="connsiteY0" fmla="*/ 13143 h 2017634"/>
              <a:gd name="connsiteX1" fmla="*/ 1598710 w 4439580"/>
              <a:gd name="connsiteY1" fmla="*/ 2003192 h 2017634"/>
              <a:gd name="connsiteX2" fmla="*/ 4437096 w 4439580"/>
              <a:gd name="connsiteY2" fmla="*/ 2017634 h 2017634"/>
              <a:gd name="connsiteX3" fmla="*/ 4437096 w 4439580"/>
              <a:gd name="connsiteY3" fmla="*/ 0 h 2017634"/>
              <a:gd name="connsiteX4" fmla="*/ 0 w 4439580"/>
              <a:gd name="connsiteY4" fmla="*/ 13143 h 2017634"/>
              <a:gd name="connsiteX0" fmla="*/ 0 w 5261928"/>
              <a:gd name="connsiteY0" fmla="*/ 13143 h 2017634"/>
              <a:gd name="connsiteX1" fmla="*/ 1598710 w 5261928"/>
              <a:gd name="connsiteY1" fmla="*/ 2003192 h 2017634"/>
              <a:gd name="connsiteX2" fmla="*/ 4437096 w 5261928"/>
              <a:gd name="connsiteY2" fmla="*/ 2017634 h 2017634"/>
              <a:gd name="connsiteX3" fmla="*/ 5261928 w 5261928"/>
              <a:gd name="connsiteY3" fmla="*/ 0 h 2017634"/>
              <a:gd name="connsiteX4" fmla="*/ 0 w 5261928"/>
              <a:gd name="connsiteY4" fmla="*/ 13143 h 2017634"/>
              <a:gd name="connsiteX0" fmla="*/ 0 w 5264412"/>
              <a:gd name="connsiteY0" fmla="*/ 13143 h 2017634"/>
              <a:gd name="connsiteX1" fmla="*/ 1598710 w 5264412"/>
              <a:gd name="connsiteY1" fmla="*/ 2003192 h 2017634"/>
              <a:gd name="connsiteX2" fmla="*/ 5261928 w 5264412"/>
              <a:gd name="connsiteY2" fmla="*/ 2017634 h 2017634"/>
              <a:gd name="connsiteX3" fmla="*/ 5261928 w 5264412"/>
              <a:gd name="connsiteY3" fmla="*/ 0 h 2017634"/>
              <a:gd name="connsiteX4" fmla="*/ 0 w 5264412"/>
              <a:gd name="connsiteY4" fmla="*/ 13143 h 2017634"/>
              <a:gd name="connsiteX0" fmla="*/ 0 w 5593348"/>
              <a:gd name="connsiteY0" fmla="*/ 13143 h 2017634"/>
              <a:gd name="connsiteX1" fmla="*/ 1598710 w 5593348"/>
              <a:gd name="connsiteY1" fmla="*/ 2003192 h 2017634"/>
              <a:gd name="connsiteX2" fmla="*/ 5590864 w 5593348"/>
              <a:gd name="connsiteY2" fmla="*/ 2017634 h 2017634"/>
              <a:gd name="connsiteX3" fmla="*/ 5261928 w 5593348"/>
              <a:gd name="connsiteY3" fmla="*/ 0 h 2017634"/>
              <a:gd name="connsiteX4" fmla="*/ 0 w 5593348"/>
              <a:gd name="connsiteY4" fmla="*/ 13143 h 2017634"/>
              <a:gd name="connsiteX0" fmla="*/ 0 w 5593348"/>
              <a:gd name="connsiteY0" fmla="*/ 13143 h 2017634"/>
              <a:gd name="connsiteX1" fmla="*/ 1598710 w 5593348"/>
              <a:gd name="connsiteY1" fmla="*/ 2003192 h 2017634"/>
              <a:gd name="connsiteX2" fmla="*/ 5590864 w 5593348"/>
              <a:gd name="connsiteY2" fmla="*/ 2017634 h 2017634"/>
              <a:gd name="connsiteX3" fmla="*/ 5590864 w 5593348"/>
              <a:gd name="connsiteY3" fmla="*/ 0 h 2017634"/>
              <a:gd name="connsiteX4" fmla="*/ 0 w 5593348"/>
              <a:gd name="connsiteY4" fmla="*/ 13143 h 2017634"/>
              <a:gd name="connsiteX0" fmla="*/ 0 w 5429969"/>
              <a:gd name="connsiteY0" fmla="*/ 288233 h 2017634"/>
              <a:gd name="connsiteX1" fmla="*/ 1435331 w 5429969"/>
              <a:gd name="connsiteY1" fmla="*/ 2003192 h 2017634"/>
              <a:gd name="connsiteX2" fmla="*/ 5427485 w 5429969"/>
              <a:gd name="connsiteY2" fmla="*/ 2017634 h 2017634"/>
              <a:gd name="connsiteX3" fmla="*/ 5427485 w 5429969"/>
              <a:gd name="connsiteY3" fmla="*/ 0 h 2017634"/>
              <a:gd name="connsiteX4" fmla="*/ 0 w 5429969"/>
              <a:gd name="connsiteY4" fmla="*/ 288233 h 2017634"/>
              <a:gd name="connsiteX0" fmla="*/ 0 w 5429969"/>
              <a:gd name="connsiteY0" fmla="*/ 0 h 1729401"/>
              <a:gd name="connsiteX1" fmla="*/ 1435331 w 5429969"/>
              <a:gd name="connsiteY1" fmla="*/ 1714959 h 1729401"/>
              <a:gd name="connsiteX2" fmla="*/ 5427485 w 5429969"/>
              <a:gd name="connsiteY2" fmla="*/ 1729401 h 1729401"/>
              <a:gd name="connsiteX3" fmla="*/ 5427483 w 5429969"/>
              <a:gd name="connsiteY3" fmla="*/ 0 h 1729401"/>
              <a:gd name="connsiteX4" fmla="*/ 0 w 5429969"/>
              <a:gd name="connsiteY4" fmla="*/ 0 h 1729401"/>
              <a:gd name="connsiteX0" fmla="*/ 0 w 7072177"/>
              <a:gd name="connsiteY0" fmla="*/ 1 h 3747036"/>
              <a:gd name="connsiteX1" fmla="*/ 3077539 w 7072177"/>
              <a:gd name="connsiteY1" fmla="*/ 3732594 h 3747036"/>
              <a:gd name="connsiteX2" fmla="*/ 7069693 w 7072177"/>
              <a:gd name="connsiteY2" fmla="*/ 3747036 h 3747036"/>
              <a:gd name="connsiteX3" fmla="*/ 7069691 w 7072177"/>
              <a:gd name="connsiteY3" fmla="*/ 2017635 h 3747036"/>
              <a:gd name="connsiteX4" fmla="*/ 0 w 7072177"/>
              <a:gd name="connsiteY4" fmla="*/ 1 h 3747036"/>
              <a:gd name="connsiteX0" fmla="*/ 0 w 7072177"/>
              <a:gd name="connsiteY0" fmla="*/ 1 h 3747036"/>
              <a:gd name="connsiteX1" fmla="*/ 3077539 w 7072177"/>
              <a:gd name="connsiteY1" fmla="*/ 3732594 h 3747036"/>
              <a:gd name="connsiteX2" fmla="*/ 7069693 w 7072177"/>
              <a:gd name="connsiteY2" fmla="*/ 3747036 h 3747036"/>
              <a:gd name="connsiteX3" fmla="*/ 3782795 w 7072177"/>
              <a:gd name="connsiteY3" fmla="*/ 0 h 3747036"/>
              <a:gd name="connsiteX4" fmla="*/ 0 w 7072177"/>
              <a:gd name="connsiteY4" fmla="*/ 1 h 3747036"/>
              <a:gd name="connsiteX0" fmla="*/ 0 w 3785281"/>
              <a:gd name="connsiteY0" fmla="*/ 1 h 3747036"/>
              <a:gd name="connsiteX1" fmla="*/ 3077539 w 3785281"/>
              <a:gd name="connsiteY1" fmla="*/ 3732594 h 3747036"/>
              <a:gd name="connsiteX2" fmla="*/ 3782795 w 3785281"/>
              <a:gd name="connsiteY2" fmla="*/ 3747036 h 3747036"/>
              <a:gd name="connsiteX3" fmla="*/ 3782795 w 3785281"/>
              <a:gd name="connsiteY3" fmla="*/ 0 h 3747036"/>
              <a:gd name="connsiteX4" fmla="*/ 0 w 3785281"/>
              <a:gd name="connsiteY4" fmla="*/ 1 h 3747036"/>
              <a:gd name="connsiteX0" fmla="*/ 0 w 5263015"/>
              <a:gd name="connsiteY0" fmla="*/ 0 h 5476437"/>
              <a:gd name="connsiteX1" fmla="*/ 4555273 w 5263015"/>
              <a:gd name="connsiteY1" fmla="*/ 5461995 h 5476437"/>
              <a:gd name="connsiteX2" fmla="*/ 5260529 w 5263015"/>
              <a:gd name="connsiteY2" fmla="*/ 5476437 h 5476437"/>
              <a:gd name="connsiteX3" fmla="*/ 5260529 w 5263015"/>
              <a:gd name="connsiteY3" fmla="*/ 1729401 h 5476437"/>
              <a:gd name="connsiteX4" fmla="*/ 0 w 5263015"/>
              <a:gd name="connsiteY4" fmla="*/ 0 h 5476437"/>
              <a:gd name="connsiteX0" fmla="*/ 0 w 5263017"/>
              <a:gd name="connsiteY0" fmla="*/ 0 h 5476437"/>
              <a:gd name="connsiteX1" fmla="*/ 4555273 w 5263017"/>
              <a:gd name="connsiteY1" fmla="*/ 5461995 h 5476437"/>
              <a:gd name="connsiteX2" fmla="*/ 5260529 w 5263017"/>
              <a:gd name="connsiteY2" fmla="*/ 5476437 h 5476437"/>
              <a:gd name="connsiteX3" fmla="*/ 5263017 w 5263017"/>
              <a:gd name="connsiteY3" fmla="*/ 0 h 5476437"/>
              <a:gd name="connsiteX4" fmla="*/ 0 w 5263017"/>
              <a:gd name="connsiteY4" fmla="*/ 0 h 5476437"/>
              <a:gd name="connsiteX0" fmla="*/ 0 w 6085361"/>
              <a:gd name="connsiteY0" fmla="*/ 0 h 5476437"/>
              <a:gd name="connsiteX1" fmla="*/ 4555273 w 6085361"/>
              <a:gd name="connsiteY1" fmla="*/ 5461995 h 5476437"/>
              <a:gd name="connsiteX2" fmla="*/ 5260529 w 6085361"/>
              <a:gd name="connsiteY2" fmla="*/ 5476437 h 5476437"/>
              <a:gd name="connsiteX3" fmla="*/ 6085361 w 6085361"/>
              <a:gd name="connsiteY3" fmla="*/ 0 h 5476437"/>
              <a:gd name="connsiteX4" fmla="*/ 0 w 6085361"/>
              <a:gd name="connsiteY4" fmla="*/ 0 h 5476437"/>
              <a:gd name="connsiteX0" fmla="*/ 0 w 6581253"/>
              <a:gd name="connsiteY0" fmla="*/ 0 h 5476437"/>
              <a:gd name="connsiteX1" fmla="*/ 4555273 w 6581253"/>
              <a:gd name="connsiteY1" fmla="*/ 5461995 h 5476437"/>
              <a:gd name="connsiteX2" fmla="*/ 6578769 w 6581253"/>
              <a:gd name="connsiteY2" fmla="*/ 5476437 h 5476437"/>
              <a:gd name="connsiteX3" fmla="*/ 6085361 w 6581253"/>
              <a:gd name="connsiteY3" fmla="*/ 0 h 5476437"/>
              <a:gd name="connsiteX4" fmla="*/ 0 w 6581253"/>
              <a:gd name="connsiteY4" fmla="*/ 0 h 5476437"/>
              <a:gd name="connsiteX0" fmla="*/ 0 w 6581253"/>
              <a:gd name="connsiteY0" fmla="*/ 0 h 5476437"/>
              <a:gd name="connsiteX1" fmla="*/ 4555273 w 6581253"/>
              <a:gd name="connsiteY1" fmla="*/ 5461995 h 5476437"/>
              <a:gd name="connsiteX2" fmla="*/ 6578769 w 6581253"/>
              <a:gd name="connsiteY2" fmla="*/ 5476437 h 5476437"/>
              <a:gd name="connsiteX3" fmla="*/ 6578767 w 6581253"/>
              <a:gd name="connsiteY3" fmla="*/ 0 h 5476437"/>
              <a:gd name="connsiteX4" fmla="*/ 0 w 6581253"/>
              <a:gd name="connsiteY4" fmla="*/ 0 h 5476437"/>
              <a:gd name="connsiteX0" fmla="*/ 0 w 6087848"/>
              <a:gd name="connsiteY0" fmla="*/ 576467 h 5476437"/>
              <a:gd name="connsiteX1" fmla="*/ 4061868 w 6087848"/>
              <a:gd name="connsiteY1" fmla="*/ 5461995 h 5476437"/>
              <a:gd name="connsiteX2" fmla="*/ 6085364 w 6087848"/>
              <a:gd name="connsiteY2" fmla="*/ 5476437 h 5476437"/>
              <a:gd name="connsiteX3" fmla="*/ 6085362 w 6087848"/>
              <a:gd name="connsiteY3" fmla="*/ 0 h 5476437"/>
              <a:gd name="connsiteX4" fmla="*/ 0 w 6087848"/>
              <a:gd name="connsiteY4" fmla="*/ 576467 h 5476437"/>
              <a:gd name="connsiteX0" fmla="*/ 0 w 6087848"/>
              <a:gd name="connsiteY0" fmla="*/ 0 h 4899970"/>
              <a:gd name="connsiteX1" fmla="*/ 4061868 w 6087848"/>
              <a:gd name="connsiteY1" fmla="*/ 4885528 h 4899970"/>
              <a:gd name="connsiteX2" fmla="*/ 6085364 w 6087848"/>
              <a:gd name="connsiteY2" fmla="*/ 4899970 h 4899970"/>
              <a:gd name="connsiteX3" fmla="*/ 6085362 w 6087848"/>
              <a:gd name="connsiteY3" fmla="*/ 288234 h 4899970"/>
              <a:gd name="connsiteX4" fmla="*/ 0 w 6087848"/>
              <a:gd name="connsiteY4" fmla="*/ 0 h 4899970"/>
              <a:gd name="connsiteX0" fmla="*/ 0 w 6087848"/>
              <a:gd name="connsiteY0" fmla="*/ 0 h 4899970"/>
              <a:gd name="connsiteX1" fmla="*/ 4061868 w 6087848"/>
              <a:gd name="connsiteY1" fmla="*/ 4885528 h 4899970"/>
              <a:gd name="connsiteX2" fmla="*/ 6085364 w 6087848"/>
              <a:gd name="connsiteY2" fmla="*/ 4899970 h 4899970"/>
              <a:gd name="connsiteX3" fmla="*/ 6085362 w 6087848"/>
              <a:gd name="connsiteY3" fmla="*/ 0 h 4899970"/>
              <a:gd name="connsiteX4" fmla="*/ 0 w 6087848"/>
              <a:gd name="connsiteY4" fmla="*/ 0 h 4899970"/>
              <a:gd name="connsiteX0" fmla="*/ 0 w 6416786"/>
              <a:gd name="connsiteY0" fmla="*/ 0 h 5188204"/>
              <a:gd name="connsiteX1" fmla="*/ 4390806 w 6416786"/>
              <a:gd name="connsiteY1" fmla="*/ 5173762 h 5188204"/>
              <a:gd name="connsiteX2" fmla="*/ 6414302 w 6416786"/>
              <a:gd name="connsiteY2" fmla="*/ 5188204 h 5188204"/>
              <a:gd name="connsiteX3" fmla="*/ 6414300 w 6416786"/>
              <a:gd name="connsiteY3" fmla="*/ 288234 h 5188204"/>
              <a:gd name="connsiteX4" fmla="*/ 0 w 6416786"/>
              <a:gd name="connsiteY4" fmla="*/ 0 h 5188204"/>
              <a:gd name="connsiteX0" fmla="*/ 0 w 6416786"/>
              <a:gd name="connsiteY0" fmla="*/ 0 h 5188204"/>
              <a:gd name="connsiteX1" fmla="*/ 4390806 w 6416786"/>
              <a:gd name="connsiteY1" fmla="*/ 5173762 h 5188204"/>
              <a:gd name="connsiteX2" fmla="*/ 6414302 w 6416786"/>
              <a:gd name="connsiteY2" fmla="*/ 5188204 h 5188204"/>
              <a:gd name="connsiteX3" fmla="*/ 6414300 w 6416786"/>
              <a:gd name="connsiteY3" fmla="*/ 0 h 5188204"/>
              <a:gd name="connsiteX4" fmla="*/ 0 w 6416786"/>
              <a:gd name="connsiteY4" fmla="*/ 0 h 5188204"/>
              <a:gd name="connsiteX0" fmla="*/ 0 w 5758909"/>
              <a:gd name="connsiteY0" fmla="*/ 0 h 5558790"/>
              <a:gd name="connsiteX1" fmla="*/ 3732929 w 5758909"/>
              <a:gd name="connsiteY1" fmla="*/ 5544348 h 5558790"/>
              <a:gd name="connsiteX2" fmla="*/ 5756425 w 5758909"/>
              <a:gd name="connsiteY2" fmla="*/ 5558790 h 5558790"/>
              <a:gd name="connsiteX3" fmla="*/ 5756423 w 5758909"/>
              <a:gd name="connsiteY3" fmla="*/ 370586 h 5558790"/>
              <a:gd name="connsiteX4" fmla="*/ 0 w 5758909"/>
              <a:gd name="connsiteY4" fmla="*/ 0 h 5558790"/>
              <a:gd name="connsiteX0" fmla="*/ 0 w 4607624"/>
              <a:gd name="connsiteY0" fmla="*/ 0 h 5188204"/>
              <a:gd name="connsiteX1" fmla="*/ 2581644 w 4607624"/>
              <a:gd name="connsiteY1" fmla="*/ 5173762 h 5188204"/>
              <a:gd name="connsiteX2" fmla="*/ 4605140 w 4607624"/>
              <a:gd name="connsiteY2" fmla="*/ 5188204 h 5188204"/>
              <a:gd name="connsiteX3" fmla="*/ 4605138 w 4607624"/>
              <a:gd name="connsiteY3" fmla="*/ 0 h 5188204"/>
              <a:gd name="connsiteX4" fmla="*/ 0 w 4607624"/>
              <a:gd name="connsiteY4" fmla="*/ 0 h 5188204"/>
              <a:gd name="connsiteX0" fmla="*/ 0 w 4936562"/>
              <a:gd name="connsiteY0" fmla="*/ 370586 h 5188204"/>
              <a:gd name="connsiteX1" fmla="*/ 2910582 w 4936562"/>
              <a:gd name="connsiteY1" fmla="*/ 5173762 h 5188204"/>
              <a:gd name="connsiteX2" fmla="*/ 4934078 w 4936562"/>
              <a:gd name="connsiteY2" fmla="*/ 5188204 h 5188204"/>
              <a:gd name="connsiteX3" fmla="*/ 4934076 w 4936562"/>
              <a:gd name="connsiteY3" fmla="*/ 0 h 5188204"/>
              <a:gd name="connsiteX4" fmla="*/ 0 w 4936562"/>
              <a:gd name="connsiteY4" fmla="*/ 370586 h 5188204"/>
              <a:gd name="connsiteX0" fmla="*/ 0 w 4936562"/>
              <a:gd name="connsiteY0" fmla="*/ 0 h 5188204"/>
              <a:gd name="connsiteX1" fmla="*/ 2910582 w 4936562"/>
              <a:gd name="connsiteY1" fmla="*/ 5173762 h 5188204"/>
              <a:gd name="connsiteX2" fmla="*/ 4934078 w 4936562"/>
              <a:gd name="connsiteY2" fmla="*/ 5188204 h 5188204"/>
              <a:gd name="connsiteX3" fmla="*/ 4934076 w 4936562"/>
              <a:gd name="connsiteY3" fmla="*/ 0 h 5188204"/>
              <a:gd name="connsiteX4" fmla="*/ 0 w 4936562"/>
              <a:gd name="connsiteY4" fmla="*/ 0 h 5188204"/>
              <a:gd name="connsiteX0" fmla="*/ 0 w 5101031"/>
              <a:gd name="connsiteY0" fmla="*/ 0 h 5188204"/>
              <a:gd name="connsiteX1" fmla="*/ 3075051 w 5101031"/>
              <a:gd name="connsiteY1" fmla="*/ 5173762 h 5188204"/>
              <a:gd name="connsiteX2" fmla="*/ 5098547 w 5101031"/>
              <a:gd name="connsiteY2" fmla="*/ 5188204 h 5188204"/>
              <a:gd name="connsiteX3" fmla="*/ 5098545 w 5101031"/>
              <a:gd name="connsiteY3" fmla="*/ 0 h 5188204"/>
              <a:gd name="connsiteX4" fmla="*/ 0 w 5101031"/>
              <a:gd name="connsiteY4" fmla="*/ 0 h 5188204"/>
              <a:gd name="connsiteX0" fmla="*/ 0 w 5099265"/>
              <a:gd name="connsiteY0" fmla="*/ 0 h 5188204"/>
              <a:gd name="connsiteX1" fmla="*/ 3283784 w 5099265"/>
              <a:gd name="connsiteY1" fmla="*/ 5173763 h 5188204"/>
              <a:gd name="connsiteX2" fmla="*/ 5098547 w 5099265"/>
              <a:gd name="connsiteY2" fmla="*/ 5188204 h 5188204"/>
              <a:gd name="connsiteX3" fmla="*/ 5098545 w 5099265"/>
              <a:gd name="connsiteY3" fmla="*/ 0 h 5188204"/>
              <a:gd name="connsiteX4" fmla="*/ 0 w 5099265"/>
              <a:gd name="connsiteY4" fmla="*/ 0 h 5188204"/>
              <a:gd name="connsiteX0" fmla="*/ 0 w 5099263"/>
              <a:gd name="connsiteY0" fmla="*/ 0 h 5188204"/>
              <a:gd name="connsiteX1" fmla="*/ 3176211 w 5099263"/>
              <a:gd name="connsiteY1" fmla="*/ 5173763 h 5188204"/>
              <a:gd name="connsiteX2" fmla="*/ 5098547 w 5099263"/>
              <a:gd name="connsiteY2" fmla="*/ 5188204 h 5188204"/>
              <a:gd name="connsiteX3" fmla="*/ 5098545 w 5099263"/>
              <a:gd name="connsiteY3" fmla="*/ 0 h 5188204"/>
              <a:gd name="connsiteX4" fmla="*/ 0 w 5099263"/>
              <a:gd name="connsiteY4" fmla="*/ 0 h 5188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9263" h="5188204">
                <a:moveTo>
                  <a:pt x="0" y="0"/>
                </a:moveTo>
                <a:lnTo>
                  <a:pt x="3176211" y="5173763"/>
                </a:lnTo>
                <a:lnTo>
                  <a:pt x="5098547" y="5188204"/>
                </a:lnTo>
                <a:cubicBezTo>
                  <a:pt x="5101032" y="4517418"/>
                  <a:pt x="5096060" y="670786"/>
                  <a:pt x="5098545" y="0"/>
                </a:cubicBezTo>
                <a:lnTo>
                  <a:pt x="0" y="0"/>
                </a:lnTo>
                <a:close/>
              </a:path>
            </a:pathLst>
          </a:custGeom>
          <a:gradFill flip="none" rotWithShape="1">
            <a:gsLst>
              <a:gs pos="0">
                <a:srgbClr val="FFFFC9"/>
              </a:gs>
              <a:gs pos="100000">
                <a:srgbClr val="FFFF99">
                  <a:shade val="100000"/>
                  <a:satMod val="115000"/>
                </a:srgbClr>
              </a:gs>
            </a:gsLst>
            <a:path path="circle">
              <a:fillToRect l="100000" b="100000"/>
            </a:path>
            <a:tileRect t="-100000" r="-100000"/>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7" name="TextBox 106"/>
          <p:cNvSpPr txBox="1"/>
          <p:nvPr/>
        </p:nvSpPr>
        <p:spPr>
          <a:xfrm>
            <a:off x="6141731" y="5708373"/>
            <a:ext cx="357790" cy="369332"/>
          </a:xfrm>
          <a:prstGeom prst="rect">
            <a:avLst/>
          </a:prstGeom>
          <a:noFill/>
        </p:spPr>
        <p:txBody>
          <a:bodyPr wrap="none" rtlCol="0">
            <a:spAutoFit/>
          </a:bodyPr>
          <a:lstStyle/>
          <a:p>
            <a:r>
              <a:rPr lang="en-US" dirty="0" smtClean="0">
                <a:solidFill>
                  <a:prstClr val="black"/>
                </a:solidFill>
              </a:rPr>
              <a:t>…</a:t>
            </a:r>
            <a:endParaRPr lang="en-US" dirty="0">
              <a:solidFill>
                <a:prstClr val="black"/>
              </a:solidFill>
            </a:endParaRPr>
          </a:p>
        </p:txBody>
      </p:sp>
      <p:sp>
        <p:nvSpPr>
          <p:cNvPr id="118" name="Title 117"/>
          <p:cNvSpPr>
            <a:spLocks noGrp="1"/>
          </p:cNvSpPr>
          <p:nvPr>
            <p:ph type="title" idx="4294967295"/>
          </p:nvPr>
        </p:nvSpPr>
        <p:spPr>
          <a:xfrm>
            <a:off x="152400" y="57150"/>
            <a:ext cx="3962400" cy="1847850"/>
          </a:xfrm>
        </p:spPr>
        <p:txBody>
          <a:bodyPr>
            <a:noAutofit/>
          </a:bodyPr>
          <a:lstStyle/>
          <a:p>
            <a:r>
              <a:rPr lang="en-US" sz="4000" dirty="0">
                <a:solidFill>
                  <a:srgbClr val="000000"/>
                </a:solidFill>
              </a:rPr>
              <a:t>“Luni” Libes</a:t>
            </a:r>
            <a:r>
              <a:rPr lang="en-US" sz="4800" dirty="0">
                <a:solidFill>
                  <a:srgbClr val="000000"/>
                </a:solidFill>
              </a:rPr>
              <a:t/>
            </a:r>
            <a:br>
              <a:rPr lang="en-US" sz="4800" dirty="0">
                <a:solidFill>
                  <a:srgbClr val="000000"/>
                </a:solidFill>
              </a:rPr>
            </a:br>
            <a:r>
              <a:rPr lang="en-US" sz="1400" dirty="0">
                <a:solidFill>
                  <a:srgbClr val="000000"/>
                </a:solidFill>
              </a:rPr>
              <a:t>Entrepreneur/Investor</a:t>
            </a:r>
            <a:br>
              <a:rPr lang="en-US" sz="1400" dirty="0">
                <a:solidFill>
                  <a:srgbClr val="000000"/>
                </a:solidFill>
              </a:rPr>
            </a:br>
            <a:r>
              <a:rPr lang="en-US" sz="1400" dirty="0">
                <a:solidFill>
                  <a:srgbClr val="000000"/>
                </a:solidFill>
              </a:rPr>
              <a:t>Mentor/Author</a:t>
            </a:r>
            <a:br>
              <a:rPr lang="en-US" sz="1400" dirty="0">
                <a:solidFill>
                  <a:srgbClr val="000000"/>
                </a:solidFill>
              </a:rPr>
            </a:br>
            <a:r>
              <a:rPr lang="en-US" sz="1400" i="1" dirty="0">
                <a:solidFill>
                  <a:srgbClr val="000000"/>
                </a:solidFill>
              </a:rPr>
              <a:t>Fledge’s founder</a:t>
            </a:r>
            <a:endParaRPr lang="en-US" dirty="0">
              <a:solidFill>
                <a:srgbClr val="000000"/>
              </a:solidFill>
            </a:endParaRPr>
          </a:p>
        </p:txBody>
      </p:sp>
      <p:pic>
        <p:nvPicPr>
          <p:cNvPr id="119" name="Picture 118" descr="Luni (150x150).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91400" y="3562350"/>
            <a:ext cx="1352550" cy="13525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p:cNvSpPr txBox="1"/>
          <p:nvPr/>
        </p:nvSpPr>
        <p:spPr>
          <a:xfrm>
            <a:off x="7421707" y="1439671"/>
            <a:ext cx="1493693" cy="646331"/>
          </a:xfrm>
          <a:prstGeom prst="rect">
            <a:avLst/>
          </a:prstGeom>
          <a:noFill/>
        </p:spPr>
        <p:txBody>
          <a:bodyPr wrap="none" rtlCol="0">
            <a:spAutoFit/>
          </a:bodyPr>
          <a:lstStyle/>
          <a:p>
            <a:r>
              <a:rPr lang="en-US" sz="3600" dirty="0" smtClean="0">
                <a:latin typeface="Eras Light ITC"/>
                <a:cs typeface="Eras Light ITC"/>
              </a:rPr>
              <a:t>Fledge</a:t>
            </a:r>
            <a:endParaRPr lang="en-US" sz="2800" dirty="0">
              <a:latin typeface="Eras Light ITC"/>
              <a:cs typeface="Eras Light ITC"/>
            </a:endParaRPr>
          </a:p>
        </p:txBody>
      </p:sp>
      <p:grpSp>
        <p:nvGrpSpPr>
          <p:cNvPr id="30" name="Group 29"/>
          <p:cNvGrpSpPr/>
          <p:nvPr/>
        </p:nvGrpSpPr>
        <p:grpSpPr>
          <a:xfrm>
            <a:off x="3571361" y="361948"/>
            <a:ext cx="4124839" cy="2176250"/>
            <a:chOff x="3734502" y="614591"/>
            <a:chExt cx="3555667" cy="1875958"/>
          </a:xfrm>
        </p:grpSpPr>
        <p:sp>
          <p:nvSpPr>
            <p:cNvPr id="93" name="Freeform 92"/>
            <p:cNvSpPr/>
            <p:nvPr/>
          </p:nvSpPr>
          <p:spPr>
            <a:xfrm rot="10800000" flipV="1">
              <a:off x="3734502" y="614591"/>
              <a:ext cx="3555667" cy="1875958"/>
            </a:xfrm>
            <a:custGeom>
              <a:avLst/>
              <a:gdLst>
                <a:gd name="connsiteX0" fmla="*/ 0 w 4293031"/>
                <a:gd name="connsiteY0" fmla="*/ 0 h 1999281"/>
                <a:gd name="connsiteX1" fmla="*/ 1580828 w 4293031"/>
                <a:gd name="connsiteY1" fmla="*/ 1983783 h 1999281"/>
                <a:gd name="connsiteX2" fmla="*/ 4293031 w 4293031"/>
                <a:gd name="connsiteY2" fmla="*/ 1999281 h 1999281"/>
                <a:gd name="connsiteX3" fmla="*/ 4293031 w 4293031"/>
                <a:gd name="connsiteY3" fmla="*/ 30997 h 1999281"/>
                <a:gd name="connsiteX4" fmla="*/ 0 w 4293031"/>
                <a:gd name="connsiteY4" fmla="*/ 0 h 1999281"/>
                <a:gd name="connsiteX0" fmla="*/ 0 w 5127787"/>
                <a:gd name="connsiteY0" fmla="*/ 0 h 1999281"/>
                <a:gd name="connsiteX1" fmla="*/ 1580828 w 5127787"/>
                <a:gd name="connsiteY1" fmla="*/ 1983783 h 1999281"/>
                <a:gd name="connsiteX2" fmla="*/ 4293031 w 5127787"/>
                <a:gd name="connsiteY2" fmla="*/ 1999281 h 1999281"/>
                <a:gd name="connsiteX3" fmla="*/ 5127787 w 5127787"/>
                <a:gd name="connsiteY3" fmla="*/ 0 h 1999281"/>
                <a:gd name="connsiteX4" fmla="*/ 0 w 5127787"/>
                <a:gd name="connsiteY4" fmla="*/ 0 h 1999281"/>
                <a:gd name="connsiteX0" fmla="*/ 0 w 5485540"/>
                <a:gd name="connsiteY0" fmla="*/ 0 h 2027264"/>
                <a:gd name="connsiteX1" fmla="*/ 1580828 w 5485540"/>
                <a:gd name="connsiteY1" fmla="*/ 1983783 h 2027264"/>
                <a:gd name="connsiteX2" fmla="*/ 5485540 w 5485540"/>
                <a:gd name="connsiteY2" fmla="*/ 2027264 h 2027264"/>
                <a:gd name="connsiteX3" fmla="*/ 5127787 w 5485540"/>
                <a:gd name="connsiteY3" fmla="*/ 0 h 2027264"/>
                <a:gd name="connsiteX4" fmla="*/ 0 w 5485540"/>
                <a:gd name="connsiteY4" fmla="*/ 0 h 2027264"/>
                <a:gd name="connsiteX0" fmla="*/ 0 w 5485540"/>
                <a:gd name="connsiteY0" fmla="*/ 2 h 2027266"/>
                <a:gd name="connsiteX1" fmla="*/ 1580828 w 5485540"/>
                <a:gd name="connsiteY1" fmla="*/ 1983785 h 2027266"/>
                <a:gd name="connsiteX2" fmla="*/ 5485540 w 5485540"/>
                <a:gd name="connsiteY2" fmla="*/ 2027266 h 2027266"/>
                <a:gd name="connsiteX3" fmla="*/ 5485540 w 5485540"/>
                <a:gd name="connsiteY3" fmla="*/ 0 h 2027266"/>
                <a:gd name="connsiteX4" fmla="*/ 0 w 5485540"/>
                <a:gd name="connsiteY4" fmla="*/ 2 h 2027266"/>
                <a:gd name="connsiteX0" fmla="*/ 0 w 5724042"/>
                <a:gd name="connsiteY0" fmla="*/ 0 h 2027264"/>
                <a:gd name="connsiteX1" fmla="*/ 1580828 w 5724042"/>
                <a:gd name="connsiteY1" fmla="*/ 1983783 h 2027264"/>
                <a:gd name="connsiteX2" fmla="*/ 5485540 w 5724042"/>
                <a:gd name="connsiteY2" fmla="*/ 2027264 h 2027264"/>
                <a:gd name="connsiteX3" fmla="*/ 5724042 w 5724042"/>
                <a:gd name="connsiteY3" fmla="*/ 0 h 2027264"/>
                <a:gd name="connsiteX4" fmla="*/ 0 w 5724042"/>
                <a:gd name="connsiteY4" fmla="*/ 0 h 2027264"/>
                <a:gd name="connsiteX0" fmla="*/ 0 w 5724042"/>
                <a:gd name="connsiteY0" fmla="*/ 0 h 2027262"/>
                <a:gd name="connsiteX1" fmla="*/ 1580828 w 5724042"/>
                <a:gd name="connsiteY1" fmla="*/ 1983783 h 2027262"/>
                <a:gd name="connsiteX2" fmla="*/ 5724042 w 5724042"/>
                <a:gd name="connsiteY2" fmla="*/ 2027262 h 2027262"/>
                <a:gd name="connsiteX3" fmla="*/ 5724042 w 5724042"/>
                <a:gd name="connsiteY3" fmla="*/ 0 h 2027262"/>
                <a:gd name="connsiteX4" fmla="*/ 0 w 5724042"/>
                <a:gd name="connsiteY4" fmla="*/ 0 h 2027262"/>
                <a:gd name="connsiteX0" fmla="*/ 0 w 5724042"/>
                <a:gd name="connsiteY0" fmla="*/ 0 h 2027264"/>
                <a:gd name="connsiteX1" fmla="*/ 1580828 w 5724042"/>
                <a:gd name="connsiteY1" fmla="*/ 1983783 h 2027264"/>
                <a:gd name="connsiteX2" fmla="*/ 5724042 w 5724042"/>
                <a:gd name="connsiteY2" fmla="*/ 2027264 h 2027264"/>
                <a:gd name="connsiteX3" fmla="*/ 5724042 w 5724042"/>
                <a:gd name="connsiteY3" fmla="*/ 0 h 2027264"/>
                <a:gd name="connsiteX4" fmla="*/ 0 w 5724042"/>
                <a:gd name="connsiteY4" fmla="*/ 0 h 2027264"/>
                <a:gd name="connsiteX0" fmla="*/ 0 w 5724042"/>
                <a:gd name="connsiteY0" fmla="*/ 0 h 1983783"/>
                <a:gd name="connsiteX1" fmla="*/ 1580828 w 5724042"/>
                <a:gd name="connsiteY1" fmla="*/ 1983783 h 1983783"/>
                <a:gd name="connsiteX2" fmla="*/ 5724042 w 5724042"/>
                <a:gd name="connsiteY2" fmla="*/ 1908012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1983783"/>
                <a:gd name="connsiteX1" fmla="*/ 1580828 w 5724042"/>
                <a:gd name="connsiteY1" fmla="*/ 1983783 h 1983783"/>
                <a:gd name="connsiteX2" fmla="*/ 5724042 w 5724042"/>
                <a:gd name="connsiteY2" fmla="*/ 1788761 h 1983783"/>
                <a:gd name="connsiteX3" fmla="*/ 5724042 w 5724042"/>
                <a:gd name="connsiteY3" fmla="*/ 0 h 1983783"/>
                <a:gd name="connsiteX4" fmla="*/ 0 w 5724042"/>
                <a:gd name="connsiteY4" fmla="*/ 0 h 1983783"/>
                <a:gd name="connsiteX0" fmla="*/ 0 w 5724042"/>
                <a:gd name="connsiteY0" fmla="*/ 0 h 2027263"/>
                <a:gd name="connsiteX1" fmla="*/ 1580828 w 5724042"/>
                <a:gd name="connsiteY1" fmla="*/ 1983783 h 2027263"/>
                <a:gd name="connsiteX2" fmla="*/ 5724042 w 5724042"/>
                <a:gd name="connsiteY2" fmla="*/ 2027263 h 2027263"/>
                <a:gd name="connsiteX3" fmla="*/ 5724042 w 5724042"/>
                <a:gd name="connsiteY3" fmla="*/ 0 h 2027263"/>
                <a:gd name="connsiteX4" fmla="*/ 0 w 5724042"/>
                <a:gd name="connsiteY4" fmla="*/ 0 h 2027263"/>
                <a:gd name="connsiteX0" fmla="*/ 0 w 5724042"/>
                <a:gd name="connsiteY0" fmla="*/ 0 h 2012357"/>
                <a:gd name="connsiteX1" fmla="*/ 1580828 w 5724042"/>
                <a:gd name="connsiteY1" fmla="*/ 1983783 h 2012357"/>
                <a:gd name="connsiteX2" fmla="*/ 5716588 w 5724042"/>
                <a:gd name="connsiteY2" fmla="*/ 2012357 h 2012357"/>
                <a:gd name="connsiteX3" fmla="*/ 5724042 w 5724042"/>
                <a:gd name="connsiteY3" fmla="*/ 0 h 2012357"/>
                <a:gd name="connsiteX4" fmla="*/ 0 w 5724042"/>
                <a:gd name="connsiteY4" fmla="*/ 0 h 2012357"/>
                <a:gd name="connsiteX0" fmla="*/ 0 w 5724042"/>
                <a:gd name="connsiteY0" fmla="*/ 0 h 1989997"/>
                <a:gd name="connsiteX1" fmla="*/ 1580828 w 5724042"/>
                <a:gd name="connsiteY1" fmla="*/ 1983783 h 1989997"/>
                <a:gd name="connsiteX2" fmla="*/ 5716588 w 5724042"/>
                <a:gd name="connsiteY2" fmla="*/ 1989997 h 1989997"/>
                <a:gd name="connsiteX3" fmla="*/ 5724042 w 5724042"/>
                <a:gd name="connsiteY3" fmla="*/ 0 h 1989997"/>
                <a:gd name="connsiteX4" fmla="*/ 0 w 5724042"/>
                <a:gd name="connsiteY4" fmla="*/ 0 h 1989997"/>
                <a:gd name="connsiteX0" fmla="*/ 0 w 5724042"/>
                <a:gd name="connsiteY0" fmla="*/ 0 h 1989996"/>
                <a:gd name="connsiteX1" fmla="*/ 1580828 w 5724042"/>
                <a:gd name="connsiteY1" fmla="*/ 1983783 h 1989996"/>
                <a:gd name="connsiteX2" fmla="*/ 5008537 w 5724042"/>
                <a:gd name="connsiteY2" fmla="*/ 1989996 h 1989996"/>
                <a:gd name="connsiteX3" fmla="*/ 5724042 w 5724042"/>
                <a:gd name="connsiteY3" fmla="*/ 0 h 1989996"/>
                <a:gd name="connsiteX4" fmla="*/ 0 w 572404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7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47911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30875 h 1989996"/>
                <a:gd name="connsiteX4" fmla="*/ 0 w 5011022"/>
                <a:gd name="connsiteY4" fmla="*/ 0 h 1989996"/>
                <a:gd name="connsiteX0" fmla="*/ 0 w 5011022"/>
                <a:gd name="connsiteY0" fmla="*/ 0 h 1989996"/>
                <a:gd name="connsiteX1" fmla="*/ 1580828 w 5011022"/>
                <a:gd name="connsiteY1" fmla="*/ 1983783 h 1989996"/>
                <a:gd name="connsiteX2" fmla="*/ 5008537 w 5011022"/>
                <a:gd name="connsiteY2" fmla="*/ 1989996 h 1989996"/>
                <a:gd name="connsiteX3" fmla="*/ 5008536 w 5011022"/>
                <a:gd name="connsiteY3" fmla="*/ 13839 h 1989996"/>
                <a:gd name="connsiteX4" fmla="*/ 0 w 5011022"/>
                <a:gd name="connsiteY4" fmla="*/ 0 h 1989996"/>
                <a:gd name="connsiteX0" fmla="*/ 0 w 5011022"/>
                <a:gd name="connsiteY0" fmla="*/ 7456 h 1997452"/>
                <a:gd name="connsiteX1" fmla="*/ 1580828 w 5011022"/>
                <a:gd name="connsiteY1" fmla="*/ 1991239 h 1997452"/>
                <a:gd name="connsiteX2" fmla="*/ 5008537 w 5011022"/>
                <a:gd name="connsiteY2" fmla="*/ 1997452 h 1997452"/>
                <a:gd name="connsiteX3" fmla="*/ 5008536 w 5011022"/>
                <a:gd name="connsiteY3" fmla="*/ 0 h 1997452"/>
                <a:gd name="connsiteX4" fmla="*/ 0 w 5011022"/>
                <a:gd name="connsiteY4" fmla="*/ 7456 h 1997452"/>
                <a:gd name="connsiteX0" fmla="*/ 0 w 5607875"/>
                <a:gd name="connsiteY0" fmla="*/ 7456 h 1997452"/>
                <a:gd name="connsiteX1" fmla="*/ 1580828 w 5607875"/>
                <a:gd name="connsiteY1" fmla="*/ 1991239 h 1997452"/>
                <a:gd name="connsiteX2" fmla="*/ 5008537 w 5607875"/>
                <a:gd name="connsiteY2" fmla="*/ 1997452 h 1997452"/>
                <a:gd name="connsiteX3" fmla="*/ 5607875 w 5607875"/>
                <a:gd name="connsiteY3" fmla="*/ 0 h 1997452"/>
                <a:gd name="connsiteX4" fmla="*/ 0 w 5607875"/>
                <a:gd name="connsiteY4" fmla="*/ 7456 h 1997452"/>
                <a:gd name="connsiteX0" fmla="*/ 0 w 5610361"/>
                <a:gd name="connsiteY0" fmla="*/ 7456 h 1991239"/>
                <a:gd name="connsiteX1" fmla="*/ 1580828 w 5610361"/>
                <a:gd name="connsiteY1" fmla="*/ 1991239 h 1991239"/>
                <a:gd name="connsiteX2" fmla="*/ 5607875 w 5610361"/>
                <a:gd name="connsiteY2" fmla="*/ 1938376 h 1991239"/>
                <a:gd name="connsiteX3" fmla="*/ 5607875 w 5610361"/>
                <a:gd name="connsiteY3" fmla="*/ 0 h 1991239"/>
                <a:gd name="connsiteX4" fmla="*/ 0 w 5610361"/>
                <a:gd name="connsiteY4" fmla="*/ 7456 h 1991239"/>
                <a:gd name="connsiteX0" fmla="*/ 0 w 5610359"/>
                <a:gd name="connsiteY0" fmla="*/ 7456 h 1991239"/>
                <a:gd name="connsiteX1" fmla="*/ 1580828 w 5610359"/>
                <a:gd name="connsiteY1" fmla="*/ 1991239 h 1991239"/>
                <a:gd name="connsiteX2" fmla="*/ 5607875 w 5610359"/>
                <a:gd name="connsiteY2" fmla="*/ 1985489 h 1991239"/>
                <a:gd name="connsiteX3" fmla="*/ 5607875 w 5610359"/>
                <a:gd name="connsiteY3" fmla="*/ 0 h 1991239"/>
                <a:gd name="connsiteX4" fmla="*/ 0 w 5610359"/>
                <a:gd name="connsiteY4" fmla="*/ 7456 h 1991239"/>
                <a:gd name="connsiteX0" fmla="*/ 0 w 5610361"/>
                <a:gd name="connsiteY0" fmla="*/ 7456 h 2005681"/>
                <a:gd name="connsiteX1" fmla="*/ 1580828 w 5610361"/>
                <a:gd name="connsiteY1" fmla="*/ 1991239 h 2005681"/>
                <a:gd name="connsiteX2" fmla="*/ 5607875 w 5610361"/>
                <a:gd name="connsiteY2" fmla="*/ 2005681 h 2005681"/>
                <a:gd name="connsiteX3" fmla="*/ 5607875 w 5610361"/>
                <a:gd name="connsiteY3" fmla="*/ 0 h 2005681"/>
                <a:gd name="connsiteX4" fmla="*/ 0 w 5610361"/>
                <a:gd name="connsiteY4" fmla="*/ 7456 h 2005681"/>
                <a:gd name="connsiteX0" fmla="*/ 0 w 6128945"/>
                <a:gd name="connsiteY0" fmla="*/ 7456 h 2005681"/>
                <a:gd name="connsiteX1" fmla="*/ 1580828 w 6128945"/>
                <a:gd name="connsiteY1" fmla="*/ 1991239 h 2005681"/>
                <a:gd name="connsiteX2" fmla="*/ 6126460 w 6128945"/>
                <a:gd name="connsiteY2" fmla="*/ 2005681 h 2005681"/>
                <a:gd name="connsiteX3" fmla="*/ 5607875 w 6128945"/>
                <a:gd name="connsiteY3" fmla="*/ 0 h 2005681"/>
                <a:gd name="connsiteX4" fmla="*/ 0 w 6128945"/>
                <a:gd name="connsiteY4" fmla="*/ 7456 h 2005681"/>
                <a:gd name="connsiteX0" fmla="*/ 0 w 6137191"/>
                <a:gd name="connsiteY0" fmla="*/ 1189 h 1999414"/>
                <a:gd name="connsiteX1" fmla="*/ 1580828 w 6137191"/>
                <a:gd name="connsiteY1" fmla="*/ 1984972 h 1999414"/>
                <a:gd name="connsiteX2" fmla="*/ 6126460 w 6137191"/>
                <a:gd name="connsiteY2" fmla="*/ 1999414 h 1999414"/>
                <a:gd name="connsiteX3" fmla="*/ 6137191 w 6137191"/>
                <a:gd name="connsiteY3" fmla="*/ 0 h 1999414"/>
                <a:gd name="connsiteX4" fmla="*/ 0 w 6137191"/>
                <a:gd name="connsiteY4" fmla="*/ 1189 h 1999414"/>
                <a:gd name="connsiteX0" fmla="*/ 0 w 6155073"/>
                <a:gd name="connsiteY0" fmla="*/ 0 h 2004491"/>
                <a:gd name="connsiteX1" fmla="*/ 1598710 w 6155073"/>
                <a:gd name="connsiteY1" fmla="*/ 1990049 h 2004491"/>
                <a:gd name="connsiteX2" fmla="*/ 6144342 w 6155073"/>
                <a:gd name="connsiteY2" fmla="*/ 2004491 h 2004491"/>
                <a:gd name="connsiteX3" fmla="*/ 6155073 w 6155073"/>
                <a:gd name="connsiteY3" fmla="*/ 5077 h 2004491"/>
                <a:gd name="connsiteX4" fmla="*/ 0 w 6155073"/>
                <a:gd name="connsiteY4" fmla="*/ 0 h 2004491"/>
                <a:gd name="connsiteX0" fmla="*/ 0 w 6155073"/>
                <a:gd name="connsiteY0" fmla="*/ 0 h 2004491"/>
                <a:gd name="connsiteX1" fmla="*/ 1598710 w 6155073"/>
                <a:gd name="connsiteY1" fmla="*/ 1990049 h 2004491"/>
                <a:gd name="connsiteX2" fmla="*/ 3776733 w 6155073"/>
                <a:gd name="connsiteY2" fmla="*/ 2004491 h 2004491"/>
                <a:gd name="connsiteX3" fmla="*/ 6155073 w 6155073"/>
                <a:gd name="connsiteY3" fmla="*/ 5077 h 2004491"/>
                <a:gd name="connsiteX4" fmla="*/ 0 w 6155073"/>
                <a:gd name="connsiteY4" fmla="*/ 0 h 2004491"/>
                <a:gd name="connsiteX0" fmla="*/ 0 w 3779219"/>
                <a:gd name="connsiteY0" fmla="*/ 1190 h 2005681"/>
                <a:gd name="connsiteX1" fmla="*/ 1598710 w 3779219"/>
                <a:gd name="connsiteY1" fmla="*/ 1991239 h 2005681"/>
                <a:gd name="connsiteX2" fmla="*/ 3776733 w 3779219"/>
                <a:gd name="connsiteY2" fmla="*/ 2005681 h 2005681"/>
                <a:gd name="connsiteX3" fmla="*/ 3776733 w 3779219"/>
                <a:gd name="connsiteY3" fmla="*/ 0 h 2005681"/>
                <a:gd name="connsiteX4" fmla="*/ 0 w 3779219"/>
                <a:gd name="connsiteY4" fmla="*/ 1190 h 2005681"/>
                <a:gd name="connsiteX0" fmla="*/ 0 w 4110644"/>
                <a:gd name="connsiteY0" fmla="*/ 1190 h 2005681"/>
                <a:gd name="connsiteX1" fmla="*/ 1598710 w 4110644"/>
                <a:gd name="connsiteY1" fmla="*/ 1991239 h 2005681"/>
                <a:gd name="connsiteX2" fmla="*/ 4108158 w 4110644"/>
                <a:gd name="connsiteY2" fmla="*/ 2005681 h 2005681"/>
                <a:gd name="connsiteX3" fmla="*/ 3776733 w 4110644"/>
                <a:gd name="connsiteY3" fmla="*/ 0 h 2005681"/>
                <a:gd name="connsiteX4" fmla="*/ 0 w 4110644"/>
                <a:gd name="connsiteY4" fmla="*/ 1190 h 2005681"/>
                <a:gd name="connsiteX0" fmla="*/ 0 w 4110644"/>
                <a:gd name="connsiteY0" fmla="*/ 13143 h 2017634"/>
                <a:gd name="connsiteX1" fmla="*/ 1598710 w 4110644"/>
                <a:gd name="connsiteY1" fmla="*/ 2003192 h 2017634"/>
                <a:gd name="connsiteX2" fmla="*/ 4108158 w 4110644"/>
                <a:gd name="connsiteY2" fmla="*/ 2017634 h 2017634"/>
                <a:gd name="connsiteX3" fmla="*/ 4108158 w 4110644"/>
                <a:gd name="connsiteY3" fmla="*/ 0 h 2017634"/>
                <a:gd name="connsiteX4" fmla="*/ 0 w 4110644"/>
                <a:gd name="connsiteY4" fmla="*/ 13143 h 2017634"/>
                <a:gd name="connsiteX0" fmla="*/ 0 w 4439580"/>
                <a:gd name="connsiteY0" fmla="*/ 13143 h 2017634"/>
                <a:gd name="connsiteX1" fmla="*/ 1598710 w 4439580"/>
                <a:gd name="connsiteY1" fmla="*/ 2003192 h 2017634"/>
                <a:gd name="connsiteX2" fmla="*/ 4437096 w 4439580"/>
                <a:gd name="connsiteY2" fmla="*/ 2017634 h 2017634"/>
                <a:gd name="connsiteX3" fmla="*/ 4108158 w 4439580"/>
                <a:gd name="connsiteY3" fmla="*/ 0 h 2017634"/>
                <a:gd name="connsiteX4" fmla="*/ 0 w 4439580"/>
                <a:gd name="connsiteY4" fmla="*/ 13143 h 2017634"/>
                <a:gd name="connsiteX0" fmla="*/ 0 w 4439580"/>
                <a:gd name="connsiteY0" fmla="*/ 13143 h 2017634"/>
                <a:gd name="connsiteX1" fmla="*/ 1598710 w 4439580"/>
                <a:gd name="connsiteY1" fmla="*/ 2003192 h 2017634"/>
                <a:gd name="connsiteX2" fmla="*/ 4437096 w 4439580"/>
                <a:gd name="connsiteY2" fmla="*/ 2017634 h 2017634"/>
                <a:gd name="connsiteX3" fmla="*/ 4437096 w 4439580"/>
                <a:gd name="connsiteY3" fmla="*/ 0 h 2017634"/>
                <a:gd name="connsiteX4" fmla="*/ 0 w 4439580"/>
                <a:gd name="connsiteY4" fmla="*/ 13143 h 2017634"/>
                <a:gd name="connsiteX0" fmla="*/ 0 w 5814573"/>
                <a:gd name="connsiteY0" fmla="*/ 13143 h 2017634"/>
                <a:gd name="connsiteX1" fmla="*/ 1598710 w 5814573"/>
                <a:gd name="connsiteY1" fmla="*/ 2003192 h 2017634"/>
                <a:gd name="connsiteX2" fmla="*/ 5812087 w 5814573"/>
                <a:gd name="connsiteY2" fmla="*/ 2017634 h 2017634"/>
                <a:gd name="connsiteX3" fmla="*/ 4437096 w 5814573"/>
                <a:gd name="connsiteY3" fmla="*/ 0 h 2017634"/>
                <a:gd name="connsiteX4" fmla="*/ 0 w 5814573"/>
                <a:gd name="connsiteY4" fmla="*/ 13143 h 2017634"/>
                <a:gd name="connsiteX0" fmla="*/ 0 w 5814573"/>
                <a:gd name="connsiteY0" fmla="*/ 63717 h 2068208"/>
                <a:gd name="connsiteX1" fmla="*/ 1598710 w 5814573"/>
                <a:gd name="connsiteY1" fmla="*/ 2053766 h 2068208"/>
                <a:gd name="connsiteX2" fmla="*/ 5812087 w 5814573"/>
                <a:gd name="connsiteY2" fmla="*/ 2068208 h 2068208"/>
                <a:gd name="connsiteX3" fmla="*/ 5812085 w 5814573"/>
                <a:gd name="connsiteY3" fmla="*/ 0 h 2068208"/>
                <a:gd name="connsiteX4" fmla="*/ 0 w 5814573"/>
                <a:gd name="connsiteY4" fmla="*/ 63717 h 2068208"/>
                <a:gd name="connsiteX0" fmla="*/ 0 w 6207951"/>
                <a:gd name="connsiteY0" fmla="*/ 63717 h 2068208"/>
                <a:gd name="connsiteX1" fmla="*/ 1598710 w 6207951"/>
                <a:gd name="connsiteY1" fmla="*/ 2053766 h 2068208"/>
                <a:gd name="connsiteX2" fmla="*/ 6205466 w 6207951"/>
                <a:gd name="connsiteY2" fmla="*/ 2068208 h 2068208"/>
                <a:gd name="connsiteX3" fmla="*/ 5812085 w 6207951"/>
                <a:gd name="connsiteY3" fmla="*/ 0 h 2068208"/>
                <a:gd name="connsiteX4" fmla="*/ 0 w 6207951"/>
                <a:gd name="connsiteY4" fmla="*/ 63717 h 2068208"/>
                <a:gd name="connsiteX0" fmla="*/ 0 w 6207951"/>
                <a:gd name="connsiteY0" fmla="*/ 63717 h 2068208"/>
                <a:gd name="connsiteX1" fmla="*/ 1598710 w 6207951"/>
                <a:gd name="connsiteY1" fmla="*/ 2053766 h 2068208"/>
                <a:gd name="connsiteX2" fmla="*/ 6205466 w 6207951"/>
                <a:gd name="connsiteY2" fmla="*/ 2068208 h 2068208"/>
                <a:gd name="connsiteX3" fmla="*/ 6205465 w 6207951"/>
                <a:gd name="connsiteY3" fmla="*/ 0 h 2068208"/>
                <a:gd name="connsiteX4" fmla="*/ 0 w 6207951"/>
                <a:gd name="connsiteY4" fmla="*/ 63717 h 2068208"/>
                <a:gd name="connsiteX0" fmla="*/ 0 w 6206183"/>
                <a:gd name="connsiteY0" fmla="*/ 63717 h 2074682"/>
                <a:gd name="connsiteX1" fmla="*/ 1617604 w 6206183"/>
                <a:gd name="connsiteY1" fmla="*/ 2074682 h 2074682"/>
                <a:gd name="connsiteX2" fmla="*/ 6205466 w 6206183"/>
                <a:gd name="connsiteY2" fmla="*/ 2068208 h 2074682"/>
                <a:gd name="connsiteX3" fmla="*/ 6205465 w 6206183"/>
                <a:gd name="connsiteY3" fmla="*/ 0 h 2074682"/>
                <a:gd name="connsiteX4" fmla="*/ 0 w 6206183"/>
                <a:gd name="connsiteY4" fmla="*/ 63717 h 2074682"/>
                <a:gd name="connsiteX0" fmla="*/ 0 w 5913316"/>
                <a:gd name="connsiteY0" fmla="*/ 21896 h 2074682"/>
                <a:gd name="connsiteX1" fmla="*/ 1324737 w 5913316"/>
                <a:gd name="connsiteY1" fmla="*/ 2074682 h 2074682"/>
                <a:gd name="connsiteX2" fmla="*/ 5912599 w 5913316"/>
                <a:gd name="connsiteY2" fmla="*/ 2068208 h 2074682"/>
                <a:gd name="connsiteX3" fmla="*/ 5912598 w 5913316"/>
                <a:gd name="connsiteY3" fmla="*/ 0 h 2074682"/>
                <a:gd name="connsiteX4" fmla="*/ 0 w 5913316"/>
                <a:gd name="connsiteY4" fmla="*/ 21896 h 2074682"/>
                <a:gd name="connsiteX0" fmla="*/ 0 w 5913316"/>
                <a:gd name="connsiteY0" fmla="*/ 0 h 2115526"/>
                <a:gd name="connsiteX1" fmla="*/ 1324737 w 5913316"/>
                <a:gd name="connsiteY1" fmla="*/ 2115526 h 2115526"/>
                <a:gd name="connsiteX2" fmla="*/ 5912599 w 5913316"/>
                <a:gd name="connsiteY2" fmla="*/ 2109052 h 2115526"/>
                <a:gd name="connsiteX3" fmla="*/ 5912598 w 5913316"/>
                <a:gd name="connsiteY3" fmla="*/ 40844 h 2115526"/>
                <a:gd name="connsiteX4" fmla="*/ 0 w 5913316"/>
                <a:gd name="connsiteY4" fmla="*/ 0 h 2115526"/>
                <a:gd name="connsiteX0" fmla="*/ 0 w 5884974"/>
                <a:gd name="connsiteY0" fmla="*/ 983 h 2074682"/>
                <a:gd name="connsiteX1" fmla="*/ 1296395 w 5884974"/>
                <a:gd name="connsiteY1" fmla="*/ 2074682 h 2074682"/>
                <a:gd name="connsiteX2" fmla="*/ 5884257 w 5884974"/>
                <a:gd name="connsiteY2" fmla="*/ 2068208 h 2074682"/>
                <a:gd name="connsiteX3" fmla="*/ 5884256 w 5884974"/>
                <a:gd name="connsiteY3" fmla="*/ 0 h 2074682"/>
                <a:gd name="connsiteX4" fmla="*/ 0 w 5884974"/>
                <a:gd name="connsiteY4" fmla="*/ 983 h 2074682"/>
                <a:gd name="connsiteX0" fmla="*/ 0 w 5884974"/>
                <a:gd name="connsiteY0" fmla="*/ 983 h 2074682"/>
                <a:gd name="connsiteX1" fmla="*/ 2013459 w 5884974"/>
                <a:gd name="connsiteY1" fmla="*/ 2074682 h 2074682"/>
                <a:gd name="connsiteX2" fmla="*/ 5884257 w 5884974"/>
                <a:gd name="connsiteY2" fmla="*/ 2068208 h 2074682"/>
                <a:gd name="connsiteX3" fmla="*/ 5884256 w 5884974"/>
                <a:gd name="connsiteY3" fmla="*/ 0 h 2074682"/>
                <a:gd name="connsiteX4" fmla="*/ 0 w 5884974"/>
                <a:gd name="connsiteY4" fmla="*/ 983 h 2074682"/>
                <a:gd name="connsiteX0" fmla="*/ 0 w 6428204"/>
                <a:gd name="connsiteY0" fmla="*/ 983 h 2074682"/>
                <a:gd name="connsiteX1" fmla="*/ 2556689 w 6428204"/>
                <a:gd name="connsiteY1" fmla="*/ 2074682 h 2074682"/>
                <a:gd name="connsiteX2" fmla="*/ 6427487 w 6428204"/>
                <a:gd name="connsiteY2" fmla="*/ 2068208 h 2074682"/>
                <a:gd name="connsiteX3" fmla="*/ 6427486 w 6428204"/>
                <a:gd name="connsiteY3" fmla="*/ 0 h 2074682"/>
                <a:gd name="connsiteX4" fmla="*/ 0 w 6428204"/>
                <a:gd name="connsiteY4" fmla="*/ 983 h 2074682"/>
                <a:gd name="connsiteX0" fmla="*/ 0 w 6428204"/>
                <a:gd name="connsiteY0" fmla="*/ 983 h 2074682"/>
                <a:gd name="connsiteX1" fmla="*/ 2708793 w 6428204"/>
                <a:gd name="connsiteY1" fmla="*/ 2074682 h 2074682"/>
                <a:gd name="connsiteX2" fmla="*/ 6427487 w 6428204"/>
                <a:gd name="connsiteY2" fmla="*/ 2068208 h 2074682"/>
                <a:gd name="connsiteX3" fmla="*/ 6427486 w 6428204"/>
                <a:gd name="connsiteY3" fmla="*/ 0 h 2074682"/>
                <a:gd name="connsiteX4" fmla="*/ 0 w 6428204"/>
                <a:gd name="connsiteY4" fmla="*/ 983 h 2074682"/>
                <a:gd name="connsiteX0" fmla="*/ 0 w 6602038"/>
                <a:gd name="connsiteY0" fmla="*/ 983 h 2074682"/>
                <a:gd name="connsiteX1" fmla="*/ 2882627 w 6602038"/>
                <a:gd name="connsiteY1" fmla="*/ 2074682 h 2074682"/>
                <a:gd name="connsiteX2" fmla="*/ 6601321 w 6602038"/>
                <a:gd name="connsiteY2" fmla="*/ 2068208 h 2074682"/>
                <a:gd name="connsiteX3" fmla="*/ 6601320 w 6602038"/>
                <a:gd name="connsiteY3" fmla="*/ 0 h 2074682"/>
                <a:gd name="connsiteX4" fmla="*/ 0 w 6602038"/>
                <a:gd name="connsiteY4" fmla="*/ 983 h 2074682"/>
                <a:gd name="connsiteX0" fmla="*/ 0 w 7658526"/>
                <a:gd name="connsiteY0" fmla="*/ 0 h 2433902"/>
                <a:gd name="connsiteX1" fmla="*/ 3939115 w 7658526"/>
                <a:gd name="connsiteY1" fmla="*/ 2433902 h 2433902"/>
                <a:gd name="connsiteX2" fmla="*/ 7657809 w 7658526"/>
                <a:gd name="connsiteY2" fmla="*/ 2427428 h 2433902"/>
                <a:gd name="connsiteX3" fmla="*/ 7657808 w 7658526"/>
                <a:gd name="connsiteY3" fmla="*/ 359220 h 2433902"/>
                <a:gd name="connsiteX4" fmla="*/ 0 w 7658526"/>
                <a:gd name="connsiteY4" fmla="*/ 0 h 2433902"/>
                <a:gd name="connsiteX0" fmla="*/ 0 w 7657910"/>
                <a:gd name="connsiteY0" fmla="*/ 984 h 2434886"/>
                <a:gd name="connsiteX1" fmla="*/ 3939115 w 7657910"/>
                <a:gd name="connsiteY1" fmla="*/ 2434886 h 2434886"/>
                <a:gd name="connsiteX2" fmla="*/ 7657809 w 7657910"/>
                <a:gd name="connsiteY2" fmla="*/ 2428412 h 2434886"/>
                <a:gd name="connsiteX3" fmla="*/ 7619391 w 7657910"/>
                <a:gd name="connsiteY3" fmla="*/ 0 h 2434886"/>
                <a:gd name="connsiteX4" fmla="*/ 0 w 7657910"/>
                <a:gd name="connsiteY4" fmla="*/ 984 h 2434886"/>
                <a:gd name="connsiteX0" fmla="*/ 0 w 7696227"/>
                <a:gd name="connsiteY0" fmla="*/ 984 h 2434886"/>
                <a:gd name="connsiteX1" fmla="*/ 3939115 w 7696227"/>
                <a:gd name="connsiteY1" fmla="*/ 2434886 h 2434886"/>
                <a:gd name="connsiteX2" fmla="*/ 7657809 w 7696227"/>
                <a:gd name="connsiteY2" fmla="*/ 2428412 h 2434886"/>
                <a:gd name="connsiteX3" fmla="*/ 7696227 w 7696227"/>
                <a:gd name="connsiteY3" fmla="*/ 0 h 2434886"/>
                <a:gd name="connsiteX4" fmla="*/ 0 w 7696227"/>
                <a:gd name="connsiteY4" fmla="*/ 984 h 2434886"/>
                <a:gd name="connsiteX0" fmla="*/ 0 w 7658526"/>
                <a:gd name="connsiteY0" fmla="*/ 984 h 2434886"/>
                <a:gd name="connsiteX1" fmla="*/ 3939115 w 7658526"/>
                <a:gd name="connsiteY1" fmla="*/ 2434886 h 2434886"/>
                <a:gd name="connsiteX2" fmla="*/ 7657809 w 7658526"/>
                <a:gd name="connsiteY2" fmla="*/ 2428412 h 2434886"/>
                <a:gd name="connsiteX3" fmla="*/ 7657810 w 7658526"/>
                <a:gd name="connsiteY3" fmla="*/ 0 h 2434886"/>
                <a:gd name="connsiteX4" fmla="*/ 0 w 7658526"/>
                <a:gd name="connsiteY4" fmla="*/ 984 h 2434886"/>
                <a:gd name="connsiteX0" fmla="*/ 0 w 7658526"/>
                <a:gd name="connsiteY0" fmla="*/ 984 h 2434886"/>
                <a:gd name="connsiteX1" fmla="*/ 5538761 w 7658526"/>
                <a:gd name="connsiteY1" fmla="*/ 2434886 h 2434886"/>
                <a:gd name="connsiteX2" fmla="*/ 7657809 w 7658526"/>
                <a:gd name="connsiteY2" fmla="*/ 2428412 h 2434886"/>
                <a:gd name="connsiteX3" fmla="*/ 7657810 w 7658526"/>
                <a:gd name="connsiteY3" fmla="*/ 0 h 2434886"/>
                <a:gd name="connsiteX4" fmla="*/ 0 w 7658526"/>
                <a:gd name="connsiteY4" fmla="*/ 984 h 2434886"/>
                <a:gd name="connsiteX0" fmla="*/ 0 w 7446523"/>
                <a:gd name="connsiteY0" fmla="*/ 984 h 2434886"/>
                <a:gd name="connsiteX1" fmla="*/ 5326758 w 7446523"/>
                <a:gd name="connsiteY1" fmla="*/ 2434886 h 2434886"/>
                <a:gd name="connsiteX2" fmla="*/ 7445806 w 7446523"/>
                <a:gd name="connsiteY2" fmla="*/ 2428412 h 2434886"/>
                <a:gd name="connsiteX3" fmla="*/ 7445807 w 7446523"/>
                <a:gd name="connsiteY3" fmla="*/ 0 h 2434886"/>
                <a:gd name="connsiteX4" fmla="*/ 0 w 7446523"/>
                <a:gd name="connsiteY4" fmla="*/ 984 h 2434886"/>
                <a:gd name="connsiteX0" fmla="*/ 0 w 7446523"/>
                <a:gd name="connsiteY0" fmla="*/ 984 h 2428412"/>
                <a:gd name="connsiteX1" fmla="*/ 5403851 w 7446523"/>
                <a:gd name="connsiteY1" fmla="*/ 2422973 h 2428412"/>
                <a:gd name="connsiteX2" fmla="*/ 7445806 w 7446523"/>
                <a:gd name="connsiteY2" fmla="*/ 2428412 h 2428412"/>
                <a:gd name="connsiteX3" fmla="*/ 7445807 w 7446523"/>
                <a:gd name="connsiteY3" fmla="*/ 0 h 2428412"/>
                <a:gd name="connsiteX4" fmla="*/ 0 w 7446523"/>
                <a:gd name="connsiteY4" fmla="*/ 984 h 242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6523" h="2428412">
                  <a:moveTo>
                    <a:pt x="0" y="984"/>
                  </a:moveTo>
                  <a:lnTo>
                    <a:pt x="5403851" y="2422973"/>
                  </a:lnTo>
                  <a:lnTo>
                    <a:pt x="7445806" y="2428412"/>
                  </a:lnTo>
                  <a:cubicBezTo>
                    <a:pt x="7448291" y="1757626"/>
                    <a:pt x="7443322" y="670786"/>
                    <a:pt x="7445807" y="0"/>
                  </a:cubicBezTo>
                  <a:lnTo>
                    <a:pt x="0" y="984"/>
                  </a:lnTo>
                  <a:close/>
                </a:path>
              </a:pathLst>
            </a:custGeom>
            <a:solidFill>
              <a:srgbClr val="FFFFFF"/>
            </a:solidFill>
            <a:ln w="31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8" name="TextBox 97"/>
            <p:cNvSpPr txBox="1"/>
            <p:nvPr/>
          </p:nvSpPr>
          <p:spPr>
            <a:xfrm>
              <a:off x="3881618" y="1370739"/>
              <a:ext cx="1043876" cy="623248"/>
            </a:xfrm>
            <a:prstGeom prst="rect">
              <a:avLst/>
            </a:prstGeom>
            <a:noFill/>
          </p:spPr>
          <p:txBody>
            <a:bodyPr wrap="none" rtlCol="0">
              <a:spAutoFit/>
            </a:bodyPr>
            <a:lstStyle/>
            <a:p>
              <a:pPr>
                <a:tabLst>
                  <a:tab pos="171450" algn="l"/>
                  <a:tab pos="400050" algn="l"/>
                </a:tabLst>
              </a:pPr>
              <a:r>
                <a:rPr lang="en-US" sz="1200" dirty="0" smtClean="0">
                  <a:solidFill>
                    <a:srgbClr val="000000"/>
                  </a:solidFill>
                  <a:ea typeface="Adobe Gothic Std B" pitchFamily="34" charset="-128"/>
                </a:rPr>
                <a:t>Entrepreneur</a:t>
              </a:r>
              <a:br>
                <a:rPr lang="en-US" sz="1200" dirty="0" smtClean="0">
                  <a:solidFill>
                    <a:srgbClr val="000000"/>
                  </a:solidFill>
                  <a:ea typeface="Adobe Gothic Std B" pitchFamily="34" charset="-128"/>
                </a:rPr>
              </a:br>
              <a:r>
                <a:rPr lang="en-US" sz="1200" dirty="0" smtClean="0">
                  <a:solidFill>
                    <a:srgbClr val="000000"/>
                  </a:solidFill>
                  <a:ea typeface="Adobe Gothic Std B" pitchFamily="34" charset="-128"/>
                </a:rPr>
                <a:t>in Residence</a:t>
              </a:r>
              <a:br>
                <a:rPr lang="en-US" sz="1200" dirty="0" smtClean="0">
                  <a:solidFill>
                    <a:srgbClr val="000000"/>
                  </a:solidFill>
                  <a:ea typeface="Adobe Gothic Std B" pitchFamily="34" charset="-128"/>
                </a:rPr>
              </a:br>
              <a:r>
                <a:rPr lang="en-US" sz="1050" dirty="0" smtClean="0">
                  <a:solidFill>
                    <a:srgbClr val="000000"/>
                  </a:solidFill>
                  <a:ea typeface="Adobe Gothic Std B" pitchFamily="34" charset="-128"/>
                </a:rPr>
                <a:t>&amp; Faculty</a:t>
              </a:r>
              <a:endParaRPr lang="en-US" sz="700" dirty="0">
                <a:solidFill>
                  <a:srgbClr val="000000"/>
                </a:solidFill>
                <a:ea typeface="Adobe Gothic Std B" pitchFamily="34" charset="-128"/>
              </a:endParaRPr>
            </a:p>
          </p:txBody>
        </p:sp>
      </p:grpSp>
      <p:sp>
        <p:nvSpPr>
          <p:cNvPr id="86" name="TextBox 85"/>
          <p:cNvSpPr txBox="1"/>
          <p:nvPr/>
        </p:nvSpPr>
        <p:spPr>
          <a:xfrm rot="19380000">
            <a:off x="377084" y="2254037"/>
            <a:ext cx="8690617" cy="369332"/>
          </a:xfrm>
          <a:prstGeom prst="rect">
            <a:avLst/>
          </a:prstGeom>
          <a:solidFill>
            <a:schemeClr val="tx1"/>
          </a:solidFill>
        </p:spPr>
        <p:txBody>
          <a:bodyPr wrap="none" rtlCol="0">
            <a:noAutofit/>
          </a:bodyPr>
          <a:lstStyle/>
          <a:p>
            <a:pPr>
              <a:tabLst>
                <a:tab pos="395288" algn="l"/>
                <a:tab pos="1030288" algn="l"/>
                <a:tab pos="1655763" algn="l"/>
                <a:tab pos="2282825" algn="l"/>
                <a:tab pos="2917825" algn="l"/>
                <a:tab pos="4113213" algn="l"/>
                <a:tab pos="6176963" algn="l"/>
                <a:tab pos="8570913" algn="l"/>
                <a:tab pos="10348913" algn="l"/>
              </a:tabLst>
            </a:pPr>
            <a:r>
              <a:rPr lang="en-US" dirty="0" smtClean="0">
                <a:solidFill>
                  <a:prstClr val="white"/>
                </a:solidFill>
                <a:ea typeface="Adobe Gothic Std B" pitchFamily="34" charset="-128"/>
              </a:rPr>
              <a:t>	</a:t>
            </a:r>
            <a:r>
              <a:rPr lang="en-US" sz="1600" dirty="0" smtClean="0">
                <a:solidFill>
                  <a:prstClr val="white"/>
                </a:solidFill>
                <a:ea typeface="Adobe Gothic Std B" pitchFamily="34" charset="-128"/>
              </a:rPr>
              <a:t>1992	1996 	2001	2005	2009</a:t>
            </a:r>
            <a:r>
              <a:rPr lang="en-US" dirty="0" smtClean="0">
                <a:solidFill>
                  <a:prstClr val="white"/>
                </a:solidFill>
                <a:ea typeface="Adobe Gothic Std B" pitchFamily="34" charset="-128"/>
              </a:rPr>
              <a:t>	2012</a:t>
            </a:r>
            <a:endParaRPr lang="en-US" dirty="0">
              <a:solidFill>
                <a:prstClr val="white"/>
              </a:solidFill>
              <a:ea typeface="Adobe Gothic Std B" pitchFamily="34" charset="-128"/>
            </a:endParaRPr>
          </a:p>
        </p:txBody>
      </p:sp>
      <p:pic>
        <p:nvPicPr>
          <p:cNvPr id="22" name="Picture 21" descr="fledge (bird).ai"/>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88833" y="361950"/>
            <a:ext cx="1788367" cy="1752600"/>
          </a:xfrm>
          <a:prstGeom prst="rect">
            <a:avLst/>
          </a:prstGeom>
        </p:spPr>
      </p:pic>
      <p:pic>
        <p:nvPicPr>
          <p:cNvPr id="44" name="Picture 43" descr="Equity 200x300.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33100" y="849630"/>
            <a:ext cx="301752" cy="452628"/>
          </a:xfrm>
          <a:prstGeom prst="rect">
            <a:avLst/>
          </a:prstGeom>
        </p:spPr>
      </p:pic>
      <p:pic>
        <p:nvPicPr>
          <p:cNvPr id="45" name="Picture 44" descr="Funding 200x300.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950150" y="1367790"/>
            <a:ext cx="301752" cy="452628"/>
          </a:xfrm>
          <a:prstGeom prst="rect">
            <a:avLst/>
          </a:prstGeom>
        </p:spPr>
      </p:pic>
      <p:pic>
        <p:nvPicPr>
          <p:cNvPr id="46" name="Picture 45" descr="Pitching 200x300.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608675" y="1626870"/>
            <a:ext cx="301752" cy="452628"/>
          </a:xfrm>
          <a:prstGeom prst="rect">
            <a:avLst/>
          </a:prstGeom>
        </p:spPr>
      </p:pic>
      <p:pic>
        <p:nvPicPr>
          <p:cNvPr id="47" name="Picture 46" descr="Marketing 200x300.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91625" y="1108710"/>
            <a:ext cx="301752" cy="452628"/>
          </a:xfrm>
          <a:prstGeom prst="rect">
            <a:avLst/>
          </a:prstGeom>
        </p:spPr>
      </p:pic>
      <p:pic>
        <p:nvPicPr>
          <p:cNvPr id="48" name="Picture 47" descr="Guide 200x300.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267200" y="1885950"/>
            <a:ext cx="301752" cy="452628"/>
          </a:xfrm>
          <a:prstGeom prst="rect">
            <a:avLst/>
          </a:prstGeom>
        </p:spPr>
      </p:pic>
      <p:pic>
        <p:nvPicPr>
          <p:cNvPr id="49" name="Picture 48" descr="Financal Plan 200x300.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974575" y="590550"/>
            <a:ext cx="301752" cy="452628"/>
          </a:xfrm>
          <a:prstGeom prst="rect">
            <a:avLst/>
          </a:prstGeom>
        </p:spPr>
      </p:pic>
      <p:pic>
        <p:nvPicPr>
          <p:cNvPr id="50" name="Shape 80" descr="Screen Shot 2016-10-11 at 11.47.14 AM.png"/>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3855975" y="514350"/>
            <a:ext cx="792225" cy="762000"/>
          </a:xfrm>
          <a:prstGeom prst="rect">
            <a:avLst/>
          </a:prstGeom>
          <a:noFill/>
          <a:ln>
            <a:noFill/>
          </a:ln>
        </p:spPr>
      </p:pic>
    </p:spTree>
    <p:extLst>
      <p:ext uri="{BB962C8B-B14F-4D97-AF65-F5344CB8AC3E}">
        <p14:creationId xmlns:p14="http://schemas.microsoft.com/office/powerpoint/2010/main" val="24106950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edge9 logo (80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3200" y="381762"/>
            <a:ext cx="3657600" cy="4379976"/>
          </a:xfrm>
          <a:prstGeom prst="rect">
            <a:avLst/>
          </a:prstGeom>
        </p:spPr>
      </p:pic>
    </p:spTree>
    <p:extLst>
      <p:ext uri="{BB962C8B-B14F-4D97-AF65-F5344CB8AC3E}">
        <p14:creationId xmlns:p14="http://schemas.microsoft.com/office/powerpoint/2010/main" val="21353218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2450"/>
            <a:ext cx="8229600" cy="2324100"/>
          </a:xfrm>
        </p:spPr>
        <p:txBody>
          <a:bodyPr>
            <a:normAutofit/>
          </a:bodyPr>
          <a:lstStyle/>
          <a:p>
            <a:pPr algn="ctr"/>
            <a:r>
              <a:rPr lang="en-US" sz="8800" dirty="0"/>
              <a:t>Who are you?</a:t>
            </a:r>
            <a:br>
              <a:rPr lang="en-US" sz="8800" dirty="0"/>
            </a:br>
            <a:r>
              <a:rPr lang="en-US" sz="3200" dirty="0">
                <a:latin typeface="+mn-lt"/>
              </a:rPr>
              <a:t>(plural)</a:t>
            </a:r>
            <a:endParaRPr lang="en-US" sz="8800" dirty="0">
              <a:latin typeface="+mn-lt"/>
            </a:endParaRPr>
          </a:p>
        </p:txBody>
      </p:sp>
      <p:sp>
        <p:nvSpPr>
          <p:cNvPr id="3"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dirty="0"/>
          </a:p>
        </p:txBody>
      </p:sp>
    </p:spTree>
    <p:extLst>
      <p:ext uri="{BB962C8B-B14F-4D97-AF65-F5344CB8AC3E}">
        <p14:creationId xmlns:p14="http://schemas.microsoft.com/office/powerpoint/2010/main" val="944430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2450"/>
            <a:ext cx="8229600" cy="2324100"/>
          </a:xfrm>
        </p:spPr>
        <p:txBody>
          <a:bodyPr>
            <a:normAutofit/>
          </a:bodyPr>
          <a:lstStyle/>
          <a:p>
            <a:pPr algn="ctr"/>
            <a:r>
              <a:rPr lang="en-US" sz="8800" dirty="0"/>
              <a:t>Who are you?</a:t>
            </a:r>
            <a:br>
              <a:rPr lang="en-US" sz="8800" dirty="0"/>
            </a:br>
            <a:r>
              <a:rPr lang="en-US" sz="3200" dirty="0" smtClean="0">
                <a:latin typeface="+mn-lt"/>
              </a:rPr>
              <a:t>(singular)</a:t>
            </a:r>
            <a:endParaRPr lang="en-US" sz="8800" dirty="0">
              <a:latin typeface="+mn-lt"/>
            </a:endParaRPr>
          </a:p>
        </p:txBody>
      </p:sp>
      <p:sp>
        <p:nvSpPr>
          <p:cNvPr id="3"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6716541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sz="4400" dirty="0" smtClean="0"/>
              <a:t>Your background?</a:t>
            </a:r>
          </a:p>
          <a:p>
            <a:pPr lvl="1"/>
            <a:r>
              <a:rPr lang="en-US" sz="4400" dirty="0" smtClean="0"/>
              <a:t>Your passion(s)?</a:t>
            </a:r>
          </a:p>
          <a:p>
            <a:pPr lvl="2"/>
            <a:r>
              <a:rPr lang="en-US" sz="4200" dirty="0" smtClean="0"/>
              <a:t>Your experiences?</a:t>
            </a:r>
          </a:p>
          <a:p>
            <a:pPr lvl="3"/>
            <a:r>
              <a:rPr lang="en-US" sz="4000" dirty="0" smtClean="0"/>
              <a:t>Your path to Fledge?</a:t>
            </a:r>
            <a:endParaRPr lang="en-US" sz="4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dirty="0"/>
          </a:p>
        </p:txBody>
      </p:sp>
      <p:sp>
        <p:nvSpPr>
          <p:cNvPr id="5" name="Title 4"/>
          <p:cNvSpPr>
            <a:spLocks noGrp="1"/>
          </p:cNvSpPr>
          <p:nvPr>
            <p:ph type="title"/>
          </p:nvPr>
        </p:nvSpPr>
        <p:spPr/>
        <p:txBody>
          <a:bodyPr>
            <a:noAutofit/>
          </a:bodyPr>
          <a:lstStyle/>
          <a:p>
            <a:r>
              <a:rPr lang="en-US" sz="5400" dirty="0" smtClean="0"/>
              <a:t>Who are you?</a:t>
            </a:r>
            <a:endParaRPr lang="en-US" sz="5400" dirty="0">
              <a:latin typeface="+mn-lt"/>
            </a:endParaRPr>
          </a:p>
        </p:txBody>
      </p:sp>
      <p:sp>
        <p:nvSpPr>
          <p:cNvPr id="7" name="Footer Placeholder 2"/>
          <p:cNvSpPr>
            <a:spLocks noGrp="1"/>
          </p:cNvSpPr>
          <p:nvPr>
            <p:ph type="ftr" sz="quarter" idx="11"/>
          </p:nvPr>
        </p:nvSpPr>
        <p:spPr>
          <a:xfrm>
            <a:off x="2971800" y="4767264"/>
            <a:ext cx="3429000" cy="273844"/>
          </a:xfrm>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Tree>
    <p:extLst>
      <p:ext uri="{BB962C8B-B14F-4D97-AF65-F5344CB8AC3E}">
        <p14:creationId xmlns:p14="http://schemas.microsoft.com/office/powerpoint/2010/main" val="4243435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228600" indent="-228600"/>
            <a:r>
              <a:rPr lang="en-US" dirty="0" smtClean="0">
                <a:solidFill>
                  <a:srgbClr val="FFFFFF"/>
                </a:solidFill>
              </a:rPr>
              <a:t>Your background?</a:t>
            </a:r>
          </a:p>
          <a:p>
            <a:pPr marL="228600" lvl="1" indent="-228600"/>
            <a:r>
              <a:rPr lang="en-US" sz="2800" dirty="0" smtClean="0">
                <a:solidFill>
                  <a:srgbClr val="FFFFFF"/>
                </a:solidFill>
              </a:rPr>
              <a:t>Your passion?</a:t>
            </a:r>
          </a:p>
          <a:p>
            <a:pPr marL="228600" lvl="2"/>
            <a:r>
              <a:rPr lang="en-US" sz="2800" dirty="0" smtClean="0">
                <a:solidFill>
                  <a:srgbClr val="FFFFFF"/>
                </a:solidFill>
              </a:rPr>
              <a:t>Your experiences?</a:t>
            </a:r>
          </a:p>
          <a:p>
            <a:pPr marL="228600" lvl="3"/>
            <a:r>
              <a:rPr lang="en-US" sz="2800" dirty="0" smtClean="0">
                <a:solidFill>
                  <a:srgbClr val="FFFFFF"/>
                </a:solidFill>
              </a:rPr>
              <a:t>Your path to Fledge?</a:t>
            </a:r>
            <a:endParaRPr lang="en-US" sz="2800" dirty="0">
              <a:solidFill>
                <a:srgbClr val="FFFFFF"/>
              </a:solidFill>
            </a:endParaRPr>
          </a:p>
        </p:txBody>
      </p:sp>
      <p:sp>
        <p:nvSpPr>
          <p:cNvPr id="7"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dirty="0"/>
          </a:p>
        </p:txBody>
      </p:sp>
      <p:sp>
        <p:nvSpPr>
          <p:cNvPr id="5" name="Title 4"/>
          <p:cNvSpPr>
            <a:spLocks noGrp="1"/>
          </p:cNvSpPr>
          <p:nvPr>
            <p:ph type="title"/>
          </p:nvPr>
        </p:nvSpPr>
        <p:spPr/>
        <p:txBody>
          <a:bodyPr>
            <a:noAutofit/>
          </a:bodyPr>
          <a:lstStyle/>
          <a:p>
            <a:r>
              <a:rPr lang="en-US" sz="5400" dirty="0" smtClean="0"/>
              <a:t>Who are you?</a:t>
            </a:r>
            <a:endParaRPr lang="en-US" sz="5400" dirty="0">
              <a:latin typeface="+mn-lt"/>
            </a:endParaRPr>
          </a:p>
        </p:txBody>
      </p:sp>
      <p:sp>
        <p:nvSpPr>
          <p:cNvPr id="2" name="Content Placeholder 1"/>
          <p:cNvSpPr>
            <a:spLocks noGrp="1"/>
          </p:cNvSpPr>
          <p:nvPr>
            <p:ph sz="half" idx="4294967295"/>
          </p:nvPr>
        </p:nvSpPr>
        <p:spPr>
          <a:xfrm>
            <a:off x="4800600" y="1276350"/>
            <a:ext cx="3962400" cy="2590800"/>
          </a:xfrm>
        </p:spPr>
        <p:txBody>
          <a:bodyPr>
            <a:noAutofit/>
          </a:bodyPr>
          <a:lstStyle/>
          <a:p>
            <a:pPr marL="514350" indent="-514350">
              <a:buClr>
                <a:schemeClr val="accent4"/>
              </a:buClr>
              <a:buFont typeface="+mj-lt"/>
              <a:buAutoNum type="arabicPeriod"/>
            </a:pPr>
            <a:r>
              <a:rPr lang="en-US" sz="2000" dirty="0" smtClean="0">
                <a:solidFill>
                  <a:schemeClr val="accent4"/>
                </a:solidFill>
              </a:rPr>
              <a:t>Pair up with someone you don’t know</a:t>
            </a:r>
          </a:p>
          <a:p>
            <a:pPr marL="514350" indent="-514350">
              <a:buClr>
                <a:schemeClr val="accent4"/>
              </a:buClr>
              <a:buFont typeface="+mj-lt"/>
              <a:buAutoNum type="arabicPeriod"/>
            </a:pPr>
            <a:r>
              <a:rPr lang="en-US" sz="2000" dirty="0" smtClean="0">
                <a:solidFill>
                  <a:schemeClr val="accent4"/>
                </a:solidFill>
              </a:rPr>
              <a:t>Interview them for 3 minutes</a:t>
            </a:r>
          </a:p>
          <a:p>
            <a:pPr marL="514350" indent="-514350">
              <a:buClr>
                <a:schemeClr val="accent4"/>
              </a:buClr>
              <a:buFont typeface="+mj-lt"/>
              <a:buAutoNum type="arabicPeriod"/>
            </a:pPr>
            <a:r>
              <a:rPr lang="en-US" sz="2000" dirty="0" smtClean="0">
                <a:solidFill>
                  <a:schemeClr val="accent4"/>
                </a:solidFill>
              </a:rPr>
              <a:t>Swap interviewer and interviewee</a:t>
            </a:r>
          </a:p>
          <a:p>
            <a:pPr marL="514350" indent="-514350">
              <a:buClr>
                <a:schemeClr val="accent4"/>
              </a:buClr>
              <a:buFont typeface="+mj-lt"/>
              <a:buAutoNum type="arabicPeriod"/>
            </a:pPr>
            <a:r>
              <a:rPr lang="en-US" sz="2000" dirty="0" smtClean="0">
                <a:solidFill>
                  <a:schemeClr val="accent4"/>
                </a:solidFill>
              </a:rPr>
              <a:t>Introduce them in 2 minutes or less</a:t>
            </a:r>
            <a:endParaRPr lang="en-US" sz="1800" dirty="0" smtClean="0">
              <a:solidFill>
                <a:schemeClr val="accent4"/>
              </a:solidFill>
            </a:endParaRPr>
          </a:p>
          <a:p>
            <a:pPr marL="514350" indent="-514350">
              <a:buClr>
                <a:schemeClr val="accent4"/>
              </a:buClr>
              <a:buFont typeface="+mj-lt"/>
              <a:buAutoNum type="arabicPeriod"/>
            </a:pPr>
            <a:endParaRPr lang="en-US" sz="2000" dirty="0" smtClean="0">
              <a:solidFill>
                <a:srgbClr val="FFFFFF"/>
              </a:solidFill>
            </a:endParaRPr>
          </a:p>
        </p:txBody>
      </p:sp>
    </p:spTree>
    <p:extLst>
      <p:ext uri="{BB962C8B-B14F-4D97-AF65-F5344CB8AC3E}">
        <p14:creationId xmlns:p14="http://schemas.microsoft.com/office/powerpoint/2010/main" val="3328432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2450"/>
            <a:ext cx="8229600" cy="3009900"/>
          </a:xfrm>
        </p:spPr>
        <p:txBody>
          <a:bodyPr>
            <a:normAutofit/>
          </a:bodyPr>
          <a:lstStyle/>
          <a:p>
            <a:pPr algn="ctr"/>
            <a:r>
              <a:rPr lang="en-US" sz="8800" dirty="0" smtClean="0"/>
              <a:t>Why are</a:t>
            </a:r>
            <a:br>
              <a:rPr lang="en-US" sz="8800" dirty="0" smtClean="0"/>
            </a:br>
            <a:r>
              <a:rPr lang="en-US" sz="8800" dirty="0" smtClean="0"/>
              <a:t>you here?</a:t>
            </a:r>
            <a:endParaRPr lang="en-US" sz="8800" dirty="0">
              <a:latin typeface="+mn-lt"/>
            </a:endParaRPr>
          </a:p>
        </p:txBody>
      </p:sp>
      <p:sp>
        <p:nvSpPr>
          <p:cNvPr id="3"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dirty="0"/>
          </a:p>
        </p:txBody>
      </p:sp>
    </p:spTree>
    <p:extLst>
      <p:ext uri="{BB962C8B-B14F-4D97-AF65-F5344CB8AC3E}">
        <p14:creationId xmlns:p14="http://schemas.microsoft.com/office/powerpoint/2010/main" val="23298775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sz="4400" dirty="0" smtClean="0"/>
              <a:t>Your idea’s state of existence?</a:t>
            </a:r>
          </a:p>
          <a:p>
            <a:pPr lvl="1"/>
            <a:r>
              <a:rPr lang="en-US" sz="4400" dirty="0" smtClean="0"/>
              <a:t>Your struggles?</a:t>
            </a:r>
          </a:p>
          <a:p>
            <a:pPr lvl="2"/>
            <a:r>
              <a:rPr lang="en-US" sz="4200" dirty="0" smtClean="0"/>
              <a:t>Your expectations?</a:t>
            </a:r>
          </a:p>
          <a:p>
            <a:pPr lvl="3"/>
            <a:r>
              <a:rPr lang="en-US" sz="4000" dirty="0" smtClean="0"/>
              <a:t>Your pressing needs?</a:t>
            </a:r>
            <a:endParaRPr lang="en-US" sz="4000" dirty="0"/>
          </a:p>
        </p:txBody>
      </p:sp>
      <p:sp>
        <p:nvSpPr>
          <p:cNvPr id="3" name="Footer Placeholder 2"/>
          <p:cNvSpPr>
            <a:spLocks noGrp="1"/>
          </p:cNvSpPr>
          <p:nvPr>
            <p:ph type="ftr" sz="quarter" idx="11"/>
          </p:nvPr>
        </p:nvSpPr>
        <p:spPr/>
        <p:txBody>
          <a:bodyPr/>
          <a:lstStyle/>
          <a:p>
            <a:r>
              <a:rPr lang="en-US" dirty="0"/>
              <a:t>Copyright © </a:t>
            </a:r>
            <a:r>
              <a:rPr lang="is-IS" dirty="0" smtClean="0"/>
              <a:t>2016</a:t>
            </a:r>
            <a:r>
              <a:rPr lang="en-US" dirty="0" smtClean="0"/>
              <a:t> </a:t>
            </a:r>
            <a:r>
              <a:rPr lang="en-US" dirty="0"/>
              <a:t>Fledge </a:t>
            </a:r>
            <a:r>
              <a:rPr lang="en-US" sz="1000" dirty="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dirty="0"/>
          </a:p>
        </p:txBody>
      </p:sp>
      <p:sp>
        <p:nvSpPr>
          <p:cNvPr id="5" name="Title 4"/>
          <p:cNvSpPr>
            <a:spLocks noGrp="1"/>
          </p:cNvSpPr>
          <p:nvPr>
            <p:ph type="title"/>
          </p:nvPr>
        </p:nvSpPr>
        <p:spPr/>
        <p:txBody>
          <a:bodyPr>
            <a:noAutofit/>
          </a:bodyPr>
          <a:lstStyle/>
          <a:p>
            <a:r>
              <a:rPr lang="en-US" sz="5400" dirty="0" smtClean="0"/>
              <a:t>Why are you here?</a:t>
            </a:r>
            <a:endParaRPr lang="en-US" sz="5400" dirty="0">
              <a:latin typeface="+mn-lt"/>
            </a:endParaRPr>
          </a:p>
        </p:txBody>
      </p:sp>
    </p:spTree>
    <p:extLst>
      <p:ext uri="{BB962C8B-B14F-4D97-AF65-F5344CB8AC3E}">
        <p14:creationId xmlns:p14="http://schemas.microsoft.com/office/powerpoint/2010/main" val="37636424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228600" indent="-228600"/>
            <a:r>
              <a:rPr lang="en-US" dirty="0"/>
              <a:t>Your idea’s state of existence?</a:t>
            </a:r>
            <a:endParaRPr lang="en-US" dirty="0" smtClean="0"/>
          </a:p>
          <a:p>
            <a:pPr marL="228600" lvl="1" indent="-228600"/>
            <a:r>
              <a:rPr lang="en-US" dirty="0"/>
              <a:t>Your struggles</a:t>
            </a:r>
            <a:r>
              <a:rPr lang="en-US" sz="2800" dirty="0" smtClean="0"/>
              <a:t>?</a:t>
            </a:r>
          </a:p>
          <a:p>
            <a:pPr marL="228600" lvl="2"/>
            <a:r>
              <a:rPr lang="en-US" sz="2800" dirty="0"/>
              <a:t>Your expectations?</a:t>
            </a:r>
            <a:endParaRPr lang="en-US" sz="2800" dirty="0" smtClean="0"/>
          </a:p>
          <a:p>
            <a:pPr marL="228600" lvl="3"/>
            <a:r>
              <a:rPr lang="en-US" sz="2800" dirty="0"/>
              <a:t>Your pressing needs</a:t>
            </a:r>
            <a:r>
              <a:rPr lang="en-US" sz="2800" dirty="0" smtClean="0"/>
              <a:t>?</a:t>
            </a:r>
            <a:endParaRPr lang="en-US" sz="2800" dirty="0"/>
          </a:p>
        </p:txBody>
      </p:sp>
      <p:sp>
        <p:nvSpPr>
          <p:cNvPr id="3" name="Footer Placeholder 2"/>
          <p:cNvSpPr>
            <a:spLocks noGrp="1"/>
          </p:cNvSpPr>
          <p:nvPr>
            <p:ph type="ftr" sz="quarter" idx="11"/>
          </p:nvPr>
        </p:nvSpPr>
        <p:spPr/>
        <p:txBody>
          <a:bodyPr/>
          <a:lstStyle/>
          <a:p>
            <a:r>
              <a:rPr lang="en-US" dirty="0"/>
              <a:t>Copyright © </a:t>
            </a:r>
            <a:r>
              <a:rPr lang="is-IS" dirty="0" smtClean="0"/>
              <a:t>2016</a:t>
            </a:r>
            <a:r>
              <a:rPr lang="en-US" dirty="0" smtClean="0"/>
              <a:t> </a:t>
            </a:r>
            <a:r>
              <a:rPr lang="en-US" dirty="0"/>
              <a:t>Fledge </a:t>
            </a:r>
            <a:r>
              <a:rPr lang="en-US" sz="1000" dirty="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Title 4"/>
          <p:cNvSpPr>
            <a:spLocks noGrp="1"/>
          </p:cNvSpPr>
          <p:nvPr>
            <p:ph type="title"/>
          </p:nvPr>
        </p:nvSpPr>
        <p:spPr/>
        <p:txBody>
          <a:bodyPr>
            <a:noAutofit/>
          </a:bodyPr>
          <a:lstStyle/>
          <a:p>
            <a:r>
              <a:rPr lang="en-US" sz="5400" dirty="0"/>
              <a:t>Why are you here?</a:t>
            </a:r>
            <a:endParaRPr lang="en-US" sz="5400" dirty="0">
              <a:latin typeface="+mn-lt"/>
            </a:endParaRPr>
          </a:p>
        </p:txBody>
      </p:sp>
      <p:sp>
        <p:nvSpPr>
          <p:cNvPr id="2" name="Content Placeholder 1"/>
          <p:cNvSpPr>
            <a:spLocks noGrp="1"/>
          </p:cNvSpPr>
          <p:nvPr>
            <p:ph sz="half" idx="4294967295"/>
          </p:nvPr>
        </p:nvSpPr>
        <p:spPr>
          <a:xfrm>
            <a:off x="3276600" y="3562350"/>
            <a:ext cx="5562600" cy="1143000"/>
          </a:xfrm>
        </p:spPr>
        <p:txBody>
          <a:bodyPr>
            <a:normAutofit fontScale="62500" lnSpcReduction="20000"/>
          </a:bodyPr>
          <a:lstStyle/>
          <a:p>
            <a:pPr marL="461963" indent="-461963">
              <a:buClr>
                <a:schemeClr val="accent4"/>
              </a:buClr>
              <a:buFont typeface="+mj-lt"/>
              <a:buAutoNum type="arabicPeriod"/>
            </a:pPr>
            <a:r>
              <a:rPr lang="en-US" sz="4800" dirty="0" smtClean="0">
                <a:solidFill>
                  <a:srgbClr val="F49014"/>
                </a:solidFill>
              </a:rPr>
              <a:t>Tell us in 1 minutes or less</a:t>
            </a:r>
            <a:endParaRPr lang="en-US" dirty="0">
              <a:solidFill>
                <a:srgbClr val="F49014"/>
              </a:solidFill>
            </a:endParaRPr>
          </a:p>
          <a:p>
            <a:pPr marL="461963" indent="-461963">
              <a:buClr>
                <a:schemeClr val="accent4"/>
              </a:buClr>
              <a:buFont typeface="+mj-lt"/>
              <a:buAutoNum type="arabicPeriod"/>
            </a:pPr>
            <a:r>
              <a:rPr lang="en-US" sz="4800" dirty="0" smtClean="0">
                <a:solidFill>
                  <a:srgbClr val="F49014"/>
                </a:solidFill>
              </a:rPr>
              <a:t>You have 1 minute to prepare</a:t>
            </a:r>
          </a:p>
        </p:txBody>
      </p:sp>
    </p:spTree>
    <p:extLst>
      <p:ext uri="{BB962C8B-B14F-4D97-AF65-F5344CB8AC3E}">
        <p14:creationId xmlns:p14="http://schemas.microsoft.com/office/powerpoint/2010/main" val="16342801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2450"/>
            <a:ext cx="8229600" cy="3009900"/>
          </a:xfrm>
        </p:spPr>
        <p:txBody>
          <a:bodyPr>
            <a:normAutofit/>
          </a:bodyPr>
          <a:lstStyle/>
          <a:p>
            <a:pPr algn="ctr"/>
            <a:r>
              <a:rPr lang="en-US" sz="8800" dirty="0" smtClean="0"/>
              <a:t>What are</a:t>
            </a:r>
            <a:br>
              <a:rPr lang="en-US" sz="8800" dirty="0" smtClean="0"/>
            </a:br>
            <a:r>
              <a:rPr lang="en-US" sz="8800" dirty="0" smtClean="0"/>
              <a:t>your goals?</a:t>
            </a:r>
            <a:endParaRPr lang="en-US" sz="8800" dirty="0">
              <a:latin typeface="+mn-lt"/>
            </a:endParaRPr>
          </a:p>
        </p:txBody>
      </p:sp>
      <p:sp>
        <p:nvSpPr>
          <p:cNvPr id="3"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dirty="0"/>
          </a:p>
        </p:txBody>
      </p:sp>
    </p:spTree>
    <p:extLst>
      <p:ext uri="{BB962C8B-B14F-4D97-AF65-F5344CB8AC3E}">
        <p14:creationId xmlns:p14="http://schemas.microsoft.com/office/powerpoint/2010/main" val="3917268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sz="4400" dirty="0" smtClean="0"/>
              <a:t>Your goals for each week?</a:t>
            </a:r>
          </a:p>
          <a:p>
            <a:pPr lvl="1"/>
            <a:r>
              <a:rPr lang="en-US" sz="4000" dirty="0" smtClean="0"/>
              <a:t>Customer validation?</a:t>
            </a:r>
          </a:p>
          <a:p>
            <a:pPr lvl="2">
              <a:buFont typeface="Arial"/>
              <a:buChar char="•"/>
            </a:pPr>
            <a:r>
              <a:rPr lang="en-US" sz="4000" dirty="0" smtClean="0"/>
              <a:t>“Big rocks”?</a:t>
            </a:r>
          </a:p>
          <a:p>
            <a:pPr lvl="3"/>
            <a:r>
              <a:rPr lang="en-US" sz="4000" dirty="0" smtClean="0"/>
              <a:t>“Must have” for Demo Day?</a:t>
            </a:r>
            <a:endParaRPr lang="en-US" sz="4000" dirty="0"/>
          </a:p>
        </p:txBody>
      </p:sp>
      <p:sp>
        <p:nvSpPr>
          <p:cNvPr id="3" name="Footer Placeholder 2"/>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dirty="0"/>
          </a:p>
        </p:txBody>
      </p:sp>
      <p:sp>
        <p:nvSpPr>
          <p:cNvPr id="5" name="Title 4"/>
          <p:cNvSpPr>
            <a:spLocks noGrp="1"/>
          </p:cNvSpPr>
          <p:nvPr>
            <p:ph type="title"/>
          </p:nvPr>
        </p:nvSpPr>
        <p:spPr/>
        <p:txBody>
          <a:bodyPr>
            <a:noAutofit/>
          </a:bodyPr>
          <a:lstStyle/>
          <a:p>
            <a:r>
              <a:rPr lang="en-US" sz="5400" smtClean="0"/>
              <a:t>What are you goals?</a:t>
            </a:r>
            <a:endParaRPr lang="en-US" sz="5400" dirty="0">
              <a:latin typeface="+mn-lt"/>
            </a:endParaRPr>
          </a:p>
        </p:txBody>
      </p:sp>
    </p:spTree>
    <p:extLst>
      <p:ext uri="{BB962C8B-B14F-4D97-AF65-F5344CB8AC3E}">
        <p14:creationId xmlns:p14="http://schemas.microsoft.com/office/powerpoint/2010/main" val="23564869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228600" indent="-228600"/>
            <a:r>
              <a:rPr lang="en-US" dirty="0"/>
              <a:t>Your goals for each week</a:t>
            </a:r>
            <a:r>
              <a:rPr lang="en-US" dirty="0" smtClean="0"/>
              <a:t>?</a:t>
            </a:r>
          </a:p>
          <a:p>
            <a:pPr marL="228600" lvl="1" indent="-228600"/>
            <a:r>
              <a:rPr lang="en-US" dirty="0" smtClean="0"/>
              <a:t>Customer validation</a:t>
            </a:r>
            <a:r>
              <a:rPr lang="en-US" sz="2800" dirty="0" smtClean="0"/>
              <a:t>?</a:t>
            </a:r>
          </a:p>
          <a:p>
            <a:pPr marL="228600" lvl="2"/>
            <a:r>
              <a:rPr lang="en-US" sz="2800" dirty="0" smtClean="0"/>
              <a:t>“Big rocks”?</a:t>
            </a:r>
          </a:p>
          <a:p>
            <a:pPr marL="228600" lvl="3"/>
            <a:r>
              <a:rPr lang="en-US" sz="2800" dirty="0" smtClean="0"/>
              <a:t>“</a:t>
            </a:r>
            <a:r>
              <a:rPr lang="en-US" sz="2800" dirty="0"/>
              <a:t>Must have” for Demo Day</a:t>
            </a:r>
            <a:r>
              <a:rPr lang="en-US" sz="2800" dirty="0" smtClean="0"/>
              <a:t>?</a:t>
            </a:r>
            <a:endParaRPr lang="en-US" sz="2800" dirty="0"/>
          </a:p>
        </p:txBody>
      </p:sp>
      <p:sp>
        <p:nvSpPr>
          <p:cNvPr id="3" name="Footer Placeholder 2"/>
          <p:cNvSpPr>
            <a:spLocks noGrp="1"/>
          </p:cNvSpPr>
          <p:nvPr>
            <p:ph type="ftr" sz="quarter" idx="11"/>
          </p:nvPr>
        </p:nvSpPr>
        <p:spPr/>
        <p:txBody>
          <a:bodyPr/>
          <a:lstStyle/>
          <a:p>
            <a:r>
              <a:rPr lang="en-US" dirty="0"/>
              <a:t>Copyright © </a:t>
            </a:r>
            <a:r>
              <a:rPr lang="is-IS" dirty="0" smtClean="0"/>
              <a:t>2016</a:t>
            </a:r>
            <a:r>
              <a:rPr lang="en-US" dirty="0" smtClean="0"/>
              <a:t> </a:t>
            </a:r>
            <a:r>
              <a:rPr lang="en-US" dirty="0"/>
              <a:t>Fledge </a:t>
            </a:r>
            <a:r>
              <a:rPr lang="en-US" sz="1000" dirty="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dirty="0"/>
          </a:p>
        </p:txBody>
      </p:sp>
      <p:sp>
        <p:nvSpPr>
          <p:cNvPr id="5" name="Title 4"/>
          <p:cNvSpPr>
            <a:spLocks noGrp="1"/>
          </p:cNvSpPr>
          <p:nvPr>
            <p:ph type="title"/>
          </p:nvPr>
        </p:nvSpPr>
        <p:spPr/>
        <p:txBody>
          <a:bodyPr>
            <a:noAutofit/>
          </a:bodyPr>
          <a:lstStyle/>
          <a:p>
            <a:r>
              <a:rPr lang="en-US" sz="5400" dirty="0"/>
              <a:t>What are you goals</a:t>
            </a:r>
            <a:r>
              <a:rPr lang="en-US" sz="5400" dirty="0" smtClean="0"/>
              <a:t>?</a:t>
            </a:r>
            <a:endParaRPr lang="en-US" sz="5400" dirty="0">
              <a:latin typeface="+mn-lt"/>
            </a:endParaRPr>
          </a:p>
        </p:txBody>
      </p:sp>
      <p:sp>
        <p:nvSpPr>
          <p:cNvPr id="2" name="Content Placeholder 1"/>
          <p:cNvSpPr>
            <a:spLocks noGrp="1"/>
          </p:cNvSpPr>
          <p:nvPr>
            <p:ph sz="half" idx="4294967295"/>
          </p:nvPr>
        </p:nvSpPr>
        <p:spPr>
          <a:xfrm>
            <a:off x="3429000" y="3714750"/>
            <a:ext cx="5562600" cy="990600"/>
          </a:xfrm>
        </p:spPr>
        <p:txBody>
          <a:bodyPr>
            <a:noAutofit/>
          </a:bodyPr>
          <a:lstStyle/>
          <a:p>
            <a:pPr>
              <a:buClr>
                <a:schemeClr val="accent4"/>
              </a:buClr>
            </a:pPr>
            <a:r>
              <a:rPr lang="en-US" dirty="0" smtClean="0">
                <a:solidFill>
                  <a:srgbClr val="F49014"/>
                </a:solidFill>
              </a:rPr>
              <a:t>Do this today after lunch</a:t>
            </a:r>
          </a:p>
        </p:txBody>
      </p:sp>
    </p:spTree>
    <p:extLst>
      <p:ext uri="{BB962C8B-B14F-4D97-AF65-F5344CB8AC3E}">
        <p14:creationId xmlns:p14="http://schemas.microsoft.com/office/powerpoint/2010/main" val="3499863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71550"/>
            <a:ext cx="8229600" cy="2286000"/>
          </a:xfrm>
        </p:spPr>
        <p:txBody>
          <a:bodyPr>
            <a:normAutofit/>
          </a:bodyPr>
          <a:lstStyle/>
          <a:p>
            <a:pPr algn="ctr"/>
            <a:r>
              <a:rPr lang="en-US" sz="13800" dirty="0" smtClean="0"/>
              <a:t>Where</a:t>
            </a:r>
            <a:endParaRPr lang="en-US" sz="115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22371768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228600" indent="-228600"/>
            <a:r>
              <a:rPr lang="en-US" dirty="0" smtClean="0"/>
              <a:t>We meet for 10@10 most M,W,F’s?</a:t>
            </a:r>
          </a:p>
          <a:p>
            <a:pPr marL="228600" lvl="1" indent="-228600"/>
            <a:r>
              <a:rPr lang="en-US" dirty="0" smtClean="0">
                <a:solidFill>
                  <a:srgbClr val="F49014"/>
                </a:solidFill>
              </a:rPr>
              <a:t>Come prepared!</a:t>
            </a:r>
            <a:endParaRPr lang="en-US" sz="2800" dirty="0" smtClean="0">
              <a:solidFill>
                <a:srgbClr val="F49014"/>
              </a:solidFill>
            </a:endParaRPr>
          </a:p>
          <a:p>
            <a:pPr marL="685800" lvl="3"/>
            <a:r>
              <a:rPr lang="en-US" sz="2400" dirty="0" smtClean="0"/>
              <a:t>What did you do this week?</a:t>
            </a:r>
          </a:p>
          <a:p>
            <a:pPr marL="685800" lvl="3"/>
            <a:r>
              <a:rPr lang="en-US" sz="2400" dirty="0" smtClean="0"/>
              <a:t>What is your goal this week?</a:t>
            </a:r>
          </a:p>
          <a:p>
            <a:pPr marL="685800" lvl="3"/>
            <a:r>
              <a:rPr lang="en-US" sz="2400" dirty="0" smtClean="0"/>
              <a:t>What is blocking your progress?</a:t>
            </a:r>
            <a:endParaRPr lang="en-US" sz="2400" dirty="0"/>
          </a:p>
        </p:txBody>
      </p:sp>
      <p:sp>
        <p:nvSpPr>
          <p:cNvPr id="3" name="Footer Placeholder 2"/>
          <p:cNvSpPr>
            <a:spLocks noGrp="1"/>
          </p:cNvSpPr>
          <p:nvPr>
            <p:ph type="ftr" sz="quarter" idx="11"/>
          </p:nvPr>
        </p:nvSpPr>
        <p:spPr/>
        <p:txBody>
          <a:bodyPr/>
          <a:lstStyle/>
          <a:p>
            <a:r>
              <a:rPr lang="en-US" dirty="0"/>
              <a:t>Copyright © </a:t>
            </a:r>
            <a:r>
              <a:rPr lang="is-IS" dirty="0" smtClean="0"/>
              <a:t>2016</a:t>
            </a:r>
            <a:r>
              <a:rPr lang="en-US" dirty="0" smtClean="0"/>
              <a:t> </a:t>
            </a:r>
            <a:r>
              <a:rPr lang="en-US" dirty="0"/>
              <a:t>Fledge </a:t>
            </a:r>
            <a:r>
              <a:rPr lang="en-US" sz="1000" dirty="0"/>
              <a:t>LLC.</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dirty="0"/>
          </a:p>
        </p:txBody>
      </p:sp>
      <p:sp>
        <p:nvSpPr>
          <p:cNvPr id="5" name="Title 4"/>
          <p:cNvSpPr>
            <a:spLocks noGrp="1"/>
          </p:cNvSpPr>
          <p:nvPr>
            <p:ph type="title"/>
          </p:nvPr>
        </p:nvSpPr>
        <p:spPr/>
        <p:txBody>
          <a:bodyPr>
            <a:noAutofit/>
          </a:bodyPr>
          <a:lstStyle/>
          <a:p>
            <a:r>
              <a:rPr lang="en-US" sz="5400" dirty="0"/>
              <a:t>What </a:t>
            </a:r>
            <a:r>
              <a:rPr lang="en-US" sz="5400" dirty="0" smtClean="0"/>
              <a:t>is your status?</a:t>
            </a:r>
            <a:endParaRPr lang="en-US" sz="5400" dirty="0">
              <a:latin typeface="+mn-lt"/>
            </a:endParaRPr>
          </a:p>
        </p:txBody>
      </p:sp>
    </p:spTree>
    <p:extLst>
      <p:ext uri="{BB962C8B-B14F-4D97-AF65-F5344CB8AC3E}">
        <p14:creationId xmlns:p14="http://schemas.microsoft.com/office/powerpoint/2010/main" val="35876072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pPr>
              <a:buNone/>
            </a:pPr>
            <a:r>
              <a:rPr lang="en-US" dirty="0" smtClean="0">
                <a:latin typeface="+mj-lt"/>
              </a:rPr>
              <a:t>Goals</a:t>
            </a:r>
            <a:endParaRPr lang="en-US" sz="3200" dirty="0" smtClean="0">
              <a:latin typeface="+mj-lt"/>
            </a:endParaRPr>
          </a:p>
          <a:p>
            <a:r>
              <a:rPr lang="en-US" sz="3200" dirty="0" smtClean="0"/>
              <a:t>Finish filling out your weekly goals</a:t>
            </a:r>
          </a:p>
          <a:p>
            <a:r>
              <a:rPr lang="en-US" sz="3200" dirty="0" smtClean="0"/>
              <a:t>Create a Demo Day </a:t>
            </a:r>
            <a:r>
              <a:rPr lang="en-US" sz="3200" dirty="0" smtClean="0"/>
              <a:t>goal</a:t>
            </a:r>
            <a:endParaRPr lang="en-US" sz="3200" dirty="0" smtClean="0"/>
          </a:p>
        </p:txBody>
      </p:sp>
      <p:sp>
        <p:nvSpPr>
          <p:cNvPr id="5" name="Footer Placeholder 4"/>
          <p:cNvSpPr>
            <a:spLocks noGrp="1"/>
          </p:cNvSpPr>
          <p:nvPr>
            <p:ph type="ftr" sz="quarter" idx="11"/>
          </p:nvPr>
        </p:nvSpPr>
        <p:spPr/>
        <p:txBody>
          <a:bodyPr/>
          <a:lstStyle/>
          <a:p>
            <a:r>
              <a:rPr lang="en-US" dirty="0" smtClean="0"/>
              <a:t>Copyright © </a:t>
            </a:r>
            <a:r>
              <a:rPr lang="is-IS" dirty="0" smtClean="0"/>
              <a:t>2016</a:t>
            </a:r>
            <a:r>
              <a:rPr lang="en-US" dirty="0" smtClean="0"/>
              <a:t> Fledge LLC.</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41</a:t>
            </a:fld>
            <a:endParaRPr lang="en-US" dirty="0"/>
          </a:p>
        </p:txBody>
      </p:sp>
      <p:sp>
        <p:nvSpPr>
          <p:cNvPr id="7" name="Title 6"/>
          <p:cNvSpPr>
            <a:spLocks noGrp="1"/>
          </p:cNvSpPr>
          <p:nvPr>
            <p:ph type="title"/>
          </p:nvPr>
        </p:nvSpPr>
        <p:spPr/>
        <p:txBody>
          <a:bodyPr/>
          <a:lstStyle/>
          <a:p>
            <a:r>
              <a:rPr lang="en-US" dirty="0" smtClean="0"/>
              <a:t>To Do #1</a:t>
            </a:r>
            <a:endParaRPr lang="en-US" dirty="0"/>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pPr>
              <a:buNone/>
            </a:pPr>
            <a:r>
              <a:rPr lang="en-US" dirty="0" smtClean="0">
                <a:latin typeface="+mj-lt"/>
              </a:rPr>
              <a:t>The Next Step</a:t>
            </a:r>
            <a:endParaRPr lang="en-US" sz="3200" dirty="0" smtClean="0">
              <a:latin typeface="+mj-lt"/>
            </a:endParaRPr>
          </a:p>
          <a:p>
            <a:r>
              <a:rPr lang="en-US" sz="2800" dirty="0" smtClean="0"/>
              <a:t>Watch </a:t>
            </a:r>
            <a:r>
              <a:rPr lang="en-US" sz="2800" dirty="0" smtClean="0">
                <a:solidFill>
                  <a:schemeClr val="accent4"/>
                </a:solidFill>
              </a:rPr>
              <a:t>Welcome. Letting Go.</a:t>
            </a:r>
          </a:p>
          <a:p>
            <a:r>
              <a:rPr lang="en-US" sz="2800" dirty="0" smtClean="0"/>
              <a:t>Watch </a:t>
            </a:r>
            <a:r>
              <a:rPr lang="en-US" sz="2800" dirty="0" smtClean="0">
                <a:solidFill>
                  <a:srgbClr val="F49014"/>
                </a:solidFill>
              </a:rPr>
              <a:t>Measuring Your Skills</a:t>
            </a:r>
          </a:p>
          <a:p>
            <a:r>
              <a:rPr lang="en-US" sz="2800" dirty="0" smtClean="0"/>
              <a:t>Watch </a:t>
            </a:r>
            <a:r>
              <a:rPr lang="en-US" sz="2800" dirty="0" smtClean="0">
                <a:solidFill>
                  <a:srgbClr val="F49014"/>
                </a:solidFill>
              </a:rPr>
              <a:t>Lesson 0. Why?</a:t>
            </a:r>
          </a:p>
          <a:p>
            <a:r>
              <a:rPr lang="en-US" sz="2800" dirty="0" smtClean="0"/>
              <a:t>Watch </a:t>
            </a:r>
            <a:r>
              <a:rPr lang="en-US" sz="2800" dirty="0" smtClean="0">
                <a:solidFill>
                  <a:schemeClr val="accent4"/>
                </a:solidFill>
              </a:rPr>
              <a:t>Lesson 1. Lean.</a:t>
            </a:r>
          </a:p>
          <a:p>
            <a:r>
              <a:rPr lang="en-US" sz="2800" dirty="0" smtClean="0"/>
              <a:t>Read </a:t>
            </a:r>
            <a:r>
              <a:rPr lang="en-US" sz="2800" dirty="0" smtClean="0">
                <a:solidFill>
                  <a:schemeClr val="accent5">
                    <a:lumMod val="75000"/>
                    <a:lumOff val="25000"/>
                  </a:schemeClr>
                </a:solidFill>
              </a:rPr>
              <a:t>The Next Step: Steps 1-9</a:t>
            </a:r>
          </a:p>
        </p:txBody>
      </p:sp>
      <p:sp>
        <p:nvSpPr>
          <p:cNvPr id="5" name="Footer Placeholder 4"/>
          <p:cNvSpPr>
            <a:spLocks noGrp="1"/>
          </p:cNvSpPr>
          <p:nvPr>
            <p:ph type="ftr" sz="quarter" idx="11"/>
          </p:nvPr>
        </p:nvSpPr>
        <p:spPr/>
        <p:txBody>
          <a:bodyPr/>
          <a:lstStyle/>
          <a:p>
            <a:r>
              <a:rPr lang="en-US" dirty="0" smtClean="0"/>
              <a:t>Copyright © </a:t>
            </a:r>
            <a:r>
              <a:rPr lang="is-IS" dirty="0" smtClean="0"/>
              <a:t>2016</a:t>
            </a:r>
            <a:r>
              <a:rPr lang="en-US" dirty="0" smtClean="0"/>
              <a:t> Fledge LLC.</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42</a:t>
            </a:fld>
            <a:endParaRPr lang="en-US" dirty="0"/>
          </a:p>
        </p:txBody>
      </p:sp>
      <p:sp>
        <p:nvSpPr>
          <p:cNvPr id="7" name="Title 6"/>
          <p:cNvSpPr>
            <a:spLocks noGrp="1"/>
          </p:cNvSpPr>
          <p:nvPr>
            <p:ph type="title"/>
          </p:nvPr>
        </p:nvSpPr>
        <p:spPr/>
        <p:txBody>
          <a:bodyPr/>
          <a:lstStyle/>
          <a:p>
            <a:r>
              <a:rPr lang="en-US" dirty="0" smtClean="0"/>
              <a:t>To Do #2</a:t>
            </a:r>
            <a:endParaRPr lang="en-US" dirty="0"/>
          </a:p>
        </p:txBody>
      </p:sp>
      <p:pic>
        <p:nvPicPr>
          <p:cNvPr id="9" name="Picture 8" descr="The Next Step- Online classroom (oblique 40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8800" y="1885950"/>
            <a:ext cx="1828800" cy="1600200"/>
          </a:xfrm>
          <a:prstGeom prst="rect">
            <a:avLst/>
          </a:prstGeom>
        </p:spPr>
      </p:pic>
      <p:pic>
        <p:nvPicPr>
          <p:cNvPr id="10" name="Picture 9" descr="Guide 200x30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3800" y="2647950"/>
            <a:ext cx="1219200" cy="1828800"/>
          </a:xfrm>
          <a:prstGeom prst="rect">
            <a:avLst/>
          </a:prstGeom>
        </p:spPr>
      </p:pic>
    </p:spTree>
    <p:extLst>
      <p:ext uri="{BB962C8B-B14F-4D97-AF65-F5344CB8AC3E}">
        <p14:creationId xmlns:p14="http://schemas.microsoft.com/office/powerpoint/2010/main" val="41216309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pPr>
              <a:buNone/>
            </a:pPr>
            <a:r>
              <a:rPr lang="en-US" dirty="0" smtClean="0">
                <a:latin typeface="+mj-lt"/>
              </a:rPr>
              <a:t>Prepare for 10@10</a:t>
            </a:r>
            <a:endParaRPr lang="en-US" sz="3200" dirty="0" smtClean="0">
              <a:latin typeface="+mj-lt"/>
            </a:endParaRPr>
          </a:p>
          <a:p>
            <a:r>
              <a:rPr lang="en-US" dirty="0" smtClean="0"/>
              <a:t>Wednesday morning, promptly at 10am,</a:t>
            </a:r>
            <a:br>
              <a:rPr lang="en-US" dirty="0" smtClean="0"/>
            </a:br>
            <a:r>
              <a:rPr lang="en-US" dirty="0" smtClean="0"/>
              <a:t>we will meet for our first </a:t>
            </a:r>
            <a:r>
              <a:rPr lang="en-US" sz="3600" dirty="0" smtClean="0">
                <a:latin typeface="+mj-lt"/>
              </a:rPr>
              <a:t>10@10</a:t>
            </a:r>
            <a:endParaRPr lang="en-US" dirty="0" smtClean="0">
              <a:latin typeface="+mj-lt"/>
            </a:endParaRPr>
          </a:p>
          <a:p>
            <a:r>
              <a:rPr lang="en-US" sz="3200" dirty="0" smtClean="0"/>
              <a:t>Be prepared to share your goals, and provide any updates</a:t>
            </a:r>
          </a:p>
          <a:p>
            <a:pPr lvl="1"/>
            <a:r>
              <a:rPr lang="en-US" sz="2800" dirty="0" smtClean="0"/>
              <a:t>You get 1-2 minutes.  </a:t>
            </a:r>
            <a:r>
              <a:rPr lang="en-US" sz="2800" dirty="0" smtClean="0">
                <a:solidFill>
                  <a:srgbClr val="F49014"/>
                </a:solidFill>
              </a:rPr>
              <a:t>WRITE IT DOWN!</a:t>
            </a:r>
          </a:p>
        </p:txBody>
      </p:sp>
      <p:sp>
        <p:nvSpPr>
          <p:cNvPr id="5" name="Footer Placeholder 4"/>
          <p:cNvSpPr>
            <a:spLocks noGrp="1"/>
          </p:cNvSpPr>
          <p:nvPr>
            <p:ph type="ftr" sz="quarter" idx="11"/>
          </p:nvPr>
        </p:nvSpPr>
        <p:spPr/>
        <p:txBody>
          <a:bodyPr/>
          <a:lstStyle/>
          <a:p>
            <a:r>
              <a:rPr lang="en-US" dirty="0" smtClean="0"/>
              <a:t>Copyright © </a:t>
            </a:r>
            <a:r>
              <a:rPr lang="is-IS" dirty="0" smtClean="0"/>
              <a:t>2016</a:t>
            </a:r>
            <a:r>
              <a:rPr lang="en-US" dirty="0" smtClean="0"/>
              <a:t> Fledge LLC.</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43</a:t>
            </a:fld>
            <a:endParaRPr lang="en-US" dirty="0"/>
          </a:p>
        </p:txBody>
      </p:sp>
      <p:sp>
        <p:nvSpPr>
          <p:cNvPr id="7" name="Title 6"/>
          <p:cNvSpPr>
            <a:spLocks noGrp="1"/>
          </p:cNvSpPr>
          <p:nvPr>
            <p:ph type="title"/>
          </p:nvPr>
        </p:nvSpPr>
        <p:spPr/>
        <p:txBody>
          <a:bodyPr/>
          <a:lstStyle/>
          <a:p>
            <a:r>
              <a:rPr lang="en-US" dirty="0" smtClean="0"/>
              <a:t>To Do #3</a:t>
            </a:r>
            <a:endParaRPr lang="en-US" dirty="0"/>
          </a:p>
        </p:txBody>
      </p:sp>
    </p:spTree>
    <p:extLst>
      <p:ext uri="{BB962C8B-B14F-4D97-AF65-F5344CB8AC3E}">
        <p14:creationId xmlns:p14="http://schemas.microsoft.com/office/powerpoint/2010/main" val="12777732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pPr>
              <a:buNone/>
            </a:pPr>
            <a:r>
              <a:rPr lang="en-US" dirty="0" smtClean="0">
                <a:latin typeface="+mj-lt"/>
              </a:rPr>
              <a:t>Prepare for </a:t>
            </a:r>
            <a:r>
              <a:rPr lang="en-US" i="1" dirty="0" smtClean="0">
                <a:solidFill>
                  <a:srgbClr val="F49014"/>
                </a:solidFill>
                <a:latin typeface="+mj-lt"/>
              </a:rPr>
              <a:t>Meet the Fledglings</a:t>
            </a:r>
            <a:endParaRPr lang="en-US" sz="3200" i="1" dirty="0" smtClean="0">
              <a:solidFill>
                <a:srgbClr val="F49014"/>
              </a:solidFill>
              <a:latin typeface="+mj-lt"/>
            </a:endParaRPr>
          </a:p>
          <a:p>
            <a:r>
              <a:rPr lang="en-US" sz="2800" dirty="0" smtClean="0"/>
              <a:t>Tonight, 5pm-8pm</a:t>
            </a:r>
            <a:endParaRPr lang="en-US" sz="2800" dirty="0" smtClean="0">
              <a:latin typeface="+mj-lt"/>
            </a:endParaRPr>
          </a:p>
          <a:p>
            <a:r>
              <a:rPr lang="en-US" sz="2800" dirty="0" smtClean="0"/>
              <a:t>Be prepared to meet 30-50 mentors,</a:t>
            </a:r>
            <a:br>
              <a:rPr lang="en-US" sz="2800" dirty="0" smtClean="0"/>
            </a:br>
            <a:r>
              <a:rPr lang="en-US" sz="2800" dirty="0" smtClean="0"/>
              <a:t>investors, and supporters</a:t>
            </a:r>
          </a:p>
          <a:p>
            <a:r>
              <a:rPr lang="en-US" sz="2800" dirty="0" smtClean="0"/>
              <a:t>Be in the triangle by 4:30, smiling, ready to mingle, and with a 2 minute verbal pitch </a:t>
            </a:r>
            <a:r>
              <a:rPr lang="en-US" sz="2800" dirty="0" smtClean="0">
                <a:solidFill>
                  <a:schemeClr val="accent4"/>
                </a:solidFill>
              </a:rPr>
              <a:t>prepared and practiced</a:t>
            </a:r>
          </a:p>
        </p:txBody>
      </p:sp>
      <p:sp>
        <p:nvSpPr>
          <p:cNvPr id="5" name="Footer Placeholder 4"/>
          <p:cNvSpPr>
            <a:spLocks noGrp="1"/>
          </p:cNvSpPr>
          <p:nvPr>
            <p:ph type="ftr" sz="quarter" idx="11"/>
          </p:nvPr>
        </p:nvSpPr>
        <p:spPr/>
        <p:txBody>
          <a:bodyPr/>
          <a:lstStyle/>
          <a:p>
            <a:r>
              <a:rPr lang="en-US" dirty="0" smtClean="0"/>
              <a:t>Copyright © </a:t>
            </a:r>
            <a:r>
              <a:rPr lang="is-IS" dirty="0" smtClean="0"/>
              <a:t>2016</a:t>
            </a:r>
            <a:r>
              <a:rPr lang="en-US" dirty="0" smtClean="0"/>
              <a:t> Fledge LLC.</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44</a:t>
            </a:fld>
            <a:endParaRPr lang="en-US" dirty="0"/>
          </a:p>
        </p:txBody>
      </p:sp>
      <p:sp>
        <p:nvSpPr>
          <p:cNvPr id="7" name="Title 6"/>
          <p:cNvSpPr>
            <a:spLocks noGrp="1"/>
          </p:cNvSpPr>
          <p:nvPr>
            <p:ph type="title"/>
          </p:nvPr>
        </p:nvSpPr>
        <p:spPr/>
        <p:txBody>
          <a:bodyPr/>
          <a:lstStyle/>
          <a:p>
            <a:r>
              <a:rPr lang="en-US" dirty="0" smtClean="0"/>
              <a:t>To Do #4</a:t>
            </a:r>
            <a:endParaRPr lang="en-US" dirty="0"/>
          </a:p>
        </p:txBody>
      </p:sp>
    </p:spTree>
    <p:extLst>
      <p:ext uri="{BB962C8B-B14F-4D97-AF65-F5344CB8AC3E}">
        <p14:creationId xmlns:p14="http://schemas.microsoft.com/office/powerpoint/2010/main" val="38021530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66950"/>
            <a:ext cx="8229600" cy="2327672"/>
          </a:xfrm>
        </p:spPr>
        <p:txBody>
          <a:bodyPr>
            <a:normAutofit/>
          </a:bodyPr>
          <a:lstStyle/>
          <a:p>
            <a:pPr marL="0" indent="0" algn="ctr">
              <a:buNone/>
            </a:pPr>
            <a:r>
              <a:rPr lang="en-US" sz="4400" i="1" dirty="0" smtClean="0">
                <a:solidFill>
                  <a:schemeClr val="accent4"/>
                </a:solidFill>
              </a:rPr>
              <a:t>How much you get out of this program is up to </a:t>
            </a:r>
            <a:r>
              <a:rPr lang="en-US" sz="4400" i="1" u="sng" dirty="0" smtClean="0">
                <a:latin typeface="+mj-lt"/>
              </a:rPr>
              <a:t>you</a:t>
            </a:r>
            <a:r>
              <a:rPr lang="en-US" sz="4400" i="1" dirty="0" smtClean="0">
                <a:solidFill>
                  <a:schemeClr val="accent4"/>
                </a:solidFill>
              </a:rPr>
              <a:t>…</a:t>
            </a:r>
            <a:endParaRPr lang="en-US" sz="4400" i="1" dirty="0">
              <a:solidFill>
                <a:schemeClr val="accent4"/>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dirty="0"/>
          </a:p>
        </p:txBody>
      </p:sp>
      <p:sp>
        <p:nvSpPr>
          <p:cNvPr id="5" name="Title 4"/>
          <p:cNvSpPr>
            <a:spLocks noGrp="1"/>
          </p:cNvSpPr>
          <p:nvPr>
            <p:ph type="title"/>
          </p:nvPr>
        </p:nvSpPr>
        <p:spPr>
          <a:xfrm>
            <a:off x="457200" y="857250"/>
            <a:ext cx="8229600" cy="1409700"/>
          </a:xfrm>
        </p:spPr>
        <p:txBody>
          <a:bodyPr>
            <a:noAutofit/>
          </a:bodyPr>
          <a:lstStyle/>
          <a:p>
            <a:pPr algn="ctr"/>
            <a:r>
              <a:rPr lang="en-US" sz="7200" dirty="0" smtClean="0"/>
              <a:t>More In </a:t>
            </a:r>
            <a:r>
              <a:rPr lang="en-US" sz="6000" dirty="0" smtClean="0">
                <a:sym typeface="Wingdings"/>
              </a:rPr>
              <a:t></a:t>
            </a:r>
            <a:r>
              <a:rPr lang="en-US" sz="6000" dirty="0" smtClean="0"/>
              <a:t> </a:t>
            </a:r>
            <a:r>
              <a:rPr lang="en-US" sz="7200" dirty="0" smtClean="0"/>
              <a:t>More Out</a:t>
            </a:r>
            <a:endParaRPr lang="en-US" sz="6000" dirty="0"/>
          </a:p>
        </p:txBody>
      </p:sp>
    </p:spTree>
    <p:extLst>
      <p:ext uri="{BB962C8B-B14F-4D97-AF65-F5344CB8AC3E}">
        <p14:creationId xmlns:p14="http://schemas.microsoft.com/office/powerpoint/2010/main" val="33399877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14350"/>
            <a:ext cx="8229600" cy="3810000"/>
          </a:xfrm>
        </p:spPr>
        <p:txBody>
          <a:bodyPr anchor="ctr">
            <a:noAutofit/>
          </a:bodyPr>
          <a:lstStyle/>
          <a:p>
            <a:pPr marL="0" indent="0" algn="ctr">
              <a:buNone/>
            </a:pPr>
            <a:r>
              <a:rPr lang="en-US" sz="8800" b="1" dirty="0" smtClean="0">
                <a:solidFill>
                  <a:schemeClr val="accent4"/>
                </a:solidFill>
                <a:latin typeface="CartoGothic Std Book"/>
                <a:cs typeface="CartoGothic Std Book"/>
              </a:rPr>
              <a:t>?</a:t>
            </a:r>
            <a:r>
              <a:rPr lang="en-US" sz="18000" b="1" dirty="0" smtClean="0">
                <a:solidFill>
                  <a:schemeClr val="accent2"/>
                </a:solidFill>
                <a:latin typeface="CartoGothic Std Book"/>
                <a:cs typeface="CartoGothic Std Book"/>
              </a:rPr>
              <a:t>?</a:t>
            </a:r>
            <a:r>
              <a:rPr lang="en-US" sz="36000" b="1" dirty="0" smtClean="0">
                <a:latin typeface="CartoGothic Std Book"/>
                <a:cs typeface="CartoGothic Std Book"/>
              </a:rPr>
              <a:t>?</a:t>
            </a:r>
            <a:r>
              <a:rPr lang="en-US" sz="24000" b="1" dirty="0" smtClean="0">
                <a:solidFill>
                  <a:schemeClr val="accent3"/>
                </a:solidFill>
                <a:latin typeface="CartoGothic Std Book"/>
                <a:cs typeface="CartoGothic Std Book"/>
              </a:rPr>
              <a:t>?</a:t>
            </a:r>
            <a:r>
              <a:rPr lang="en-US" sz="8800" b="1" dirty="0" smtClean="0">
                <a:solidFill>
                  <a:schemeClr val="accent6"/>
                </a:solidFill>
                <a:latin typeface="CartoGothic Std Book"/>
                <a:cs typeface="CartoGothic Std Book"/>
              </a:rPr>
              <a:t>?</a:t>
            </a:r>
            <a:endParaRPr lang="en-US" sz="8800" b="1" dirty="0">
              <a:solidFill>
                <a:schemeClr val="accent6"/>
              </a:solidFill>
              <a:latin typeface="CartoGothic Std Book"/>
              <a:cs typeface="CartoGothic Std Book"/>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dirty="0"/>
          </a:p>
        </p:txBody>
      </p:sp>
      <p:sp>
        <p:nvSpPr>
          <p:cNvPr id="5" name="Title 4"/>
          <p:cNvSpPr>
            <a:spLocks noGrp="1"/>
          </p:cNvSpPr>
          <p:nvPr>
            <p:ph type="title"/>
          </p:nvPr>
        </p:nvSpPr>
        <p:spPr/>
        <p:txBody>
          <a:bodyPr/>
          <a:lstStyle/>
          <a:p>
            <a:r>
              <a:rPr lang="en-US" dirty="0" smtClean="0"/>
              <a:t>Questions?</a:t>
            </a:r>
            <a:endParaRPr lang="en-US" dirty="0"/>
          </a:p>
        </p:txBody>
      </p:sp>
      <p:sp>
        <p:nvSpPr>
          <p:cNvPr id="6" name="Footer Placeholder 4"/>
          <p:cNvSpPr>
            <a:spLocks noGrp="1"/>
          </p:cNvSpPr>
          <p:nvPr>
            <p:ph type="ftr" sz="quarter" idx="11"/>
          </p:nvPr>
        </p:nvSpPr>
        <p:spPr>
          <a:xfrm>
            <a:off x="2971800" y="4767264"/>
            <a:ext cx="3429000" cy="273844"/>
          </a:xfrm>
        </p:spPr>
        <p:txBody>
          <a:bodyPr/>
          <a:lstStyle/>
          <a:p>
            <a:r>
              <a:rPr lang="en-US" dirty="0" smtClean="0"/>
              <a:t>Copyright © </a:t>
            </a:r>
            <a:r>
              <a:rPr lang="is-IS" dirty="0" smtClean="0"/>
              <a:t>2016</a:t>
            </a:r>
            <a:r>
              <a:rPr lang="en-US" dirty="0" smtClean="0"/>
              <a:t> Fledge LLC.</a:t>
            </a:r>
            <a:endParaRPr lang="en-US" dirty="0"/>
          </a:p>
        </p:txBody>
      </p:sp>
    </p:spTree>
    <p:extLst>
      <p:ext uri="{BB962C8B-B14F-4D97-AF65-F5344CB8AC3E}">
        <p14:creationId xmlns:p14="http://schemas.microsoft.com/office/powerpoint/2010/main" val="1304367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Fledge\Marketing\Logos\Fledge (180x80 black).png"/>
          <p:cNvPicPr>
            <a:picLocks noChangeAspect="1" noChangeArrowheads="1"/>
          </p:cNvPicPr>
          <p:nvPr/>
        </p:nvPicPr>
        <p:blipFill>
          <a:blip r:embed="rId2" cstate="print"/>
          <a:srcRect/>
          <a:stretch>
            <a:fillRect/>
          </a:stretch>
        </p:blipFill>
        <p:spPr bwMode="auto">
          <a:xfrm>
            <a:off x="304800" y="6343650"/>
            <a:ext cx="873848" cy="388938"/>
          </a:xfrm>
          <a:prstGeom prst="rect">
            <a:avLst/>
          </a:prstGeom>
          <a:noFill/>
        </p:spPr>
      </p:pic>
      <p:pic>
        <p:nvPicPr>
          <p:cNvPr id="3" name="Picture 2" descr="fledge (black).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598" y="128815"/>
            <a:ext cx="7328805" cy="4885870"/>
          </a:xfrm>
          <a:prstGeom prst="rect">
            <a:avLst/>
          </a:prstGeom>
        </p:spPr>
      </p:pic>
    </p:spTree>
    <p:extLst>
      <p:ext uri="{BB962C8B-B14F-4D97-AF65-F5344CB8AC3E}">
        <p14:creationId xmlns:p14="http://schemas.microsoft.com/office/powerpoint/2010/main" val="27899557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Copyright © </a:t>
            </a:r>
            <a:r>
              <a:rPr lang="is-IS" dirty="0" smtClean="0"/>
              <a:t>2016</a:t>
            </a:r>
            <a:r>
              <a:rPr lang="en-US" dirty="0" smtClean="0"/>
              <a:t> Fledge </a:t>
            </a:r>
            <a:r>
              <a:rPr lang="en-US" sz="1000" dirty="0" smtClean="0"/>
              <a:t>LLC.</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5</a:t>
            </a:fld>
            <a:endParaRPr lang="en-US" dirty="0"/>
          </a:p>
        </p:txBody>
      </p:sp>
      <p:pic>
        <p:nvPicPr>
          <p:cNvPr id="5" name="Picture 2" descr="http://www.geekwire.com/wp-content/uploads/masins-building_outsid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5143500"/>
          </a:xfrm>
          <a:prstGeom prst="rect">
            <a:avLst/>
          </a:prstGeom>
          <a:noFill/>
        </p:spPr>
      </p:pic>
      <p:pic>
        <p:nvPicPr>
          <p:cNvPr id="6" name="Picture 5" descr="220 &amp; Chang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133350"/>
            <a:ext cx="2590800" cy="1295400"/>
          </a:xfrm>
          <a:prstGeom prst="rect">
            <a:avLst/>
          </a:prstGeom>
        </p:spPr>
      </p:pic>
    </p:spTree>
    <p:extLst>
      <p:ext uri="{BB962C8B-B14F-4D97-AF65-F5344CB8AC3E}">
        <p14:creationId xmlns:p14="http://schemas.microsoft.com/office/powerpoint/2010/main" val="8731894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36864"/>
          </a:xfrm>
          <a:prstGeom prst="rect">
            <a:avLst/>
          </a:prstGeom>
        </p:spPr>
      </p:pic>
      <p:sp>
        <p:nvSpPr>
          <p:cNvPr id="6" name="Title 5"/>
          <p:cNvSpPr>
            <a:spLocks noGrp="1"/>
          </p:cNvSpPr>
          <p:nvPr>
            <p:ph type="title"/>
          </p:nvPr>
        </p:nvSpPr>
        <p:spPr/>
        <p:txBody>
          <a:bodyPr/>
          <a:lstStyle/>
          <a:p>
            <a:r>
              <a:rPr lang="en-US" dirty="0" smtClean="0"/>
              <a:t>Seattle</a:t>
            </a:r>
            <a:endParaRPr lang="en-US" dirty="0"/>
          </a:p>
        </p:txBody>
      </p:sp>
    </p:spTree>
    <p:extLst>
      <p:ext uri="{BB962C8B-B14F-4D97-AF65-F5344CB8AC3E}">
        <p14:creationId xmlns:p14="http://schemas.microsoft.com/office/powerpoint/2010/main" val="35149053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467850" cy="5143500"/>
          </a:xfrm>
          <a:prstGeom prst="rect">
            <a:avLst/>
          </a:prstGeom>
        </p:spPr>
      </p:pic>
      <p:sp>
        <p:nvSpPr>
          <p:cNvPr id="6" name="Title 5"/>
          <p:cNvSpPr>
            <a:spLocks noGrp="1"/>
          </p:cNvSpPr>
          <p:nvPr>
            <p:ph type="title"/>
          </p:nvPr>
        </p:nvSpPr>
        <p:spPr/>
        <p:txBody>
          <a:bodyPr/>
          <a:lstStyle/>
          <a:p>
            <a:r>
              <a:rPr lang="en-US" dirty="0" smtClean="0"/>
              <a:t>Mt. Rainier</a:t>
            </a:r>
            <a:endParaRPr lang="en-US" dirty="0"/>
          </a:p>
        </p:txBody>
      </p:sp>
    </p:spTree>
    <p:extLst>
      <p:ext uri="{BB962C8B-B14F-4D97-AF65-F5344CB8AC3E}">
        <p14:creationId xmlns:p14="http://schemas.microsoft.com/office/powerpoint/2010/main" val="17088306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12 at 2.01.5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5463973"/>
          </a:xfrm>
          <a:prstGeom prst="rect">
            <a:avLst/>
          </a:prstGeom>
        </p:spPr>
      </p:pic>
      <p:sp>
        <p:nvSpPr>
          <p:cNvPr id="6" name="Title 5"/>
          <p:cNvSpPr>
            <a:spLocks noGrp="1"/>
          </p:cNvSpPr>
          <p:nvPr>
            <p:ph type="title"/>
          </p:nvPr>
        </p:nvSpPr>
        <p:spPr/>
        <p:txBody>
          <a:bodyPr/>
          <a:lstStyle/>
          <a:p>
            <a:r>
              <a:rPr lang="en-US" dirty="0" smtClean="0">
                <a:solidFill>
                  <a:schemeClr val="tx1"/>
                </a:solidFill>
              </a:rPr>
              <a:t>Seattle</a:t>
            </a:r>
            <a:endParaRPr lang="en-US" dirty="0">
              <a:solidFill>
                <a:schemeClr val="tx1"/>
              </a:solidFill>
            </a:endParaRPr>
          </a:p>
        </p:txBody>
      </p:sp>
    </p:spTree>
    <p:extLst>
      <p:ext uri="{BB962C8B-B14F-4D97-AF65-F5344CB8AC3E}">
        <p14:creationId xmlns:p14="http://schemas.microsoft.com/office/powerpoint/2010/main" val="26397979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4-12 at 2.04.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5478843"/>
          </a:xfrm>
          <a:prstGeom prst="rect">
            <a:avLst/>
          </a:prstGeom>
        </p:spPr>
      </p:pic>
      <p:sp>
        <p:nvSpPr>
          <p:cNvPr id="6" name="Title 5"/>
          <p:cNvSpPr>
            <a:spLocks noGrp="1"/>
          </p:cNvSpPr>
          <p:nvPr>
            <p:ph type="title"/>
          </p:nvPr>
        </p:nvSpPr>
        <p:spPr/>
        <p:txBody>
          <a:bodyPr/>
          <a:lstStyle/>
          <a:p>
            <a:r>
              <a:rPr lang="en-US" dirty="0" smtClean="0">
                <a:solidFill>
                  <a:schemeClr val="tx1"/>
                </a:solidFill>
              </a:rPr>
              <a:t>Seattle</a:t>
            </a:r>
            <a:endParaRPr lang="en-US" dirty="0">
              <a:solidFill>
                <a:schemeClr val="tx1"/>
              </a:solidFill>
            </a:endParaRPr>
          </a:p>
        </p:txBody>
      </p:sp>
    </p:spTree>
    <p:extLst>
      <p:ext uri="{BB962C8B-B14F-4D97-AF65-F5344CB8AC3E}">
        <p14:creationId xmlns:p14="http://schemas.microsoft.com/office/powerpoint/2010/main" val="29706363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Fledge Theme">
  <a:themeElements>
    <a:clrScheme name="Fledge">
      <a:dk1>
        <a:sysClr val="windowText" lastClr="000000"/>
      </a:dk1>
      <a:lt1>
        <a:sysClr val="window" lastClr="FFFFFF"/>
      </a:lt1>
      <a:dk2>
        <a:srgbClr val="323232"/>
      </a:dk2>
      <a:lt2>
        <a:srgbClr val="E3DED1"/>
      </a:lt2>
      <a:accent1>
        <a:srgbClr val="DF7000"/>
      </a:accent1>
      <a:accent2>
        <a:srgbClr val="007599"/>
      </a:accent2>
      <a:accent3>
        <a:srgbClr val="508500"/>
      </a:accent3>
      <a:accent4>
        <a:srgbClr val="F49014"/>
      </a:accent4>
      <a:accent5>
        <a:srgbClr val="00495E"/>
      </a:accent5>
      <a:accent6>
        <a:srgbClr val="4D4D4D"/>
      </a:accent6>
      <a:hlink>
        <a:srgbClr val="007599"/>
      </a:hlink>
      <a:folHlink>
        <a:srgbClr val="00495E"/>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13569</TotalTime>
  <Words>3149</Words>
  <Application>Microsoft Macintosh PowerPoint</Application>
  <PresentationFormat>On-screen Show (16:9)</PresentationFormat>
  <Paragraphs>332</Paragraphs>
  <Slides>47</Slides>
  <Notes>45</Notes>
  <HiddenSlides>0</HiddenSlides>
  <MMClips>1</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@Fledge Theme</vt:lpstr>
      <vt:lpstr>PowerPoint Presentation</vt:lpstr>
      <vt:lpstr>PowerPoint Presentation</vt:lpstr>
      <vt:lpstr>PowerPoint Presentation</vt:lpstr>
      <vt:lpstr>Where</vt:lpstr>
      <vt:lpstr>PowerPoint Presentation</vt:lpstr>
      <vt:lpstr>Seattle</vt:lpstr>
      <vt:lpstr>Mt. Rainier</vt:lpstr>
      <vt:lpstr>Seattle</vt:lpstr>
      <vt:lpstr>Seattle</vt:lpstr>
      <vt:lpstr>PowerPoint Presentation</vt:lpstr>
      <vt:lpstr>PowerPoint Presentation</vt:lpstr>
      <vt:lpstr>What</vt:lpstr>
      <vt:lpstr>PowerPoint Presentation</vt:lpstr>
      <vt:lpstr>More In  More Out</vt:lpstr>
      <vt:lpstr>Advice &amp; Assistance</vt:lpstr>
      <vt:lpstr>600+       “Mentors”</vt:lpstr>
      <vt:lpstr>73 Graduate “Fledglings”</vt:lpstr>
      <vt:lpstr>PowerPoint Presentation</vt:lpstr>
      <vt:lpstr>How</vt:lpstr>
      <vt:lpstr>10 Weeks</vt:lpstr>
      <vt:lpstr>Weekly Cadence</vt:lpstr>
      <vt:lpstr>PowerPoint Presentation</vt:lpstr>
      <vt:lpstr>PowerPoint Presentation</vt:lpstr>
      <vt:lpstr>Fledgling Book</vt:lpstr>
      <vt:lpstr>PowerPoint Presentation</vt:lpstr>
      <vt:lpstr>PowerPoint Presentation</vt:lpstr>
      <vt:lpstr>Questions?</vt:lpstr>
      <vt:lpstr>Who</vt:lpstr>
      <vt:lpstr>“Luni” Libes Entrepreneur/Investor Mentor/Author Fledge’s founder</vt:lpstr>
      <vt:lpstr>Who are you? (plural)</vt:lpstr>
      <vt:lpstr>Who are you? (singular)</vt:lpstr>
      <vt:lpstr>Who are you?</vt:lpstr>
      <vt:lpstr>Who are you?</vt:lpstr>
      <vt:lpstr>Why are you here?</vt:lpstr>
      <vt:lpstr>Why are you here?</vt:lpstr>
      <vt:lpstr>Why are you here?</vt:lpstr>
      <vt:lpstr>What are your goals?</vt:lpstr>
      <vt:lpstr>What are you goals?</vt:lpstr>
      <vt:lpstr>What are you goals?</vt:lpstr>
      <vt:lpstr>What is your status?</vt:lpstr>
      <vt:lpstr>To Do #1</vt:lpstr>
      <vt:lpstr>To Do #2</vt:lpstr>
      <vt:lpstr>To Do #3</vt:lpstr>
      <vt:lpstr>To Do #4</vt:lpstr>
      <vt:lpstr>More In  More Out</vt:lpstr>
      <vt:lpstr>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Stratosphere</dc:title>
  <dc:creator>Luni</dc:creator>
  <cp:lastModifiedBy>Luni Libes</cp:lastModifiedBy>
  <cp:revision>310</cp:revision>
  <dcterms:created xsi:type="dcterms:W3CDTF">2006-08-16T00:00:00Z</dcterms:created>
  <dcterms:modified xsi:type="dcterms:W3CDTF">2018-05-23T23:36:45Z</dcterms:modified>
</cp:coreProperties>
</file>