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62"/>
  </p:notesMasterIdLst>
  <p:handoutMasterIdLst>
    <p:handoutMasterId r:id="rId63"/>
  </p:handoutMasterIdLst>
  <p:sldIdLst>
    <p:sldId id="666" r:id="rId2"/>
    <p:sldId id="599" r:id="rId3"/>
    <p:sldId id="523" r:id="rId4"/>
    <p:sldId id="524" r:id="rId5"/>
    <p:sldId id="525" r:id="rId6"/>
    <p:sldId id="526" r:id="rId7"/>
    <p:sldId id="528" r:id="rId8"/>
    <p:sldId id="529" r:id="rId9"/>
    <p:sldId id="531" r:id="rId10"/>
    <p:sldId id="530" r:id="rId11"/>
    <p:sldId id="532" r:id="rId12"/>
    <p:sldId id="533" r:id="rId13"/>
    <p:sldId id="585" r:id="rId14"/>
    <p:sldId id="535" r:id="rId15"/>
    <p:sldId id="536" r:id="rId16"/>
    <p:sldId id="537" r:id="rId17"/>
    <p:sldId id="538" r:id="rId18"/>
    <p:sldId id="539" r:id="rId19"/>
    <p:sldId id="540" r:id="rId20"/>
    <p:sldId id="541" r:id="rId21"/>
    <p:sldId id="544" r:id="rId22"/>
    <p:sldId id="587" r:id="rId23"/>
    <p:sldId id="545" r:id="rId24"/>
    <p:sldId id="546" r:id="rId25"/>
    <p:sldId id="588" r:id="rId26"/>
    <p:sldId id="548" r:id="rId27"/>
    <p:sldId id="549" r:id="rId28"/>
    <p:sldId id="550" r:id="rId29"/>
    <p:sldId id="589" r:id="rId30"/>
    <p:sldId id="590" r:id="rId31"/>
    <p:sldId id="591" r:id="rId32"/>
    <p:sldId id="592" r:id="rId33"/>
    <p:sldId id="593" r:id="rId34"/>
    <p:sldId id="556" r:id="rId35"/>
    <p:sldId id="557" r:id="rId36"/>
    <p:sldId id="558" r:id="rId37"/>
    <p:sldId id="559" r:id="rId38"/>
    <p:sldId id="560" r:id="rId39"/>
    <p:sldId id="561" r:id="rId40"/>
    <p:sldId id="562" r:id="rId41"/>
    <p:sldId id="563" r:id="rId42"/>
    <p:sldId id="564" r:id="rId43"/>
    <p:sldId id="565" r:id="rId44"/>
    <p:sldId id="566" r:id="rId45"/>
    <p:sldId id="567" r:id="rId46"/>
    <p:sldId id="568" r:id="rId47"/>
    <p:sldId id="569" r:id="rId48"/>
    <p:sldId id="570" r:id="rId49"/>
    <p:sldId id="571" r:id="rId50"/>
    <p:sldId id="572" r:id="rId51"/>
    <p:sldId id="573" r:id="rId52"/>
    <p:sldId id="594" r:id="rId53"/>
    <p:sldId id="576" r:id="rId54"/>
    <p:sldId id="577" r:id="rId55"/>
    <p:sldId id="578" r:id="rId56"/>
    <p:sldId id="595" r:id="rId57"/>
    <p:sldId id="596" r:id="rId58"/>
    <p:sldId id="582" r:id="rId59"/>
    <p:sldId id="665" r:id="rId60"/>
    <p:sldId id="667"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18"/>
    <a:srgbClr val="FFFFFF"/>
    <a:srgbClr val="629300"/>
    <a:srgbClr val="000000"/>
    <a:srgbClr val="B46B00"/>
    <a:srgbClr val="FF9900"/>
    <a:srgbClr val="4B7000"/>
    <a:srgbClr val="003399"/>
    <a:srgbClr val="7F7F7F"/>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0" d="100"/>
          <a:sy n="130" d="100"/>
        </p:scale>
        <p:origin x="-328"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102"/>
    </p:cViewPr>
  </p:sorterViewPr>
  <p:notesViewPr>
    <p:cSldViewPr>
      <p:cViewPr varScale="1">
        <p:scale>
          <a:sx n="76" d="100"/>
          <a:sy n="76" d="100"/>
        </p:scale>
        <p:origin x="-26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7337E-CE88-4AE9-B828-E3FEA0133436}" type="doc">
      <dgm:prSet loTypeId="urn:microsoft.com/office/officeart/2005/8/layout/cycle2" loCatId="cycle" qsTypeId="urn:microsoft.com/office/officeart/2005/8/quickstyle/simple1" qsCatId="simple" csTypeId="urn:microsoft.com/office/officeart/2005/8/colors/colorful1#5" csCatId="colorful" phldr="1"/>
      <dgm:spPr/>
      <dgm:t>
        <a:bodyPr/>
        <a:lstStyle/>
        <a:p>
          <a:endParaRPr lang="en-US"/>
        </a:p>
      </dgm:t>
    </dgm:pt>
    <dgm:pt modelId="{83DD9BF2-6ECC-4C52-AC4A-945D74846DA0}">
      <dgm:prSet phldrT="[Text]" custT="1"/>
      <dgm:spPr/>
      <dgm:t>
        <a:bodyPr/>
        <a:lstStyle/>
        <a:p>
          <a:r>
            <a:rPr lang="en-US" sz="1800" dirty="0" smtClean="0"/>
            <a:t>Hypothesis</a:t>
          </a:r>
          <a:endParaRPr lang="en-US" sz="1800" dirty="0"/>
        </a:p>
      </dgm:t>
    </dgm:pt>
    <dgm:pt modelId="{6E321BD8-498F-498A-ADF1-259B05DCB3B5}" type="parTrans" cxnId="{A432C624-3E29-46F8-965E-89BBEBD0A357}">
      <dgm:prSet/>
      <dgm:spPr/>
      <dgm:t>
        <a:bodyPr/>
        <a:lstStyle/>
        <a:p>
          <a:endParaRPr lang="en-US" sz="1600"/>
        </a:p>
      </dgm:t>
    </dgm:pt>
    <dgm:pt modelId="{47D5D17E-49DF-4376-BE9B-F70809932318}" type="sibTrans" cxnId="{A432C624-3E29-46F8-965E-89BBEBD0A357}">
      <dgm:prSet custT="1"/>
      <dgm:spPr/>
      <dgm:t>
        <a:bodyPr/>
        <a:lstStyle/>
        <a:p>
          <a:endParaRPr lang="en-US" sz="1400" dirty="0"/>
        </a:p>
      </dgm:t>
    </dgm:pt>
    <dgm:pt modelId="{59C93F4A-AD51-43B0-8E8E-DB4CE1F0BF87}">
      <dgm:prSet phldrT="[Text]" custT="1"/>
      <dgm:spPr>
        <a:solidFill>
          <a:schemeClr val="accent3">
            <a:lumMod val="50000"/>
          </a:schemeClr>
        </a:solidFill>
      </dgm:spPr>
      <dgm:t>
        <a:bodyPr/>
        <a:lstStyle/>
        <a:p>
          <a:r>
            <a:rPr lang="en-US" sz="1800" dirty="0" smtClean="0"/>
            <a:t>Create</a:t>
          </a:r>
          <a:endParaRPr lang="en-US" sz="1800" dirty="0"/>
        </a:p>
      </dgm:t>
    </dgm:pt>
    <dgm:pt modelId="{4A604C04-84E9-4CB8-AB09-A4EC3E854BF9}" type="parTrans" cxnId="{79F17569-0570-4F2F-804A-CA34D9CCA498}">
      <dgm:prSet/>
      <dgm:spPr/>
      <dgm:t>
        <a:bodyPr/>
        <a:lstStyle/>
        <a:p>
          <a:endParaRPr lang="en-US" sz="1600"/>
        </a:p>
      </dgm:t>
    </dgm:pt>
    <dgm:pt modelId="{EF32D860-731A-4E50-84D3-7C355D1D6C65}" type="sibTrans" cxnId="{79F17569-0570-4F2F-804A-CA34D9CCA498}">
      <dgm:prSet custT="1"/>
      <dgm:spPr>
        <a:solidFill>
          <a:schemeClr val="accent3">
            <a:lumMod val="50000"/>
          </a:schemeClr>
        </a:solidFill>
      </dgm:spPr>
      <dgm:t>
        <a:bodyPr/>
        <a:lstStyle/>
        <a:p>
          <a:endParaRPr lang="en-US" sz="1400" dirty="0"/>
        </a:p>
      </dgm:t>
    </dgm:pt>
    <dgm:pt modelId="{275BF777-FDA1-42AD-88B0-37AB7E492007}">
      <dgm:prSet phldrT="[Text]" custT="1"/>
      <dgm:spPr/>
      <dgm:t>
        <a:bodyPr/>
        <a:lstStyle/>
        <a:p>
          <a:r>
            <a:rPr lang="en-US" sz="1800" dirty="0" smtClean="0"/>
            <a:t>Launch</a:t>
          </a:r>
          <a:endParaRPr lang="en-US" sz="1800" dirty="0"/>
        </a:p>
      </dgm:t>
    </dgm:pt>
    <dgm:pt modelId="{0C221AEA-B075-4E80-931A-55F05F7F32C1}" type="parTrans" cxnId="{01E9FA87-68D7-4E44-843E-71EFD5A35930}">
      <dgm:prSet/>
      <dgm:spPr/>
      <dgm:t>
        <a:bodyPr/>
        <a:lstStyle/>
        <a:p>
          <a:endParaRPr lang="en-US" sz="1600"/>
        </a:p>
      </dgm:t>
    </dgm:pt>
    <dgm:pt modelId="{6ADFF1D5-608A-40CD-A027-3AAF1FC3ABE9}" type="sibTrans" cxnId="{01E9FA87-68D7-4E44-843E-71EFD5A35930}">
      <dgm:prSet custT="1"/>
      <dgm:spPr/>
      <dgm:t>
        <a:bodyPr/>
        <a:lstStyle/>
        <a:p>
          <a:endParaRPr lang="en-US" sz="1400" dirty="0"/>
        </a:p>
      </dgm:t>
    </dgm:pt>
    <dgm:pt modelId="{DD2B7E3A-46C2-4066-8FD6-51A8EDDE0FAF}">
      <dgm:prSet phldrT="[Text]" custT="1"/>
      <dgm:spPr/>
      <dgm:t>
        <a:bodyPr/>
        <a:lstStyle/>
        <a:p>
          <a:r>
            <a:rPr lang="en-US" sz="1800" dirty="0" smtClean="0"/>
            <a:t>Measure</a:t>
          </a:r>
          <a:endParaRPr lang="en-US" sz="1800" dirty="0"/>
        </a:p>
      </dgm:t>
    </dgm:pt>
    <dgm:pt modelId="{708FC429-9747-4215-973C-FE5874159142}" type="parTrans" cxnId="{082FD585-DD97-4744-8467-E16FA1955A9A}">
      <dgm:prSet/>
      <dgm:spPr/>
      <dgm:t>
        <a:bodyPr/>
        <a:lstStyle/>
        <a:p>
          <a:endParaRPr lang="en-US" sz="1600"/>
        </a:p>
      </dgm:t>
    </dgm:pt>
    <dgm:pt modelId="{200FBC71-394B-4D5D-AE37-4B165BD80704}" type="sibTrans" cxnId="{082FD585-DD97-4744-8467-E16FA1955A9A}">
      <dgm:prSet custT="1"/>
      <dgm:spPr/>
      <dgm:t>
        <a:bodyPr/>
        <a:lstStyle/>
        <a:p>
          <a:endParaRPr lang="en-US" sz="1400" dirty="0"/>
        </a:p>
      </dgm:t>
    </dgm:pt>
    <dgm:pt modelId="{1193CE0E-097E-4B3D-ABED-4F1F54DA5264}">
      <dgm:prSet phldrT="[Text]" custT="1"/>
      <dgm:spPr>
        <a:solidFill>
          <a:schemeClr val="accent1"/>
        </a:solidFill>
      </dgm:spPr>
      <dgm:t>
        <a:bodyPr/>
        <a:lstStyle/>
        <a:p>
          <a:r>
            <a:rPr lang="en-US" sz="1800" dirty="0" smtClean="0"/>
            <a:t>Learn</a:t>
          </a:r>
          <a:endParaRPr lang="en-US" sz="1800" dirty="0"/>
        </a:p>
      </dgm:t>
    </dgm:pt>
    <dgm:pt modelId="{099C3057-9C52-4C29-8881-5F1A30707338}" type="parTrans" cxnId="{B3C67CFA-71BD-448B-9095-0C4BEA06DD69}">
      <dgm:prSet/>
      <dgm:spPr/>
      <dgm:t>
        <a:bodyPr/>
        <a:lstStyle/>
        <a:p>
          <a:endParaRPr lang="en-US" sz="1600"/>
        </a:p>
      </dgm:t>
    </dgm:pt>
    <dgm:pt modelId="{51B1C457-B0A6-48CC-BD06-4ACD175B0BA0}" type="sibTrans" cxnId="{B3C67CFA-71BD-448B-9095-0C4BEA06DD69}">
      <dgm:prSet custT="1"/>
      <dgm:spPr>
        <a:solidFill>
          <a:schemeClr val="accent1"/>
        </a:solidFill>
      </dgm:spPr>
      <dgm:t>
        <a:bodyPr/>
        <a:lstStyle/>
        <a:p>
          <a:endParaRPr lang="en-US" sz="1400" dirty="0"/>
        </a:p>
      </dgm:t>
    </dgm:pt>
    <dgm:pt modelId="{7A54BC9A-F76A-46DE-9499-26D7F4A838BB}" type="pres">
      <dgm:prSet presAssocID="{D447337E-CE88-4AE9-B828-E3FEA0133436}" presName="cycle" presStyleCnt="0">
        <dgm:presLayoutVars>
          <dgm:dir/>
          <dgm:resizeHandles val="exact"/>
        </dgm:presLayoutVars>
      </dgm:prSet>
      <dgm:spPr/>
      <dgm:t>
        <a:bodyPr/>
        <a:lstStyle/>
        <a:p>
          <a:endParaRPr lang="en-US"/>
        </a:p>
      </dgm:t>
    </dgm:pt>
    <dgm:pt modelId="{5E48EF59-C348-4D5A-AFC4-690CBD48AE26}" type="pres">
      <dgm:prSet presAssocID="{83DD9BF2-6ECC-4C52-AC4A-945D74846DA0}" presName="node" presStyleLbl="node1" presStyleIdx="0" presStyleCnt="5" custScaleX="138512" custScaleY="134309">
        <dgm:presLayoutVars>
          <dgm:bulletEnabled val="1"/>
        </dgm:presLayoutVars>
      </dgm:prSet>
      <dgm:spPr/>
      <dgm:t>
        <a:bodyPr/>
        <a:lstStyle/>
        <a:p>
          <a:endParaRPr lang="en-US"/>
        </a:p>
      </dgm:t>
    </dgm:pt>
    <dgm:pt modelId="{CA67F704-D934-42B4-9572-297452222E6A}" type="pres">
      <dgm:prSet presAssocID="{47D5D17E-49DF-4376-BE9B-F70809932318}" presName="sibTrans" presStyleLbl="sibTrans2D1" presStyleIdx="0" presStyleCnt="5"/>
      <dgm:spPr/>
      <dgm:t>
        <a:bodyPr/>
        <a:lstStyle/>
        <a:p>
          <a:endParaRPr lang="en-US"/>
        </a:p>
      </dgm:t>
    </dgm:pt>
    <dgm:pt modelId="{819FEEE1-42A9-41BA-B7F3-AC843FCBCE05}" type="pres">
      <dgm:prSet presAssocID="{47D5D17E-49DF-4376-BE9B-F70809932318}" presName="connectorText" presStyleLbl="sibTrans2D1" presStyleIdx="0" presStyleCnt="5"/>
      <dgm:spPr/>
      <dgm:t>
        <a:bodyPr/>
        <a:lstStyle/>
        <a:p>
          <a:endParaRPr lang="en-US"/>
        </a:p>
      </dgm:t>
    </dgm:pt>
    <dgm:pt modelId="{81591897-C7E6-423C-81D7-C2212AFE6917}" type="pres">
      <dgm:prSet presAssocID="{59C93F4A-AD51-43B0-8E8E-DB4CE1F0BF87}" presName="node" presStyleLbl="node1" presStyleIdx="1" presStyleCnt="5" custScaleX="120598" custScaleY="120597">
        <dgm:presLayoutVars>
          <dgm:bulletEnabled val="1"/>
        </dgm:presLayoutVars>
      </dgm:prSet>
      <dgm:spPr/>
      <dgm:t>
        <a:bodyPr/>
        <a:lstStyle/>
        <a:p>
          <a:endParaRPr lang="en-US"/>
        </a:p>
      </dgm:t>
    </dgm:pt>
    <dgm:pt modelId="{3DBBFEFC-2A8D-497D-96AB-50119D4C11DC}" type="pres">
      <dgm:prSet presAssocID="{EF32D860-731A-4E50-84D3-7C355D1D6C65}" presName="sibTrans" presStyleLbl="sibTrans2D1" presStyleIdx="1" presStyleCnt="5"/>
      <dgm:spPr/>
      <dgm:t>
        <a:bodyPr/>
        <a:lstStyle/>
        <a:p>
          <a:endParaRPr lang="en-US"/>
        </a:p>
      </dgm:t>
    </dgm:pt>
    <dgm:pt modelId="{DDC61766-3AFC-4DCB-A34F-3BEDCF4DA491}" type="pres">
      <dgm:prSet presAssocID="{EF32D860-731A-4E50-84D3-7C355D1D6C65}" presName="connectorText" presStyleLbl="sibTrans2D1" presStyleIdx="1" presStyleCnt="5"/>
      <dgm:spPr/>
      <dgm:t>
        <a:bodyPr/>
        <a:lstStyle/>
        <a:p>
          <a:endParaRPr lang="en-US"/>
        </a:p>
      </dgm:t>
    </dgm:pt>
    <dgm:pt modelId="{B55295AE-ECA1-4BB5-B03A-0FCF72662109}" type="pres">
      <dgm:prSet presAssocID="{275BF777-FDA1-42AD-88B0-37AB7E492007}" presName="node" presStyleLbl="node1" presStyleIdx="2" presStyleCnt="5" custScaleX="120598" custScaleY="120597">
        <dgm:presLayoutVars>
          <dgm:bulletEnabled val="1"/>
        </dgm:presLayoutVars>
      </dgm:prSet>
      <dgm:spPr/>
      <dgm:t>
        <a:bodyPr/>
        <a:lstStyle/>
        <a:p>
          <a:endParaRPr lang="en-US"/>
        </a:p>
      </dgm:t>
    </dgm:pt>
    <dgm:pt modelId="{6A9818FB-7AA8-4E4A-B765-48849FE43EC5}" type="pres">
      <dgm:prSet presAssocID="{6ADFF1D5-608A-40CD-A027-3AAF1FC3ABE9}" presName="sibTrans" presStyleLbl="sibTrans2D1" presStyleIdx="2" presStyleCnt="5"/>
      <dgm:spPr/>
      <dgm:t>
        <a:bodyPr/>
        <a:lstStyle/>
        <a:p>
          <a:endParaRPr lang="en-US"/>
        </a:p>
      </dgm:t>
    </dgm:pt>
    <dgm:pt modelId="{9CA0F6ED-BD73-4EE8-A648-9CE764962393}" type="pres">
      <dgm:prSet presAssocID="{6ADFF1D5-608A-40CD-A027-3AAF1FC3ABE9}" presName="connectorText" presStyleLbl="sibTrans2D1" presStyleIdx="2" presStyleCnt="5"/>
      <dgm:spPr/>
      <dgm:t>
        <a:bodyPr/>
        <a:lstStyle/>
        <a:p>
          <a:endParaRPr lang="en-US"/>
        </a:p>
      </dgm:t>
    </dgm:pt>
    <dgm:pt modelId="{C12A9AE4-1A14-4CD6-BD11-9CC078FE44ED}" type="pres">
      <dgm:prSet presAssocID="{DD2B7E3A-46C2-4066-8FD6-51A8EDDE0FAF}" presName="node" presStyleLbl="node1" presStyleIdx="3" presStyleCnt="5" custScaleX="120598" custScaleY="120597">
        <dgm:presLayoutVars>
          <dgm:bulletEnabled val="1"/>
        </dgm:presLayoutVars>
      </dgm:prSet>
      <dgm:spPr/>
      <dgm:t>
        <a:bodyPr/>
        <a:lstStyle/>
        <a:p>
          <a:endParaRPr lang="en-US"/>
        </a:p>
      </dgm:t>
    </dgm:pt>
    <dgm:pt modelId="{72EF165E-7191-419D-B625-C7A9012F6ED0}" type="pres">
      <dgm:prSet presAssocID="{200FBC71-394B-4D5D-AE37-4B165BD80704}" presName="sibTrans" presStyleLbl="sibTrans2D1" presStyleIdx="3" presStyleCnt="5"/>
      <dgm:spPr/>
      <dgm:t>
        <a:bodyPr/>
        <a:lstStyle/>
        <a:p>
          <a:endParaRPr lang="en-US"/>
        </a:p>
      </dgm:t>
    </dgm:pt>
    <dgm:pt modelId="{6927ED60-0FC0-4C8E-A5AD-E43ACF482FC6}" type="pres">
      <dgm:prSet presAssocID="{200FBC71-394B-4D5D-AE37-4B165BD80704}" presName="connectorText" presStyleLbl="sibTrans2D1" presStyleIdx="3" presStyleCnt="5"/>
      <dgm:spPr/>
      <dgm:t>
        <a:bodyPr/>
        <a:lstStyle/>
        <a:p>
          <a:endParaRPr lang="en-US"/>
        </a:p>
      </dgm:t>
    </dgm:pt>
    <dgm:pt modelId="{00EC8045-6AFA-4509-9498-699E470CBFBC}" type="pres">
      <dgm:prSet presAssocID="{1193CE0E-097E-4B3D-ABED-4F1F54DA5264}" presName="node" presStyleLbl="node1" presStyleIdx="4" presStyleCnt="5" custScaleX="120598" custScaleY="120597">
        <dgm:presLayoutVars>
          <dgm:bulletEnabled val="1"/>
        </dgm:presLayoutVars>
      </dgm:prSet>
      <dgm:spPr/>
      <dgm:t>
        <a:bodyPr/>
        <a:lstStyle/>
        <a:p>
          <a:endParaRPr lang="en-US"/>
        </a:p>
      </dgm:t>
    </dgm:pt>
    <dgm:pt modelId="{ADF9117F-A809-4F1A-BEE6-100D9814DAA2}" type="pres">
      <dgm:prSet presAssocID="{51B1C457-B0A6-48CC-BD06-4ACD175B0BA0}" presName="sibTrans" presStyleLbl="sibTrans2D1" presStyleIdx="4" presStyleCnt="5"/>
      <dgm:spPr/>
      <dgm:t>
        <a:bodyPr/>
        <a:lstStyle/>
        <a:p>
          <a:endParaRPr lang="en-US"/>
        </a:p>
      </dgm:t>
    </dgm:pt>
    <dgm:pt modelId="{5F8CC178-DD3C-4BF3-8A78-EA64171D8F79}" type="pres">
      <dgm:prSet presAssocID="{51B1C457-B0A6-48CC-BD06-4ACD175B0BA0}" presName="connectorText" presStyleLbl="sibTrans2D1" presStyleIdx="4" presStyleCnt="5"/>
      <dgm:spPr/>
      <dgm:t>
        <a:bodyPr/>
        <a:lstStyle/>
        <a:p>
          <a:endParaRPr lang="en-US"/>
        </a:p>
      </dgm:t>
    </dgm:pt>
  </dgm:ptLst>
  <dgm:cxnLst>
    <dgm:cxn modelId="{01E9FA87-68D7-4E44-843E-71EFD5A35930}" srcId="{D447337E-CE88-4AE9-B828-E3FEA0133436}" destId="{275BF777-FDA1-42AD-88B0-37AB7E492007}" srcOrd="2" destOrd="0" parTransId="{0C221AEA-B075-4E80-931A-55F05F7F32C1}" sibTransId="{6ADFF1D5-608A-40CD-A027-3AAF1FC3ABE9}"/>
    <dgm:cxn modelId="{578DB99E-0FDC-614E-92BA-8DD55B97DD93}" type="presOf" srcId="{275BF777-FDA1-42AD-88B0-37AB7E492007}" destId="{B55295AE-ECA1-4BB5-B03A-0FCF72662109}" srcOrd="0" destOrd="0" presId="urn:microsoft.com/office/officeart/2005/8/layout/cycle2"/>
    <dgm:cxn modelId="{BA2826CA-61B7-9B45-9D20-49FBCC8FF11E}" type="presOf" srcId="{51B1C457-B0A6-48CC-BD06-4ACD175B0BA0}" destId="{5F8CC178-DD3C-4BF3-8A78-EA64171D8F79}" srcOrd="1" destOrd="0" presId="urn:microsoft.com/office/officeart/2005/8/layout/cycle2"/>
    <dgm:cxn modelId="{082FD585-DD97-4744-8467-E16FA1955A9A}" srcId="{D447337E-CE88-4AE9-B828-E3FEA0133436}" destId="{DD2B7E3A-46C2-4066-8FD6-51A8EDDE0FAF}" srcOrd="3" destOrd="0" parTransId="{708FC429-9747-4215-973C-FE5874159142}" sibTransId="{200FBC71-394B-4D5D-AE37-4B165BD80704}"/>
    <dgm:cxn modelId="{44D8FB64-6D40-324C-8D65-2B6A593AC50C}" type="presOf" srcId="{47D5D17E-49DF-4376-BE9B-F70809932318}" destId="{CA67F704-D934-42B4-9572-297452222E6A}" srcOrd="0" destOrd="0" presId="urn:microsoft.com/office/officeart/2005/8/layout/cycle2"/>
    <dgm:cxn modelId="{B3C67CFA-71BD-448B-9095-0C4BEA06DD69}" srcId="{D447337E-CE88-4AE9-B828-E3FEA0133436}" destId="{1193CE0E-097E-4B3D-ABED-4F1F54DA5264}" srcOrd="4" destOrd="0" parTransId="{099C3057-9C52-4C29-8881-5F1A30707338}" sibTransId="{51B1C457-B0A6-48CC-BD06-4ACD175B0BA0}"/>
    <dgm:cxn modelId="{4E1D1A0C-B16A-BB45-ADDF-2B7E6BA36EBE}" type="presOf" srcId="{51B1C457-B0A6-48CC-BD06-4ACD175B0BA0}" destId="{ADF9117F-A809-4F1A-BEE6-100D9814DAA2}" srcOrd="0" destOrd="0" presId="urn:microsoft.com/office/officeart/2005/8/layout/cycle2"/>
    <dgm:cxn modelId="{B8E49FC9-B7AD-F049-B060-462B9BF5B36B}" type="presOf" srcId="{1193CE0E-097E-4B3D-ABED-4F1F54DA5264}" destId="{00EC8045-6AFA-4509-9498-699E470CBFBC}" srcOrd="0" destOrd="0" presId="urn:microsoft.com/office/officeart/2005/8/layout/cycle2"/>
    <dgm:cxn modelId="{DDDE5925-F6A2-FA4F-A784-EE0FDC5EE7C8}" type="presOf" srcId="{200FBC71-394B-4D5D-AE37-4B165BD80704}" destId="{72EF165E-7191-419D-B625-C7A9012F6ED0}" srcOrd="0" destOrd="0" presId="urn:microsoft.com/office/officeart/2005/8/layout/cycle2"/>
    <dgm:cxn modelId="{F50EE311-6DD1-AC45-B3C0-F21E13BE9B7B}" type="presOf" srcId="{6ADFF1D5-608A-40CD-A027-3AAF1FC3ABE9}" destId="{6A9818FB-7AA8-4E4A-B765-48849FE43EC5}" srcOrd="0" destOrd="0" presId="urn:microsoft.com/office/officeart/2005/8/layout/cycle2"/>
    <dgm:cxn modelId="{107357FD-8F5E-0A40-98BA-C62D4D36CB05}" type="presOf" srcId="{EF32D860-731A-4E50-84D3-7C355D1D6C65}" destId="{3DBBFEFC-2A8D-497D-96AB-50119D4C11DC}" srcOrd="0" destOrd="0" presId="urn:microsoft.com/office/officeart/2005/8/layout/cycle2"/>
    <dgm:cxn modelId="{95949161-F4AC-6A48-B924-E3040CA8A034}" type="presOf" srcId="{DD2B7E3A-46C2-4066-8FD6-51A8EDDE0FAF}" destId="{C12A9AE4-1A14-4CD6-BD11-9CC078FE44ED}" srcOrd="0" destOrd="0" presId="urn:microsoft.com/office/officeart/2005/8/layout/cycle2"/>
    <dgm:cxn modelId="{D0639229-77FD-5447-B14A-51F102B3D1C2}" type="presOf" srcId="{83DD9BF2-6ECC-4C52-AC4A-945D74846DA0}" destId="{5E48EF59-C348-4D5A-AFC4-690CBD48AE26}" srcOrd="0" destOrd="0" presId="urn:microsoft.com/office/officeart/2005/8/layout/cycle2"/>
    <dgm:cxn modelId="{A432C624-3E29-46F8-965E-89BBEBD0A357}" srcId="{D447337E-CE88-4AE9-B828-E3FEA0133436}" destId="{83DD9BF2-6ECC-4C52-AC4A-945D74846DA0}" srcOrd="0" destOrd="0" parTransId="{6E321BD8-498F-498A-ADF1-259B05DCB3B5}" sibTransId="{47D5D17E-49DF-4376-BE9B-F70809932318}"/>
    <dgm:cxn modelId="{28542DEF-EF8C-FD4F-AE46-B7F416188E4A}" type="presOf" srcId="{6ADFF1D5-608A-40CD-A027-3AAF1FC3ABE9}" destId="{9CA0F6ED-BD73-4EE8-A648-9CE764962393}" srcOrd="1" destOrd="0" presId="urn:microsoft.com/office/officeart/2005/8/layout/cycle2"/>
    <dgm:cxn modelId="{F769AB01-3577-AD4B-8D4D-BDA4F46E3907}" type="presOf" srcId="{200FBC71-394B-4D5D-AE37-4B165BD80704}" destId="{6927ED60-0FC0-4C8E-A5AD-E43ACF482FC6}" srcOrd="1" destOrd="0" presId="urn:microsoft.com/office/officeart/2005/8/layout/cycle2"/>
    <dgm:cxn modelId="{7AAEC543-CACF-D64D-81EB-18CC1F22581D}" type="presOf" srcId="{47D5D17E-49DF-4376-BE9B-F70809932318}" destId="{819FEEE1-42A9-41BA-B7F3-AC843FCBCE05}" srcOrd="1" destOrd="0" presId="urn:microsoft.com/office/officeart/2005/8/layout/cycle2"/>
    <dgm:cxn modelId="{79F17569-0570-4F2F-804A-CA34D9CCA498}" srcId="{D447337E-CE88-4AE9-B828-E3FEA0133436}" destId="{59C93F4A-AD51-43B0-8E8E-DB4CE1F0BF87}" srcOrd="1" destOrd="0" parTransId="{4A604C04-84E9-4CB8-AB09-A4EC3E854BF9}" sibTransId="{EF32D860-731A-4E50-84D3-7C355D1D6C65}"/>
    <dgm:cxn modelId="{AD0D728A-EBF4-F947-8D67-FCC34362892B}" type="presOf" srcId="{D447337E-CE88-4AE9-B828-E3FEA0133436}" destId="{7A54BC9A-F76A-46DE-9499-26D7F4A838BB}" srcOrd="0" destOrd="0" presId="urn:microsoft.com/office/officeart/2005/8/layout/cycle2"/>
    <dgm:cxn modelId="{11ECAE61-9E62-CD4B-8BCE-E1E6A0F16681}" type="presOf" srcId="{59C93F4A-AD51-43B0-8E8E-DB4CE1F0BF87}" destId="{81591897-C7E6-423C-81D7-C2212AFE6917}" srcOrd="0" destOrd="0" presId="urn:microsoft.com/office/officeart/2005/8/layout/cycle2"/>
    <dgm:cxn modelId="{64DE8D40-F562-7740-AB24-9DC8B8CF3325}" type="presOf" srcId="{EF32D860-731A-4E50-84D3-7C355D1D6C65}" destId="{DDC61766-3AFC-4DCB-A34F-3BEDCF4DA491}" srcOrd="1" destOrd="0" presId="urn:microsoft.com/office/officeart/2005/8/layout/cycle2"/>
    <dgm:cxn modelId="{0FAD5D1B-B796-AC41-A589-8253D38099C9}" type="presParOf" srcId="{7A54BC9A-F76A-46DE-9499-26D7F4A838BB}" destId="{5E48EF59-C348-4D5A-AFC4-690CBD48AE26}" srcOrd="0" destOrd="0" presId="urn:microsoft.com/office/officeart/2005/8/layout/cycle2"/>
    <dgm:cxn modelId="{2C20D976-2F6A-D541-BBCE-C585F3C67AF2}" type="presParOf" srcId="{7A54BC9A-F76A-46DE-9499-26D7F4A838BB}" destId="{CA67F704-D934-42B4-9572-297452222E6A}" srcOrd="1" destOrd="0" presId="urn:microsoft.com/office/officeart/2005/8/layout/cycle2"/>
    <dgm:cxn modelId="{EFEFB3D1-6454-3243-9151-E676D53E0C79}" type="presParOf" srcId="{CA67F704-D934-42B4-9572-297452222E6A}" destId="{819FEEE1-42A9-41BA-B7F3-AC843FCBCE05}" srcOrd="0" destOrd="0" presId="urn:microsoft.com/office/officeart/2005/8/layout/cycle2"/>
    <dgm:cxn modelId="{088A22E6-45BD-7648-9C40-37ED0B67185E}" type="presParOf" srcId="{7A54BC9A-F76A-46DE-9499-26D7F4A838BB}" destId="{81591897-C7E6-423C-81D7-C2212AFE6917}" srcOrd="2" destOrd="0" presId="urn:microsoft.com/office/officeart/2005/8/layout/cycle2"/>
    <dgm:cxn modelId="{9C2747E8-8897-EC4E-93A3-8252C291949C}" type="presParOf" srcId="{7A54BC9A-F76A-46DE-9499-26D7F4A838BB}" destId="{3DBBFEFC-2A8D-497D-96AB-50119D4C11DC}" srcOrd="3" destOrd="0" presId="urn:microsoft.com/office/officeart/2005/8/layout/cycle2"/>
    <dgm:cxn modelId="{CA9DF105-5590-8F44-83EA-836273E5BA53}" type="presParOf" srcId="{3DBBFEFC-2A8D-497D-96AB-50119D4C11DC}" destId="{DDC61766-3AFC-4DCB-A34F-3BEDCF4DA491}" srcOrd="0" destOrd="0" presId="urn:microsoft.com/office/officeart/2005/8/layout/cycle2"/>
    <dgm:cxn modelId="{AD8B88AC-169E-7748-AE8A-50B7EEB82E2A}" type="presParOf" srcId="{7A54BC9A-F76A-46DE-9499-26D7F4A838BB}" destId="{B55295AE-ECA1-4BB5-B03A-0FCF72662109}" srcOrd="4" destOrd="0" presId="urn:microsoft.com/office/officeart/2005/8/layout/cycle2"/>
    <dgm:cxn modelId="{EE33FC94-B961-9E43-A4E8-8A27A7F702AB}" type="presParOf" srcId="{7A54BC9A-F76A-46DE-9499-26D7F4A838BB}" destId="{6A9818FB-7AA8-4E4A-B765-48849FE43EC5}" srcOrd="5" destOrd="0" presId="urn:microsoft.com/office/officeart/2005/8/layout/cycle2"/>
    <dgm:cxn modelId="{A56928E3-83C7-FF42-B46C-310FA34AC0CF}" type="presParOf" srcId="{6A9818FB-7AA8-4E4A-B765-48849FE43EC5}" destId="{9CA0F6ED-BD73-4EE8-A648-9CE764962393}" srcOrd="0" destOrd="0" presId="urn:microsoft.com/office/officeart/2005/8/layout/cycle2"/>
    <dgm:cxn modelId="{564E8625-79FF-E641-AD73-05C9B2FA5520}" type="presParOf" srcId="{7A54BC9A-F76A-46DE-9499-26D7F4A838BB}" destId="{C12A9AE4-1A14-4CD6-BD11-9CC078FE44ED}" srcOrd="6" destOrd="0" presId="urn:microsoft.com/office/officeart/2005/8/layout/cycle2"/>
    <dgm:cxn modelId="{B25CBC35-C58C-C043-BFDB-53FCDAA3BA41}" type="presParOf" srcId="{7A54BC9A-F76A-46DE-9499-26D7F4A838BB}" destId="{72EF165E-7191-419D-B625-C7A9012F6ED0}" srcOrd="7" destOrd="0" presId="urn:microsoft.com/office/officeart/2005/8/layout/cycle2"/>
    <dgm:cxn modelId="{1C74AB33-8DE1-D34B-B4BE-69A4C6F6EF75}" type="presParOf" srcId="{72EF165E-7191-419D-B625-C7A9012F6ED0}" destId="{6927ED60-0FC0-4C8E-A5AD-E43ACF482FC6}" srcOrd="0" destOrd="0" presId="urn:microsoft.com/office/officeart/2005/8/layout/cycle2"/>
    <dgm:cxn modelId="{E04FE546-1776-3A47-BE40-4F27E38D57F1}" type="presParOf" srcId="{7A54BC9A-F76A-46DE-9499-26D7F4A838BB}" destId="{00EC8045-6AFA-4509-9498-699E470CBFBC}" srcOrd="8" destOrd="0" presId="urn:microsoft.com/office/officeart/2005/8/layout/cycle2"/>
    <dgm:cxn modelId="{537FC656-4029-F64C-B1E1-318643AA2302}" type="presParOf" srcId="{7A54BC9A-F76A-46DE-9499-26D7F4A838BB}" destId="{ADF9117F-A809-4F1A-BEE6-100D9814DAA2}" srcOrd="9" destOrd="0" presId="urn:microsoft.com/office/officeart/2005/8/layout/cycle2"/>
    <dgm:cxn modelId="{024D5B05-DEBF-C84D-9F2C-ED3D84F88CC2}" type="presParOf" srcId="{ADF9117F-A809-4F1A-BEE6-100D9814DAA2}" destId="{5F8CC178-DD3C-4BF3-8A78-EA64171D8F7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7337E-CE88-4AE9-B828-E3FEA0133436}" type="doc">
      <dgm:prSet loTypeId="urn:microsoft.com/office/officeart/2005/8/layout/cycle2" loCatId="cycle" qsTypeId="urn:microsoft.com/office/officeart/2005/8/quickstyle/simple1" qsCatId="simple" csTypeId="urn:microsoft.com/office/officeart/2005/8/colors/colorful1#5" csCatId="colorful" phldr="1"/>
      <dgm:spPr/>
      <dgm:t>
        <a:bodyPr/>
        <a:lstStyle/>
        <a:p>
          <a:endParaRPr lang="en-US"/>
        </a:p>
      </dgm:t>
    </dgm:pt>
    <dgm:pt modelId="{83DD9BF2-6ECC-4C52-AC4A-945D74846DA0}">
      <dgm:prSet phldrT="[Text]" custT="1"/>
      <dgm:spPr/>
      <dgm:t>
        <a:bodyPr/>
        <a:lstStyle/>
        <a:p>
          <a:r>
            <a:rPr lang="en-US" sz="1800" dirty="0" smtClean="0"/>
            <a:t>Hypothesis</a:t>
          </a:r>
          <a:endParaRPr lang="en-US" sz="1800" dirty="0"/>
        </a:p>
      </dgm:t>
    </dgm:pt>
    <dgm:pt modelId="{6E321BD8-498F-498A-ADF1-259B05DCB3B5}" type="parTrans" cxnId="{A432C624-3E29-46F8-965E-89BBEBD0A357}">
      <dgm:prSet/>
      <dgm:spPr/>
      <dgm:t>
        <a:bodyPr/>
        <a:lstStyle/>
        <a:p>
          <a:endParaRPr lang="en-US" sz="1600"/>
        </a:p>
      </dgm:t>
    </dgm:pt>
    <dgm:pt modelId="{47D5D17E-49DF-4376-BE9B-F70809932318}" type="sibTrans" cxnId="{A432C624-3E29-46F8-965E-89BBEBD0A357}">
      <dgm:prSet custT="1"/>
      <dgm:spPr/>
      <dgm:t>
        <a:bodyPr/>
        <a:lstStyle/>
        <a:p>
          <a:endParaRPr lang="en-US" sz="1400" dirty="0"/>
        </a:p>
      </dgm:t>
    </dgm:pt>
    <dgm:pt modelId="{59C93F4A-AD51-43B0-8E8E-DB4CE1F0BF87}">
      <dgm:prSet phldrT="[Text]" custT="1"/>
      <dgm:spPr>
        <a:solidFill>
          <a:schemeClr val="accent3">
            <a:lumMod val="50000"/>
          </a:schemeClr>
        </a:solidFill>
      </dgm:spPr>
      <dgm:t>
        <a:bodyPr/>
        <a:lstStyle/>
        <a:p>
          <a:r>
            <a:rPr lang="en-US" sz="1800" dirty="0" smtClean="0"/>
            <a:t>Create</a:t>
          </a:r>
          <a:endParaRPr lang="en-US" sz="1800" dirty="0"/>
        </a:p>
      </dgm:t>
    </dgm:pt>
    <dgm:pt modelId="{4A604C04-84E9-4CB8-AB09-A4EC3E854BF9}" type="parTrans" cxnId="{79F17569-0570-4F2F-804A-CA34D9CCA498}">
      <dgm:prSet/>
      <dgm:spPr/>
      <dgm:t>
        <a:bodyPr/>
        <a:lstStyle/>
        <a:p>
          <a:endParaRPr lang="en-US" sz="1600"/>
        </a:p>
      </dgm:t>
    </dgm:pt>
    <dgm:pt modelId="{EF32D860-731A-4E50-84D3-7C355D1D6C65}" type="sibTrans" cxnId="{79F17569-0570-4F2F-804A-CA34D9CCA498}">
      <dgm:prSet custT="1"/>
      <dgm:spPr>
        <a:solidFill>
          <a:schemeClr val="accent3">
            <a:lumMod val="50000"/>
          </a:schemeClr>
        </a:solidFill>
      </dgm:spPr>
      <dgm:t>
        <a:bodyPr/>
        <a:lstStyle/>
        <a:p>
          <a:endParaRPr lang="en-US" sz="1400" dirty="0"/>
        </a:p>
      </dgm:t>
    </dgm:pt>
    <dgm:pt modelId="{275BF777-FDA1-42AD-88B0-37AB7E492007}">
      <dgm:prSet phldrT="[Text]" custT="1"/>
      <dgm:spPr/>
      <dgm:t>
        <a:bodyPr/>
        <a:lstStyle/>
        <a:p>
          <a:r>
            <a:rPr lang="en-US" sz="1800" dirty="0" smtClean="0"/>
            <a:t>Do</a:t>
          </a:r>
          <a:endParaRPr lang="en-US" sz="1800" dirty="0"/>
        </a:p>
      </dgm:t>
    </dgm:pt>
    <dgm:pt modelId="{0C221AEA-B075-4E80-931A-55F05F7F32C1}" type="parTrans" cxnId="{01E9FA87-68D7-4E44-843E-71EFD5A35930}">
      <dgm:prSet/>
      <dgm:spPr/>
      <dgm:t>
        <a:bodyPr/>
        <a:lstStyle/>
        <a:p>
          <a:endParaRPr lang="en-US" sz="1600"/>
        </a:p>
      </dgm:t>
    </dgm:pt>
    <dgm:pt modelId="{6ADFF1D5-608A-40CD-A027-3AAF1FC3ABE9}" type="sibTrans" cxnId="{01E9FA87-68D7-4E44-843E-71EFD5A35930}">
      <dgm:prSet custT="1"/>
      <dgm:spPr/>
      <dgm:t>
        <a:bodyPr/>
        <a:lstStyle/>
        <a:p>
          <a:endParaRPr lang="en-US" sz="1400" dirty="0"/>
        </a:p>
      </dgm:t>
    </dgm:pt>
    <dgm:pt modelId="{DD2B7E3A-46C2-4066-8FD6-51A8EDDE0FAF}">
      <dgm:prSet phldrT="[Text]" custT="1"/>
      <dgm:spPr/>
      <dgm:t>
        <a:bodyPr/>
        <a:lstStyle/>
        <a:p>
          <a:r>
            <a:rPr lang="en-US" sz="1800" dirty="0" smtClean="0"/>
            <a:t>Measure</a:t>
          </a:r>
          <a:endParaRPr lang="en-US" sz="1800" dirty="0"/>
        </a:p>
      </dgm:t>
    </dgm:pt>
    <dgm:pt modelId="{708FC429-9747-4215-973C-FE5874159142}" type="parTrans" cxnId="{082FD585-DD97-4744-8467-E16FA1955A9A}">
      <dgm:prSet/>
      <dgm:spPr/>
      <dgm:t>
        <a:bodyPr/>
        <a:lstStyle/>
        <a:p>
          <a:endParaRPr lang="en-US" sz="1600"/>
        </a:p>
      </dgm:t>
    </dgm:pt>
    <dgm:pt modelId="{200FBC71-394B-4D5D-AE37-4B165BD80704}" type="sibTrans" cxnId="{082FD585-DD97-4744-8467-E16FA1955A9A}">
      <dgm:prSet custT="1"/>
      <dgm:spPr/>
      <dgm:t>
        <a:bodyPr/>
        <a:lstStyle/>
        <a:p>
          <a:endParaRPr lang="en-US" sz="1400" dirty="0"/>
        </a:p>
      </dgm:t>
    </dgm:pt>
    <dgm:pt modelId="{1193CE0E-097E-4B3D-ABED-4F1F54DA5264}">
      <dgm:prSet phldrT="[Text]" custT="1"/>
      <dgm:spPr>
        <a:solidFill>
          <a:schemeClr val="accent1"/>
        </a:solidFill>
      </dgm:spPr>
      <dgm:t>
        <a:bodyPr/>
        <a:lstStyle/>
        <a:p>
          <a:r>
            <a:rPr lang="en-US" sz="1800" dirty="0" smtClean="0"/>
            <a:t>Learn</a:t>
          </a:r>
          <a:endParaRPr lang="en-US" sz="1800" dirty="0"/>
        </a:p>
      </dgm:t>
    </dgm:pt>
    <dgm:pt modelId="{099C3057-9C52-4C29-8881-5F1A30707338}" type="parTrans" cxnId="{B3C67CFA-71BD-448B-9095-0C4BEA06DD69}">
      <dgm:prSet/>
      <dgm:spPr/>
      <dgm:t>
        <a:bodyPr/>
        <a:lstStyle/>
        <a:p>
          <a:endParaRPr lang="en-US" sz="1600"/>
        </a:p>
      </dgm:t>
    </dgm:pt>
    <dgm:pt modelId="{51B1C457-B0A6-48CC-BD06-4ACD175B0BA0}" type="sibTrans" cxnId="{B3C67CFA-71BD-448B-9095-0C4BEA06DD69}">
      <dgm:prSet custT="1"/>
      <dgm:spPr>
        <a:solidFill>
          <a:schemeClr val="accent1"/>
        </a:solidFill>
      </dgm:spPr>
      <dgm:t>
        <a:bodyPr/>
        <a:lstStyle/>
        <a:p>
          <a:endParaRPr lang="en-US" sz="1400" dirty="0"/>
        </a:p>
      </dgm:t>
    </dgm:pt>
    <dgm:pt modelId="{7A54BC9A-F76A-46DE-9499-26D7F4A838BB}" type="pres">
      <dgm:prSet presAssocID="{D447337E-CE88-4AE9-B828-E3FEA0133436}" presName="cycle" presStyleCnt="0">
        <dgm:presLayoutVars>
          <dgm:dir/>
          <dgm:resizeHandles val="exact"/>
        </dgm:presLayoutVars>
      </dgm:prSet>
      <dgm:spPr/>
      <dgm:t>
        <a:bodyPr/>
        <a:lstStyle/>
        <a:p>
          <a:endParaRPr lang="en-US"/>
        </a:p>
      </dgm:t>
    </dgm:pt>
    <dgm:pt modelId="{5E48EF59-C348-4D5A-AFC4-690CBD48AE26}" type="pres">
      <dgm:prSet presAssocID="{83DD9BF2-6ECC-4C52-AC4A-945D74846DA0}" presName="node" presStyleLbl="node1" presStyleIdx="0" presStyleCnt="5" custScaleX="138512" custScaleY="134309">
        <dgm:presLayoutVars>
          <dgm:bulletEnabled val="1"/>
        </dgm:presLayoutVars>
      </dgm:prSet>
      <dgm:spPr/>
      <dgm:t>
        <a:bodyPr/>
        <a:lstStyle/>
        <a:p>
          <a:endParaRPr lang="en-US"/>
        </a:p>
      </dgm:t>
    </dgm:pt>
    <dgm:pt modelId="{CA67F704-D934-42B4-9572-297452222E6A}" type="pres">
      <dgm:prSet presAssocID="{47D5D17E-49DF-4376-BE9B-F70809932318}" presName="sibTrans" presStyleLbl="sibTrans2D1" presStyleIdx="0" presStyleCnt="5"/>
      <dgm:spPr/>
      <dgm:t>
        <a:bodyPr/>
        <a:lstStyle/>
        <a:p>
          <a:endParaRPr lang="en-US"/>
        </a:p>
      </dgm:t>
    </dgm:pt>
    <dgm:pt modelId="{819FEEE1-42A9-41BA-B7F3-AC843FCBCE05}" type="pres">
      <dgm:prSet presAssocID="{47D5D17E-49DF-4376-BE9B-F70809932318}" presName="connectorText" presStyleLbl="sibTrans2D1" presStyleIdx="0" presStyleCnt="5"/>
      <dgm:spPr/>
      <dgm:t>
        <a:bodyPr/>
        <a:lstStyle/>
        <a:p>
          <a:endParaRPr lang="en-US"/>
        </a:p>
      </dgm:t>
    </dgm:pt>
    <dgm:pt modelId="{81591897-C7E6-423C-81D7-C2212AFE6917}" type="pres">
      <dgm:prSet presAssocID="{59C93F4A-AD51-43B0-8E8E-DB4CE1F0BF87}" presName="node" presStyleLbl="node1" presStyleIdx="1" presStyleCnt="5" custScaleX="120598" custScaleY="120597">
        <dgm:presLayoutVars>
          <dgm:bulletEnabled val="1"/>
        </dgm:presLayoutVars>
      </dgm:prSet>
      <dgm:spPr/>
      <dgm:t>
        <a:bodyPr/>
        <a:lstStyle/>
        <a:p>
          <a:endParaRPr lang="en-US"/>
        </a:p>
      </dgm:t>
    </dgm:pt>
    <dgm:pt modelId="{3DBBFEFC-2A8D-497D-96AB-50119D4C11DC}" type="pres">
      <dgm:prSet presAssocID="{EF32D860-731A-4E50-84D3-7C355D1D6C65}" presName="sibTrans" presStyleLbl="sibTrans2D1" presStyleIdx="1" presStyleCnt="5"/>
      <dgm:spPr/>
      <dgm:t>
        <a:bodyPr/>
        <a:lstStyle/>
        <a:p>
          <a:endParaRPr lang="en-US"/>
        </a:p>
      </dgm:t>
    </dgm:pt>
    <dgm:pt modelId="{DDC61766-3AFC-4DCB-A34F-3BEDCF4DA491}" type="pres">
      <dgm:prSet presAssocID="{EF32D860-731A-4E50-84D3-7C355D1D6C65}" presName="connectorText" presStyleLbl="sibTrans2D1" presStyleIdx="1" presStyleCnt="5"/>
      <dgm:spPr/>
      <dgm:t>
        <a:bodyPr/>
        <a:lstStyle/>
        <a:p>
          <a:endParaRPr lang="en-US"/>
        </a:p>
      </dgm:t>
    </dgm:pt>
    <dgm:pt modelId="{B55295AE-ECA1-4BB5-B03A-0FCF72662109}" type="pres">
      <dgm:prSet presAssocID="{275BF777-FDA1-42AD-88B0-37AB7E492007}" presName="node" presStyleLbl="node1" presStyleIdx="2" presStyleCnt="5" custScaleX="120598" custScaleY="120597">
        <dgm:presLayoutVars>
          <dgm:bulletEnabled val="1"/>
        </dgm:presLayoutVars>
      </dgm:prSet>
      <dgm:spPr/>
      <dgm:t>
        <a:bodyPr/>
        <a:lstStyle/>
        <a:p>
          <a:endParaRPr lang="en-US"/>
        </a:p>
      </dgm:t>
    </dgm:pt>
    <dgm:pt modelId="{6A9818FB-7AA8-4E4A-B765-48849FE43EC5}" type="pres">
      <dgm:prSet presAssocID="{6ADFF1D5-608A-40CD-A027-3AAF1FC3ABE9}" presName="sibTrans" presStyleLbl="sibTrans2D1" presStyleIdx="2" presStyleCnt="5"/>
      <dgm:spPr/>
      <dgm:t>
        <a:bodyPr/>
        <a:lstStyle/>
        <a:p>
          <a:endParaRPr lang="en-US"/>
        </a:p>
      </dgm:t>
    </dgm:pt>
    <dgm:pt modelId="{9CA0F6ED-BD73-4EE8-A648-9CE764962393}" type="pres">
      <dgm:prSet presAssocID="{6ADFF1D5-608A-40CD-A027-3AAF1FC3ABE9}" presName="connectorText" presStyleLbl="sibTrans2D1" presStyleIdx="2" presStyleCnt="5"/>
      <dgm:spPr/>
      <dgm:t>
        <a:bodyPr/>
        <a:lstStyle/>
        <a:p>
          <a:endParaRPr lang="en-US"/>
        </a:p>
      </dgm:t>
    </dgm:pt>
    <dgm:pt modelId="{C12A9AE4-1A14-4CD6-BD11-9CC078FE44ED}" type="pres">
      <dgm:prSet presAssocID="{DD2B7E3A-46C2-4066-8FD6-51A8EDDE0FAF}" presName="node" presStyleLbl="node1" presStyleIdx="3" presStyleCnt="5" custScaleX="120598" custScaleY="120597">
        <dgm:presLayoutVars>
          <dgm:bulletEnabled val="1"/>
        </dgm:presLayoutVars>
      </dgm:prSet>
      <dgm:spPr/>
      <dgm:t>
        <a:bodyPr/>
        <a:lstStyle/>
        <a:p>
          <a:endParaRPr lang="en-US"/>
        </a:p>
      </dgm:t>
    </dgm:pt>
    <dgm:pt modelId="{72EF165E-7191-419D-B625-C7A9012F6ED0}" type="pres">
      <dgm:prSet presAssocID="{200FBC71-394B-4D5D-AE37-4B165BD80704}" presName="sibTrans" presStyleLbl="sibTrans2D1" presStyleIdx="3" presStyleCnt="5"/>
      <dgm:spPr/>
      <dgm:t>
        <a:bodyPr/>
        <a:lstStyle/>
        <a:p>
          <a:endParaRPr lang="en-US"/>
        </a:p>
      </dgm:t>
    </dgm:pt>
    <dgm:pt modelId="{6927ED60-0FC0-4C8E-A5AD-E43ACF482FC6}" type="pres">
      <dgm:prSet presAssocID="{200FBC71-394B-4D5D-AE37-4B165BD80704}" presName="connectorText" presStyleLbl="sibTrans2D1" presStyleIdx="3" presStyleCnt="5"/>
      <dgm:spPr/>
      <dgm:t>
        <a:bodyPr/>
        <a:lstStyle/>
        <a:p>
          <a:endParaRPr lang="en-US"/>
        </a:p>
      </dgm:t>
    </dgm:pt>
    <dgm:pt modelId="{00EC8045-6AFA-4509-9498-699E470CBFBC}" type="pres">
      <dgm:prSet presAssocID="{1193CE0E-097E-4B3D-ABED-4F1F54DA5264}" presName="node" presStyleLbl="node1" presStyleIdx="4" presStyleCnt="5" custScaleX="120598" custScaleY="120597">
        <dgm:presLayoutVars>
          <dgm:bulletEnabled val="1"/>
        </dgm:presLayoutVars>
      </dgm:prSet>
      <dgm:spPr/>
      <dgm:t>
        <a:bodyPr/>
        <a:lstStyle/>
        <a:p>
          <a:endParaRPr lang="en-US"/>
        </a:p>
      </dgm:t>
    </dgm:pt>
    <dgm:pt modelId="{ADF9117F-A809-4F1A-BEE6-100D9814DAA2}" type="pres">
      <dgm:prSet presAssocID="{51B1C457-B0A6-48CC-BD06-4ACD175B0BA0}" presName="sibTrans" presStyleLbl="sibTrans2D1" presStyleIdx="4" presStyleCnt="5"/>
      <dgm:spPr/>
      <dgm:t>
        <a:bodyPr/>
        <a:lstStyle/>
        <a:p>
          <a:endParaRPr lang="en-US"/>
        </a:p>
      </dgm:t>
    </dgm:pt>
    <dgm:pt modelId="{5F8CC178-DD3C-4BF3-8A78-EA64171D8F79}" type="pres">
      <dgm:prSet presAssocID="{51B1C457-B0A6-48CC-BD06-4ACD175B0BA0}" presName="connectorText" presStyleLbl="sibTrans2D1" presStyleIdx="4" presStyleCnt="5"/>
      <dgm:spPr/>
      <dgm:t>
        <a:bodyPr/>
        <a:lstStyle/>
        <a:p>
          <a:endParaRPr lang="en-US"/>
        </a:p>
      </dgm:t>
    </dgm:pt>
  </dgm:ptLst>
  <dgm:cxnLst>
    <dgm:cxn modelId="{01E9FA87-68D7-4E44-843E-71EFD5A35930}" srcId="{D447337E-CE88-4AE9-B828-E3FEA0133436}" destId="{275BF777-FDA1-42AD-88B0-37AB7E492007}" srcOrd="2" destOrd="0" parTransId="{0C221AEA-B075-4E80-931A-55F05F7F32C1}" sibTransId="{6ADFF1D5-608A-40CD-A027-3AAF1FC3ABE9}"/>
    <dgm:cxn modelId="{082FD585-DD97-4744-8467-E16FA1955A9A}" srcId="{D447337E-CE88-4AE9-B828-E3FEA0133436}" destId="{DD2B7E3A-46C2-4066-8FD6-51A8EDDE0FAF}" srcOrd="3" destOrd="0" parTransId="{708FC429-9747-4215-973C-FE5874159142}" sibTransId="{200FBC71-394B-4D5D-AE37-4B165BD80704}"/>
    <dgm:cxn modelId="{82088F5F-9580-4C46-B648-9AECC619C355}" type="presOf" srcId="{DD2B7E3A-46C2-4066-8FD6-51A8EDDE0FAF}" destId="{C12A9AE4-1A14-4CD6-BD11-9CC078FE44ED}" srcOrd="0" destOrd="0" presId="urn:microsoft.com/office/officeart/2005/8/layout/cycle2"/>
    <dgm:cxn modelId="{82CFF0E1-81D3-414C-81BE-CB542316623B}" type="presOf" srcId="{200FBC71-394B-4D5D-AE37-4B165BD80704}" destId="{72EF165E-7191-419D-B625-C7A9012F6ED0}" srcOrd="0" destOrd="0" presId="urn:microsoft.com/office/officeart/2005/8/layout/cycle2"/>
    <dgm:cxn modelId="{3CAD1156-9A1D-574A-AAC8-054C27D07A31}" type="presOf" srcId="{1193CE0E-097E-4B3D-ABED-4F1F54DA5264}" destId="{00EC8045-6AFA-4509-9498-699E470CBFBC}" srcOrd="0" destOrd="0" presId="urn:microsoft.com/office/officeart/2005/8/layout/cycle2"/>
    <dgm:cxn modelId="{618344B4-FEB3-E148-BE9B-C45E7659891E}" type="presOf" srcId="{47D5D17E-49DF-4376-BE9B-F70809932318}" destId="{819FEEE1-42A9-41BA-B7F3-AC843FCBCE05}" srcOrd="1" destOrd="0" presId="urn:microsoft.com/office/officeart/2005/8/layout/cycle2"/>
    <dgm:cxn modelId="{B3C67CFA-71BD-448B-9095-0C4BEA06DD69}" srcId="{D447337E-CE88-4AE9-B828-E3FEA0133436}" destId="{1193CE0E-097E-4B3D-ABED-4F1F54DA5264}" srcOrd="4" destOrd="0" parTransId="{099C3057-9C52-4C29-8881-5F1A30707338}" sibTransId="{51B1C457-B0A6-48CC-BD06-4ACD175B0BA0}"/>
    <dgm:cxn modelId="{6DA059F7-FF0A-414E-9C89-A46BEF27FCE2}" type="presOf" srcId="{51B1C457-B0A6-48CC-BD06-4ACD175B0BA0}" destId="{ADF9117F-A809-4F1A-BEE6-100D9814DAA2}" srcOrd="0" destOrd="0" presId="urn:microsoft.com/office/officeart/2005/8/layout/cycle2"/>
    <dgm:cxn modelId="{5CEE8490-81B5-EE4D-B5C9-E3EB0E49A1A3}" type="presOf" srcId="{6ADFF1D5-608A-40CD-A027-3AAF1FC3ABE9}" destId="{6A9818FB-7AA8-4E4A-B765-48849FE43EC5}" srcOrd="0" destOrd="0" presId="urn:microsoft.com/office/officeart/2005/8/layout/cycle2"/>
    <dgm:cxn modelId="{5126442E-5685-A140-9005-415B7F08DD69}" type="presOf" srcId="{83DD9BF2-6ECC-4C52-AC4A-945D74846DA0}" destId="{5E48EF59-C348-4D5A-AFC4-690CBD48AE26}" srcOrd="0" destOrd="0" presId="urn:microsoft.com/office/officeart/2005/8/layout/cycle2"/>
    <dgm:cxn modelId="{E3CB885B-A73D-2244-A331-3E9DA0019AAB}" type="presOf" srcId="{EF32D860-731A-4E50-84D3-7C355D1D6C65}" destId="{DDC61766-3AFC-4DCB-A34F-3BEDCF4DA491}" srcOrd="1" destOrd="0" presId="urn:microsoft.com/office/officeart/2005/8/layout/cycle2"/>
    <dgm:cxn modelId="{212EE6D8-6B3F-ED42-AB01-88C9F88AFD30}" type="presOf" srcId="{6ADFF1D5-608A-40CD-A027-3AAF1FC3ABE9}" destId="{9CA0F6ED-BD73-4EE8-A648-9CE764962393}" srcOrd="1" destOrd="0" presId="urn:microsoft.com/office/officeart/2005/8/layout/cycle2"/>
    <dgm:cxn modelId="{B1A41B11-C5F2-0A4A-B195-2548FE14561F}" type="presOf" srcId="{275BF777-FDA1-42AD-88B0-37AB7E492007}" destId="{B55295AE-ECA1-4BB5-B03A-0FCF72662109}" srcOrd="0" destOrd="0" presId="urn:microsoft.com/office/officeart/2005/8/layout/cycle2"/>
    <dgm:cxn modelId="{37FA3C8D-E8FB-8244-8298-972A59DE792B}" type="presOf" srcId="{59C93F4A-AD51-43B0-8E8E-DB4CE1F0BF87}" destId="{81591897-C7E6-423C-81D7-C2212AFE6917}" srcOrd="0" destOrd="0" presId="urn:microsoft.com/office/officeart/2005/8/layout/cycle2"/>
    <dgm:cxn modelId="{FC867B49-B272-C944-871C-30FB4F156247}" type="presOf" srcId="{EF32D860-731A-4E50-84D3-7C355D1D6C65}" destId="{3DBBFEFC-2A8D-497D-96AB-50119D4C11DC}" srcOrd="0" destOrd="0" presId="urn:microsoft.com/office/officeart/2005/8/layout/cycle2"/>
    <dgm:cxn modelId="{C21841BF-8E82-FC49-8B7D-492798660A36}" type="presOf" srcId="{47D5D17E-49DF-4376-BE9B-F70809932318}" destId="{CA67F704-D934-42B4-9572-297452222E6A}" srcOrd="0" destOrd="0" presId="urn:microsoft.com/office/officeart/2005/8/layout/cycle2"/>
    <dgm:cxn modelId="{DD00610D-FA21-1E40-90FE-5F96F0E2E646}" type="presOf" srcId="{D447337E-CE88-4AE9-B828-E3FEA0133436}" destId="{7A54BC9A-F76A-46DE-9499-26D7F4A838BB}" srcOrd="0" destOrd="0" presId="urn:microsoft.com/office/officeart/2005/8/layout/cycle2"/>
    <dgm:cxn modelId="{4507C0CE-D596-1640-BDD9-9CDF1086C954}" type="presOf" srcId="{200FBC71-394B-4D5D-AE37-4B165BD80704}" destId="{6927ED60-0FC0-4C8E-A5AD-E43ACF482FC6}" srcOrd="1" destOrd="0" presId="urn:microsoft.com/office/officeart/2005/8/layout/cycle2"/>
    <dgm:cxn modelId="{12EF600C-F752-8C40-B171-1BE49554A732}" type="presOf" srcId="{51B1C457-B0A6-48CC-BD06-4ACD175B0BA0}" destId="{5F8CC178-DD3C-4BF3-8A78-EA64171D8F79}" srcOrd="1" destOrd="0" presId="urn:microsoft.com/office/officeart/2005/8/layout/cycle2"/>
    <dgm:cxn modelId="{A432C624-3E29-46F8-965E-89BBEBD0A357}" srcId="{D447337E-CE88-4AE9-B828-E3FEA0133436}" destId="{83DD9BF2-6ECC-4C52-AC4A-945D74846DA0}" srcOrd="0" destOrd="0" parTransId="{6E321BD8-498F-498A-ADF1-259B05DCB3B5}" sibTransId="{47D5D17E-49DF-4376-BE9B-F70809932318}"/>
    <dgm:cxn modelId="{79F17569-0570-4F2F-804A-CA34D9CCA498}" srcId="{D447337E-CE88-4AE9-B828-E3FEA0133436}" destId="{59C93F4A-AD51-43B0-8E8E-DB4CE1F0BF87}" srcOrd="1" destOrd="0" parTransId="{4A604C04-84E9-4CB8-AB09-A4EC3E854BF9}" sibTransId="{EF32D860-731A-4E50-84D3-7C355D1D6C65}"/>
    <dgm:cxn modelId="{B922F0C2-F2BD-DD4A-8A4F-76C74A0420C5}" type="presParOf" srcId="{7A54BC9A-F76A-46DE-9499-26D7F4A838BB}" destId="{5E48EF59-C348-4D5A-AFC4-690CBD48AE26}" srcOrd="0" destOrd="0" presId="urn:microsoft.com/office/officeart/2005/8/layout/cycle2"/>
    <dgm:cxn modelId="{8DB5C03F-6760-2C43-86F1-0249E5648466}" type="presParOf" srcId="{7A54BC9A-F76A-46DE-9499-26D7F4A838BB}" destId="{CA67F704-D934-42B4-9572-297452222E6A}" srcOrd="1" destOrd="0" presId="urn:microsoft.com/office/officeart/2005/8/layout/cycle2"/>
    <dgm:cxn modelId="{5D414323-DF7E-2649-9C7C-40E625E2A4DF}" type="presParOf" srcId="{CA67F704-D934-42B4-9572-297452222E6A}" destId="{819FEEE1-42A9-41BA-B7F3-AC843FCBCE05}" srcOrd="0" destOrd="0" presId="urn:microsoft.com/office/officeart/2005/8/layout/cycle2"/>
    <dgm:cxn modelId="{EC23A4A5-F82D-CC4D-A762-2DF9D7751E6F}" type="presParOf" srcId="{7A54BC9A-F76A-46DE-9499-26D7F4A838BB}" destId="{81591897-C7E6-423C-81D7-C2212AFE6917}" srcOrd="2" destOrd="0" presId="urn:microsoft.com/office/officeart/2005/8/layout/cycle2"/>
    <dgm:cxn modelId="{291150E8-DDF1-BE4F-8FE9-4B83F69684C5}" type="presParOf" srcId="{7A54BC9A-F76A-46DE-9499-26D7F4A838BB}" destId="{3DBBFEFC-2A8D-497D-96AB-50119D4C11DC}" srcOrd="3" destOrd="0" presId="urn:microsoft.com/office/officeart/2005/8/layout/cycle2"/>
    <dgm:cxn modelId="{448A625C-F9FD-CD49-91B6-9D96460D7F8A}" type="presParOf" srcId="{3DBBFEFC-2A8D-497D-96AB-50119D4C11DC}" destId="{DDC61766-3AFC-4DCB-A34F-3BEDCF4DA491}" srcOrd="0" destOrd="0" presId="urn:microsoft.com/office/officeart/2005/8/layout/cycle2"/>
    <dgm:cxn modelId="{5D34CCAC-7CA8-FE4D-B118-C6F733089848}" type="presParOf" srcId="{7A54BC9A-F76A-46DE-9499-26D7F4A838BB}" destId="{B55295AE-ECA1-4BB5-B03A-0FCF72662109}" srcOrd="4" destOrd="0" presId="urn:microsoft.com/office/officeart/2005/8/layout/cycle2"/>
    <dgm:cxn modelId="{B9B3953C-1429-874A-970B-2494A917EBC3}" type="presParOf" srcId="{7A54BC9A-F76A-46DE-9499-26D7F4A838BB}" destId="{6A9818FB-7AA8-4E4A-B765-48849FE43EC5}" srcOrd="5" destOrd="0" presId="urn:microsoft.com/office/officeart/2005/8/layout/cycle2"/>
    <dgm:cxn modelId="{7449025D-FADF-9C49-B31F-C94788A7C516}" type="presParOf" srcId="{6A9818FB-7AA8-4E4A-B765-48849FE43EC5}" destId="{9CA0F6ED-BD73-4EE8-A648-9CE764962393}" srcOrd="0" destOrd="0" presId="urn:microsoft.com/office/officeart/2005/8/layout/cycle2"/>
    <dgm:cxn modelId="{6C9EED7E-5E6C-EE4B-BA88-14D8CA43C616}" type="presParOf" srcId="{7A54BC9A-F76A-46DE-9499-26D7F4A838BB}" destId="{C12A9AE4-1A14-4CD6-BD11-9CC078FE44ED}" srcOrd="6" destOrd="0" presId="urn:microsoft.com/office/officeart/2005/8/layout/cycle2"/>
    <dgm:cxn modelId="{BFAA1A26-8E50-FE40-A243-1518AF31A19B}" type="presParOf" srcId="{7A54BC9A-F76A-46DE-9499-26D7F4A838BB}" destId="{72EF165E-7191-419D-B625-C7A9012F6ED0}" srcOrd="7" destOrd="0" presId="urn:microsoft.com/office/officeart/2005/8/layout/cycle2"/>
    <dgm:cxn modelId="{B6F1F6CC-D624-174C-9419-2239101E067E}" type="presParOf" srcId="{72EF165E-7191-419D-B625-C7A9012F6ED0}" destId="{6927ED60-0FC0-4C8E-A5AD-E43ACF482FC6}" srcOrd="0" destOrd="0" presId="urn:microsoft.com/office/officeart/2005/8/layout/cycle2"/>
    <dgm:cxn modelId="{784EF4CE-6DFC-E448-80A6-DCA3B2991382}" type="presParOf" srcId="{7A54BC9A-F76A-46DE-9499-26D7F4A838BB}" destId="{00EC8045-6AFA-4509-9498-699E470CBFBC}" srcOrd="8" destOrd="0" presId="urn:microsoft.com/office/officeart/2005/8/layout/cycle2"/>
    <dgm:cxn modelId="{912B7829-6A07-8F4D-AB57-F64277B5666A}" type="presParOf" srcId="{7A54BC9A-F76A-46DE-9499-26D7F4A838BB}" destId="{ADF9117F-A809-4F1A-BEE6-100D9814DAA2}" srcOrd="9" destOrd="0" presId="urn:microsoft.com/office/officeart/2005/8/layout/cycle2"/>
    <dgm:cxn modelId="{E92EB376-6858-F24F-A75F-CB864F5F39B7}" type="presParOf" srcId="{ADF9117F-A809-4F1A-BEE6-100D9814DAA2}" destId="{5F8CC178-DD3C-4BF3-8A78-EA64171D8F7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8EF59-C348-4D5A-AFC4-690CBD48AE26}">
      <dsp:nvSpPr>
        <dsp:cNvPr id="0" name=""/>
        <dsp:cNvSpPr/>
      </dsp:nvSpPr>
      <dsp:spPr>
        <a:xfrm>
          <a:off x="2572081" y="-169097"/>
          <a:ext cx="1713836" cy="16618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Hypothesis</a:t>
          </a:r>
          <a:endParaRPr lang="en-US" sz="1800" kern="1200" dirty="0"/>
        </a:p>
      </dsp:txBody>
      <dsp:txXfrm>
        <a:off x="2823066" y="74273"/>
        <a:ext cx="1211866" cy="1175091"/>
      </dsp:txXfrm>
    </dsp:sp>
    <dsp:sp modelId="{CA67F704-D934-42B4-9572-297452222E6A}">
      <dsp:nvSpPr>
        <dsp:cNvPr id="0" name=""/>
        <dsp:cNvSpPr/>
      </dsp:nvSpPr>
      <dsp:spPr>
        <a:xfrm rot="2160000">
          <a:off x="4148246" y="1026182"/>
          <a:ext cx="139286" cy="4175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152236" y="1097420"/>
        <a:ext cx="97500" cy="250557"/>
      </dsp:txXfrm>
    </dsp:sp>
    <dsp:sp modelId="{81591897-C7E6-423C-81D7-C2212AFE6917}">
      <dsp:nvSpPr>
        <dsp:cNvPr id="0" name=""/>
        <dsp:cNvSpPr/>
      </dsp:nvSpPr>
      <dsp:spPr>
        <a:xfrm>
          <a:off x="4184892" y="1006988"/>
          <a:ext cx="1492182" cy="1492170"/>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Create</a:t>
          </a:r>
          <a:endParaRPr lang="en-US" sz="1800" kern="1200" dirty="0"/>
        </a:p>
      </dsp:txBody>
      <dsp:txXfrm>
        <a:off x="4403417" y="1225511"/>
        <a:ext cx="1055132" cy="1055124"/>
      </dsp:txXfrm>
    </dsp:sp>
    <dsp:sp modelId="{3DBBFEFC-2A8D-497D-96AB-50119D4C11DC}">
      <dsp:nvSpPr>
        <dsp:cNvPr id="0" name=""/>
        <dsp:cNvSpPr/>
      </dsp:nvSpPr>
      <dsp:spPr>
        <a:xfrm rot="6480000">
          <a:off x="4549258" y="2421921"/>
          <a:ext cx="193122" cy="417595"/>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4587178" y="2477889"/>
        <a:ext cx="135185" cy="250557"/>
      </dsp:txXfrm>
    </dsp:sp>
    <dsp:sp modelId="{B55295AE-ECA1-4BB5-B03A-0FCF72662109}">
      <dsp:nvSpPr>
        <dsp:cNvPr id="0" name=""/>
        <dsp:cNvSpPr/>
      </dsp:nvSpPr>
      <dsp:spPr>
        <a:xfrm>
          <a:off x="3611185" y="2772676"/>
          <a:ext cx="1492182" cy="14921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Launch</a:t>
          </a:r>
          <a:endParaRPr lang="en-US" sz="1800" kern="1200" dirty="0"/>
        </a:p>
      </dsp:txBody>
      <dsp:txXfrm>
        <a:off x="3829710" y="2991199"/>
        <a:ext cx="1055132" cy="1055124"/>
      </dsp:txXfrm>
    </dsp:sp>
    <dsp:sp modelId="{6A9818FB-7AA8-4E4A-B765-48849FE43EC5}">
      <dsp:nvSpPr>
        <dsp:cNvPr id="0" name=""/>
        <dsp:cNvSpPr/>
      </dsp:nvSpPr>
      <dsp:spPr>
        <a:xfrm rot="10800000">
          <a:off x="3337907" y="3309964"/>
          <a:ext cx="193116" cy="4175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395842" y="3393483"/>
        <a:ext cx="135181" cy="250557"/>
      </dsp:txXfrm>
    </dsp:sp>
    <dsp:sp modelId="{C12A9AE4-1A14-4CD6-BD11-9CC078FE44ED}">
      <dsp:nvSpPr>
        <dsp:cNvPr id="0" name=""/>
        <dsp:cNvSpPr/>
      </dsp:nvSpPr>
      <dsp:spPr>
        <a:xfrm>
          <a:off x="1754631" y="2772676"/>
          <a:ext cx="1492182" cy="14921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Measure</a:t>
          </a:r>
          <a:endParaRPr lang="en-US" sz="1800" kern="1200" dirty="0"/>
        </a:p>
      </dsp:txBody>
      <dsp:txXfrm>
        <a:off x="1973156" y="2991199"/>
        <a:ext cx="1055132" cy="1055124"/>
      </dsp:txXfrm>
    </dsp:sp>
    <dsp:sp modelId="{72EF165E-7191-419D-B625-C7A9012F6ED0}">
      <dsp:nvSpPr>
        <dsp:cNvPr id="0" name=""/>
        <dsp:cNvSpPr/>
      </dsp:nvSpPr>
      <dsp:spPr>
        <a:xfrm rot="15120000">
          <a:off x="2118997" y="2432318"/>
          <a:ext cx="193122" cy="41759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156917" y="2543388"/>
        <a:ext cx="135185" cy="250557"/>
      </dsp:txXfrm>
    </dsp:sp>
    <dsp:sp modelId="{00EC8045-6AFA-4509-9498-699E470CBFBC}">
      <dsp:nvSpPr>
        <dsp:cNvPr id="0" name=""/>
        <dsp:cNvSpPr/>
      </dsp:nvSpPr>
      <dsp:spPr>
        <a:xfrm>
          <a:off x="1180924" y="1006988"/>
          <a:ext cx="1492182" cy="149217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Learn</a:t>
          </a:r>
          <a:endParaRPr lang="en-US" sz="1800" kern="1200" dirty="0"/>
        </a:p>
      </dsp:txBody>
      <dsp:txXfrm>
        <a:off x="1399449" y="1225511"/>
        <a:ext cx="1055132" cy="1055124"/>
      </dsp:txXfrm>
    </dsp:sp>
    <dsp:sp modelId="{ADF9117F-A809-4F1A-BEE6-100D9814DAA2}">
      <dsp:nvSpPr>
        <dsp:cNvPr id="0" name=""/>
        <dsp:cNvSpPr/>
      </dsp:nvSpPr>
      <dsp:spPr>
        <a:xfrm rot="19440000">
          <a:off x="2564089" y="1030816"/>
          <a:ext cx="139286" cy="417595"/>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68079" y="1126616"/>
        <a:ext cx="97500" cy="250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8EF59-C348-4D5A-AFC4-690CBD48AE26}">
      <dsp:nvSpPr>
        <dsp:cNvPr id="0" name=""/>
        <dsp:cNvSpPr/>
      </dsp:nvSpPr>
      <dsp:spPr>
        <a:xfrm>
          <a:off x="2572081" y="-169097"/>
          <a:ext cx="1713836" cy="16618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Hypothesis</a:t>
          </a:r>
          <a:endParaRPr lang="en-US" sz="1800" kern="1200" dirty="0"/>
        </a:p>
      </dsp:txBody>
      <dsp:txXfrm>
        <a:off x="2823066" y="74273"/>
        <a:ext cx="1211866" cy="1175091"/>
      </dsp:txXfrm>
    </dsp:sp>
    <dsp:sp modelId="{CA67F704-D934-42B4-9572-297452222E6A}">
      <dsp:nvSpPr>
        <dsp:cNvPr id="0" name=""/>
        <dsp:cNvSpPr/>
      </dsp:nvSpPr>
      <dsp:spPr>
        <a:xfrm rot="2160000">
          <a:off x="4148246" y="1026182"/>
          <a:ext cx="139286" cy="4175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152236" y="1097420"/>
        <a:ext cx="97500" cy="250557"/>
      </dsp:txXfrm>
    </dsp:sp>
    <dsp:sp modelId="{81591897-C7E6-423C-81D7-C2212AFE6917}">
      <dsp:nvSpPr>
        <dsp:cNvPr id="0" name=""/>
        <dsp:cNvSpPr/>
      </dsp:nvSpPr>
      <dsp:spPr>
        <a:xfrm>
          <a:off x="4184892" y="1006988"/>
          <a:ext cx="1492182" cy="1492170"/>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Create</a:t>
          </a:r>
          <a:endParaRPr lang="en-US" sz="1800" kern="1200" dirty="0"/>
        </a:p>
      </dsp:txBody>
      <dsp:txXfrm>
        <a:off x="4403417" y="1225511"/>
        <a:ext cx="1055132" cy="1055124"/>
      </dsp:txXfrm>
    </dsp:sp>
    <dsp:sp modelId="{3DBBFEFC-2A8D-497D-96AB-50119D4C11DC}">
      <dsp:nvSpPr>
        <dsp:cNvPr id="0" name=""/>
        <dsp:cNvSpPr/>
      </dsp:nvSpPr>
      <dsp:spPr>
        <a:xfrm rot="6480000">
          <a:off x="4549258" y="2421921"/>
          <a:ext cx="193122" cy="417595"/>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4587178" y="2477889"/>
        <a:ext cx="135185" cy="250557"/>
      </dsp:txXfrm>
    </dsp:sp>
    <dsp:sp modelId="{B55295AE-ECA1-4BB5-B03A-0FCF72662109}">
      <dsp:nvSpPr>
        <dsp:cNvPr id="0" name=""/>
        <dsp:cNvSpPr/>
      </dsp:nvSpPr>
      <dsp:spPr>
        <a:xfrm>
          <a:off x="3611185" y="2772676"/>
          <a:ext cx="1492182" cy="14921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Do</a:t>
          </a:r>
          <a:endParaRPr lang="en-US" sz="1800" kern="1200" dirty="0"/>
        </a:p>
      </dsp:txBody>
      <dsp:txXfrm>
        <a:off x="3829710" y="2991199"/>
        <a:ext cx="1055132" cy="1055124"/>
      </dsp:txXfrm>
    </dsp:sp>
    <dsp:sp modelId="{6A9818FB-7AA8-4E4A-B765-48849FE43EC5}">
      <dsp:nvSpPr>
        <dsp:cNvPr id="0" name=""/>
        <dsp:cNvSpPr/>
      </dsp:nvSpPr>
      <dsp:spPr>
        <a:xfrm rot="10800000">
          <a:off x="3337907" y="3309964"/>
          <a:ext cx="193116" cy="4175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395842" y="3393483"/>
        <a:ext cx="135181" cy="250557"/>
      </dsp:txXfrm>
    </dsp:sp>
    <dsp:sp modelId="{C12A9AE4-1A14-4CD6-BD11-9CC078FE44ED}">
      <dsp:nvSpPr>
        <dsp:cNvPr id="0" name=""/>
        <dsp:cNvSpPr/>
      </dsp:nvSpPr>
      <dsp:spPr>
        <a:xfrm>
          <a:off x="1754631" y="2772676"/>
          <a:ext cx="1492182" cy="14921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Measure</a:t>
          </a:r>
          <a:endParaRPr lang="en-US" sz="1800" kern="1200" dirty="0"/>
        </a:p>
      </dsp:txBody>
      <dsp:txXfrm>
        <a:off x="1973156" y="2991199"/>
        <a:ext cx="1055132" cy="1055124"/>
      </dsp:txXfrm>
    </dsp:sp>
    <dsp:sp modelId="{72EF165E-7191-419D-B625-C7A9012F6ED0}">
      <dsp:nvSpPr>
        <dsp:cNvPr id="0" name=""/>
        <dsp:cNvSpPr/>
      </dsp:nvSpPr>
      <dsp:spPr>
        <a:xfrm rot="15120000">
          <a:off x="2118997" y="2432318"/>
          <a:ext cx="193122" cy="41759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156917" y="2543388"/>
        <a:ext cx="135185" cy="250557"/>
      </dsp:txXfrm>
    </dsp:sp>
    <dsp:sp modelId="{00EC8045-6AFA-4509-9498-699E470CBFBC}">
      <dsp:nvSpPr>
        <dsp:cNvPr id="0" name=""/>
        <dsp:cNvSpPr/>
      </dsp:nvSpPr>
      <dsp:spPr>
        <a:xfrm>
          <a:off x="1180924" y="1006988"/>
          <a:ext cx="1492182" cy="149217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Learn</a:t>
          </a:r>
          <a:endParaRPr lang="en-US" sz="1800" kern="1200" dirty="0"/>
        </a:p>
      </dsp:txBody>
      <dsp:txXfrm>
        <a:off x="1399449" y="1225511"/>
        <a:ext cx="1055132" cy="1055124"/>
      </dsp:txXfrm>
    </dsp:sp>
    <dsp:sp modelId="{ADF9117F-A809-4F1A-BEE6-100D9814DAA2}">
      <dsp:nvSpPr>
        <dsp:cNvPr id="0" name=""/>
        <dsp:cNvSpPr/>
      </dsp:nvSpPr>
      <dsp:spPr>
        <a:xfrm rot="19440000">
          <a:off x="2564089" y="1030816"/>
          <a:ext cx="139286" cy="417595"/>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68079" y="1126616"/>
        <a:ext cx="97500" cy="25055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C5FF67-EFD7-41EC-B07A-ACD6E0578CC4}" type="datetimeFigureOut">
              <a:rPr lang="en-US" smtClean="0"/>
              <a:pPr/>
              <a:t>5/23/18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F87F8-2CEC-4608-ACAE-480C614C4672}" type="slidenum">
              <a:rPr lang="en-US" smtClean="0"/>
              <a:pPr/>
              <a:t>‹#›</a:t>
            </a:fld>
            <a:endParaRPr lang="en-US" dirty="0"/>
          </a:p>
        </p:txBody>
      </p:sp>
    </p:spTree>
    <p:extLst>
      <p:ext uri="{BB962C8B-B14F-4D97-AF65-F5344CB8AC3E}">
        <p14:creationId xmlns:p14="http://schemas.microsoft.com/office/powerpoint/2010/main" val="76081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B69DA-8B0B-40B8-8C8A-FA111287B86A}" type="datetimeFigureOut">
              <a:rPr lang="en-US" smtClean="0"/>
              <a:pPr/>
              <a:t>5/23/18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99F50-65EC-4D8E-AFBD-66DA61CDBDC4}" type="slidenum">
              <a:rPr lang="en-US" smtClean="0"/>
              <a:pPr/>
              <a:t>‹#›</a:t>
            </a:fld>
            <a:endParaRPr lang="en-US" dirty="0"/>
          </a:p>
        </p:txBody>
      </p:sp>
    </p:spTree>
    <p:extLst>
      <p:ext uri="{BB962C8B-B14F-4D97-AF65-F5344CB8AC3E}">
        <p14:creationId xmlns:p14="http://schemas.microsoft.com/office/powerpoint/2010/main" val="167151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proceeding into</a:t>
            </a:r>
            <a:r>
              <a:rPr lang="en-US" baseline="0" dirty="0" smtClean="0"/>
              <a:t> the business plan, first step back and answer a few very important questions…</a:t>
            </a:r>
          </a:p>
          <a:p>
            <a:r>
              <a:rPr lang="en-US" baseline="0" dirty="0" smtClean="0"/>
              <a:t>You might want to be the next Facebook, the next Apple, the next Whole Foods, but you may not have the funding to reach that goal, but at the same time, you may want to just create a company of 5 people, or 10, or 100, and you should make that size part of your plan, and keep it in mind as you answer the rest of these questions…</a:t>
            </a:r>
          </a:p>
          <a:p>
            <a:r>
              <a:rPr lang="en-US" baseline="0" dirty="0" smtClean="0"/>
              <a:t>Not all companies need to be 10’s of thousands of employees.  In fact, most are not.</a:t>
            </a:r>
          </a:p>
          <a:p>
            <a:r>
              <a:rPr lang="en-US" baseline="0" dirty="0" smtClean="0"/>
              <a:t>What do you personally want to be doing in 5 years, 3 years, next year?  The founder is often the CEO of the company, but not always.  What are your skills, what are your weaknesses?</a:t>
            </a:r>
          </a:p>
          <a:p>
            <a:r>
              <a:rPr lang="en-US" baseline="0" dirty="0" smtClean="0"/>
              <a:t>How many people do you feel comfortable managing?</a:t>
            </a:r>
          </a:p>
          <a:p>
            <a:r>
              <a:rPr lang="en-US" baseline="0" dirty="0" smtClean="0"/>
              <a:t>Lastly, looking back at your career… what makes you happy?  What makes you excited?  It’s best if you can focus on that, and hire others to do the work that you do not enjoy.  Hire these people either as co-founders, as employees, or as consultants or contractors.</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4</a:t>
            </a:fld>
            <a:endParaRPr lang="en-US"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 begin the actual planning process.</a:t>
            </a:r>
          </a:p>
          <a:p>
            <a:r>
              <a:rPr lang="en-US" dirty="0" smtClean="0"/>
              <a:t>W</a:t>
            </a:r>
            <a:r>
              <a:rPr lang="en-US" baseline="0" dirty="0" smtClean="0"/>
              <a:t>e do that by breaking the “idea” into multiple components, the first of which is “the problem”.</a:t>
            </a:r>
          </a:p>
          <a:p>
            <a:r>
              <a:rPr lang="en-US" dirty="0" smtClean="0"/>
              <a:t>In</a:t>
            </a:r>
            <a:r>
              <a:rPr lang="en-US" baseline="0" dirty="0" smtClean="0"/>
              <a:t> less than five minutes, can you describe the problem you are solving.  WITHOUT MENTIONING ANY SOLUTION!</a:t>
            </a:r>
          </a:p>
          <a:p>
            <a:r>
              <a:rPr lang="en-US" baseline="0" dirty="0" smtClean="0"/>
              <a:t>Can you describe it in one paragraph?</a:t>
            </a:r>
          </a:p>
          <a:p>
            <a:r>
              <a:rPr lang="en-US" baseline="0" dirty="0" smtClean="0"/>
              <a:t>One sentence?</a:t>
            </a:r>
          </a:p>
          <a:p>
            <a:endParaRPr lang="en-US" baseline="0" dirty="0" smtClean="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56</a:t>
            </a:fld>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the key is that launching the MVP is not the goal.  The goal of launching the MVP is to prove or disprove your hypothesis, to learn something about the market, to make your product better, to create a new hypothesis and repeat this process… as quickly as possible.</a:t>
            </a:r>
          </a:p>
          <a:p>
            <a:endParaRPr lang="en-US" baseline="0" dirty="0" smtClean="0"/>
          </a:p>
          <a:p>
            <a:r>
              <a:rPr lang="en-US" dirty="0" smtClean="0"/>
              <a:t>Successful</a:t>
            </a:r>
            <a:r>
              <a:rPr lang="en-US" baseline="0" dirty="0" smtClean="0"/>
              <a:t> companies are those that optimize this loop, iterating this process repeatedly, at as fast a pace as the company can operate.</a:t>
            </a:r>
          </a:p>
          <a:p>
            <a:endParaRPr lang="en-US" baseline="0" dirty="0" smtClean="0"/>
          </a:p>
          <a:p>
            <a:r>
              <a:rPr lang="en-US" baseline="0" dirty="0" smtClean="0"/>
              <a:t>For Facebook, they ship every Tuesday, 50 times per year.  For other companies, it’s monthly.  For those with long sales cycles, it can be quarterly, or even yearly.  The longer this cycle, the less you’ll learn, and thus the less chance you’ll have for success.  The lesson is to push hard to iterate with small changes as often as you can.</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57</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idea really is the easy part.  It may feel otherwise.  Most entrepreneurs feel like their idea is the one that will change the world, that if they share the idea, it is so great that others will steal it and run with it.  In reality, that rarely happens, as coming up with the idea is actually the easy part, no matter how hard it may have seemed.  The fact is (with a few exceptions aside) that it takes years of effort to create a success company.  The fact is that it usually takes a bunch of people working long hours to make a company succeed.</a:t>
            </a:r>
          </a:p>
          <a:p>
            <a:r>
              <a:rPr lang="en-US" baseline="0" dirty="0" smtClean="0"/>
              <a:t>So… the question at hand is… at this early stage, can you alone, or you and your partners get moving forward, or do you need additional help?</a:t>
            </a:r>
          </a:p>
          <a:p>
            <a:r>
              <a:rPr lang="en-US" baseline="0" dirty="0" smtClean="0"/>
              <a:t>Help, as in people who can fill in gaps in your knowledge, or your experience.</a:t>
            </a:r>
          </a:p>
          <a:p>
            <a:r>
              <a:rPr lang="en-US" baseline="0" dirty="0" smtClean="0"/>
              <a:t>Again, starting a company is a crazy thing to do.  It takes all of everyone’s time who is involved.  If you need help, seek help.</a:t>
            </a:r>
          </a:p>
          <a:p>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5</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your</a:t>
            </a:r>
            <a:r>
              <a:rPr lang="en-US" baseline="0" dirty="0" smtClean="0"/>
              <a:t> idea so exciting that you think about it every morning and every night.</a:t>
            </a:r>
          </a:p>
          <a:p>
            <a:r>
              <a:rPr lang="en-US" baseline="0" dirty="0" smtClean="0"/>
              <a:t>This chapter came about from a conversation in a coffee shop, where I met an entrepreneur (I meet entrepreneurs over coffee quite often)…</a:t>
            </a:r>
          </a:p>
          <a:p>
            <a:r>
              <a:rPr lang="en-US" baseline="0" dirty="0" smtClean="0"/>
              <a:t>If this idea is not “all consuming” in your life, then seek a different idea.</a:t>
            </a:r>
          </a:p>
          <a:p>
            <a:r>
              <a:rPr lang="en-US" baseline="0" dirty="0" smtClean="0"/>
              <a:t>The reason you need such excitement and passion is that you need that drive to make it through the startup process.  It is difficult.  There will be massive hurdles to overcome.  And the drive to see this idea through to reality is the only thing you have to make it over those hurdles.</a:t>
            </a:r>
          </a:p>
          <a:p>
            <a:r>
              <a:rPr lang="en-US" baseline="0" dirty="0" smtClean="0"/>
              <a:t>To be clear, this passion needs to be so strong that you not only think about this idea all the time, but talk about it with your friends all the time.  For example, at my wedding…</a:t>
            </a:r>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6</a:t>
            </a:fld>
            <a:endParaRPr lang="en-US"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 begin the actual planning process.</a:t>
            </a:r>
          </a:p>
          <a:p>
            <a:r>
              <a:rPr lang="en-US" dirty="0" smtClean="0"/>
              <a:t>W</a:t>
            </a:r>
            <a:r>
              <a:rPr lang="en-US" baseline="0" dirty="0" smtClean="0"/>
              <a:t>e do that by breaking the “idea” into multiple components, the first of which is “the problem”.</a:t>
            </a:r>
          </a:p>
          <a:p>
            <a:r>
              <a:rPr lang="en-US" dirty="0" smtClean="0"/>
              <a:t>In</a:t>
            </a:r>
            <a:r>
              <a:rPr lang="en-US" baseline="0" dirty="0" smtClean="0"/>
              <a:t> less than five minutes, can you describe the problem you are solving.  WITHOUT MENTIONING ANY SOLUTION!</a:t>
            </a:r>
          </a:p>
          <a:p>
            <a:r>
              <a:rPr lang="en-US" baseline="0" dirty="0" smtClean="0"/>
              <a:t>Can you describe it in one paragraph?</a:t>
            </a:r>
          </a:p>
          <a:p>
            <a:r>
              <a:rPr lang="en-US" baseline="0" dirty="0" smtClean="0"/>
              <a:t>One sentence?</a:t>
            </a:r>
          </a:p>
          <a:p>
            <a:endParaRPr lang="en-US" baseline="0" dirty="0" smtClean="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7</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now we know what they problem is… WHO’S problem is it?!</a:t>
            </a:r>
          </a:p>
          <a:p>
            <a:r>
              <a:rPr lang="en-US" dirty="0" smtClean="0"/>
              <a:t>Usually, the problem is not</a:t>
            </a:r>
            <a:r>
              <a:rPr lang="en-US" baseline="0" dirty="0" smtClean="0"/>
              <a:t> problem for all seven billion people on Earth.</a:t>
            </a:r>
          </a:p>
          <a:p>
            <a:r>
              <a:rPr lang="en-US" baseline="0" dirty="0" smtClean="0"/>
              <a:t>Who are these people?  Where do they live?  What do they do?</a:t>
            </a:r>
          </a:p>
          <a:p>
            <a:r>
              <a:rPr lang="en-US" baseline="0" dirty="0" smtClean="0"/>
              <a:t>Sometimes, you have a business where you serve multiple types of customers, with your company in the middle, and you are solving problems for each of these groups.</a:t>
            </a:r>
          </a:p>
          <a:p>
            <a:r>
              <a:rPr lang="en-US" baseline="0" dirty="0" smtClean="0"/>
              <a:t>Sometimes, you are selling to a business, an organization, or to the govn’t.  If so, remember these entities are just collections of people.  People in specific roles.  So… which people within those organization have this problem?  What role do they play for their organization?</a:t>
            </a:r>
          </a:p>
          <a:p>
            <a:r>
              <a:rPr lang="en-US" baseline="0" dirty="0" smtClean="0"/>
              <a:t>Do all these people know they have this problem?</a:t>
            </a:r>
          </a:p>
          <a:p>
            <a:r>
              <a:rPr lang="en-US" baseline="0" dirty="0" smtClean="0"/>
              <a:t>How are they solving this problem today?</a:t>
            </a:r>
          </a:p>
          <a:p>
            <a:r>
              <a:rPr lang="en-US" baseline="0" dirty="0" smtClean="0"/>
              <a:t>Often, entrepreneurs say that no one is solving this problem today (which is a wrong answer we’ll get to later), but to the point, of no one is solving this problem it may be that the people with the problem know about it, but it isn’t sufficiently large to do anything about.  Or at least not sufficiently bothersome to pay someone to fix it.</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8</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a:t>
            </a:r>
            <a:r>
              <a:rPr lang="en-US" baseline="0" dirty="0" smtClean="0"/>
              <a:t> to Hugh MacCleod… life is too short not to do something that matters.</a:t>
            </a:r>
          </a:p>
          <a:p>
            <a:r>
              <a:rPr lang="en-US" baseline="0" dirty="0" smtClean="0"/>
              <a:t>I used to say… “you might as well do something large as small…”</a:t>
            </a:r>
          </a:p>
          <a:p>
            <a:r>
              <a:rPr lang="en-US" dirty="0" smtClean="0"/>
              <a:t>Thank</a:t>
            </a:r>
            <a:r>
              <a:rPr lang="en-US" baseline="0" dirty="0" smtClean="0"/>
              <a:t> to my work at Bainbridge Graduate Institute, #SocEnt Weekend, and Michael "Luni" Libes, I now say… “you might as well do something important…”</a:t>
            </a:r>
          </a:p>
          <a:p>
            <a:r>
              <a:rPr lang="en-US" baseline="0" dirty="0" smtClean="0"/>
              <a:t>IT TAKES THE SAME AMOUNT OF EFFORT</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you just saving someone a minute or</a:t>
            </a:r>
            <a:r>
              <a:rPr lang="en-US" baseline="0" dirty="0" smtClean="0"/>
              <a:t> saving them a dollar, or are you making the world better?</a:t>
            </a:r>
          </a:p>
          <a:p>
            <a:r>
              <a:rPr lang="en-US" baseline="0" dirty="0" smtClean="0"/>
              <a:t>What big problem are you solving?</a:t>
            </a:r>
          </a:p>
          <a:p>
            <a:endParaRPr lang="en-US" baseline="0" dirty="0" smtClean="0"/>
          </a:p>
          <a:p>
            <a:r>
              <a:rPr lang="en-US" baseline="0" dirty="0" smtClean="0"/>
              <a:t>And then… as you work through your plan… make sure you are not doing more harm than good.</a:t>
            </a:r>
          </a:p>
          <a:p>
            <a:endParaRPr lang="en-US" baseline="0" dirty="0" smtClean="0"/>
          </a:p>
          <a:p>
            <a:r>
              <a:rPr lang="en-US" baseline="0" dirty="0" smtClean="0"/>
              <a:t>For example… 100 years ago, cars solved an important problem.  There was tons of manure in the streets.  There were dead horses left rotting in the streets.  Cars solved this problems.  And at first this was great… but with 100’s of millions of cars, the “net impact” of this solution does not seem to be positive for the planet.</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 begin the actual planning process.</a:t>
            </a:r>
          </a:p>
          <a:p>
            <a:r>
              <a:rPr lang="en-US" dirty="0" smtClean="0"/>
              <a:t>W</a:t>
            </a:r>
            <a:r>
              <a:rPr lang="en-US" baseline="0" dirty="0" smtClean="0"/>
              <a:t>e do that by breaking the “idea” into multiple components, the first of which is “the problem”.</a:t>
            </a:r>
          </a:p>
          <a:p>
            <a:r>
              <a:rPr lang="en-US" dirty="0" smtClean="0"/>
              <a:t>In</a:t>
            </a:r>
            <a:r>
              <a:rPr lang="en-US" baseline="0" dirty="0" smtClean="0"/>
              <a:t> less than five minutes, can you describe the problem you are solving.  WITHOUT MENTIONING ANY SOLUTION!</a:t>
            </a:r>
          </a:p>
          <a:p>
            <a:r>
              <a:rPr lang="en-US" baseline="0" dirty="0" smtClean="0"/>
              <a:t>Can you describe it in one paragraph?</a:t>
            </a:r>
          </a:p>
          <a:p>
            <a:r>
              <a:rPr lang="en-US" baseline="0" dirty="0" smtClean="0"/>
              <a:t>One sentence?</a:t>
            </a:r>
          </a:p>
          <a:p>
            <a:endParaRPr lang="en-US" baseline="0" dirty="0" smtClean="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the key is that launching the MVP is not the goal.  The goal of launching the MVP is to prove or disprove your hypothesis, to learn something about the market, to make your product better, to create a new hypothesis and repeat this process… as quickly as possible.</a:t>
            </a:r>
          </a:p>
          <a:p>
            <a:endParaRPr lang="en-US" baseline="0" dirty="0" smtClean="0"/>
          </a:p>
          <a:p>
            <a:r>
              <a:rPr lang="en-US" dirty="0" smtClean="0"/>
              <a:t>Successful</a:t>
            </a:r>
            <a:r>
              <a:rPr lang="en-US" baseline="0" dirty="0" smtClean="0"/>
              <a:t> companies are those that optimize this loop, iterating this process repeatedly, at as fast a pace as the company can operate.</a:t>
            </a:r>
          </a:p>
          <a:p>
            <a:endParaRPr lang="en-US" baseline="0" dirty="0" smtClean="0"/>
          </a:p>
          <a:p>
            <a:r>
              <a:rPr lang="en-US" baseline="0" dirty="0" smtClean="0"/>
              <a:t>For Facebook, they ship every Tuesday, 50 times per year.  For other companies, it’s monthly.  For those with long sales cycles, it can be quarterly, or even yearly.  The longer this cycle, the less you’ll learn, and thus the less chance you’ll have for success.  The lesson is to push hard to iterate with small changes as often as you can.</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40</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028701"/>
            <a:ext cx="9144000" cy="1671638"/>
          </a:xfrm>
          <a:solidFill>
            <a:schemeClr val="tx1"/>
          </a:solidFill>
        </p:spPr>
        <p:txBody>
          <a:bodyPr anchor="b" anchorCtr="0"/>
          <a:lstStyle>
            <a:lvl1pPr algn="ctr">
              <a:defRPr>
                <a:solidFill>
                  <a:schemeClr val="tx2">
                    <a:lumMod val="20000"/>
                    <a:lumOff val="80000"/>
                  </a:schemeClr>
                </a:solidFill>
                <a:latin typeface="Franklin Gothic Demi" pitchFamily="34" charset="0"/>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Subtitle 2"/>
          <p:cNvSpPr>
            <a:spLocks noGrp="1"/>
          </p:cNvSpPr>
          <p:nvPr>
            <p:ph type="subTitle" idx="1"/>
          </p:nvPr>
        </p:nvSpPr>
        <p:spPr>
          <a:xfrm>
            <a:off x="0" y="2686050"/>
            <a:ext cx="9144000" cy="2457450"/>
          </a:xfrm>
          <a:solidFill>
            <a:schemeClr val="tx1"/>
          </a:solidFill>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209550"/>
            <a:ext cx="1714112" cy="609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3/1/2014</a:t>
            </a:r>
            <a:endParaRPr lang="en-US" dirty="0"/>
          </a:p>
        </p:txBody>
      </p:sp>
      <p:sp>
        <p:nvSpPr>
          <p:cNvPr id="4" name="Footer Placeholder 3"/>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Blac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3/1/2014</a:t>
            </a:r>
            <a:endParaRPr lang="en-US" dirty="0"/>
          </a:p>
        </p:txBody>
      </p:sp>
      <p:sp>
        <p:nvSpPr>
          <p:cNvPr id="4" name="Footer Placeholder 3"/>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pic>
        <p:nvPicPr>
          <p:cNvPr id="9" name="Picture 8"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09169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3/1/2014</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3/1/2014</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8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lmost Blank (Blac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i="0" dirty="0" smtClean="0">
                <a:solidFill>
                  <a:srgbClr val="000000"/>
                </a:solidFill>
                <a:latin typeface="Lucida Grande"/>
                <a:ea typeface="Lucida Grande"/>
                <a:cs typeface="Lucida Grande"/>
              </a:rPr>
              <a:t>1_Blank (Black)</a:t>
            </a:r>
            <a:endParaRPr lang="en-US" dirty="0"/>
          </a:p>
        </p:txBody>
      </p:sp>
      <p:sp>
        <p:nvSpPr>
          <p:cNvPr id="2" name="Date Placeholder 1"/>
          <p:cNvSpPr>
            <a:spLocks noGrp="1"/>
          </p:cNvSpPr>
          <p:nvPr>
            <p:ph type="dt" sz="half" idx="10"/>
          </p:nvPr>
        </p:nvSpPr>
        <p:spPr/>
        <p:txBody>
          <a:bodyPr/>
          <a:lstStyle/>
          <a:p>
            <a:r>
              <a:rPr lang="en-US" dirty="0" smtClean="0"/>
              <a:t>3/1/2014</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99593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Wingdings" pitchFamily="2" charset="2"/>
              <a:buChar char="§"/>
              <a:defRPr/>
            </a:lvl3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0" y="4767264"/>
            <a:ext cx="1295400" cy="273844"/>
          </a:xfrm>
          <a:prstGeom prst="rect">
            <a:avLst/>
          </a:prstGeom>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 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6530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00" y="4767263"/>
            <a:ext cx="1295400" cy="273844"/>
          </a:xfrm>
          <a:prstGeom prst="rect">
            <a:avLst/>
          </a:prstGeom>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 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0" y="3305175"/>
            <a:ext cx="9144000" cy="1838325"/>
          </a:xfrm>
          <a:solidFill>
            <a:schemeClr val="tx1"/>
          </a:solidFill>
        </p:spPr>
        <p:txBody>
          <a:bodyPr lIns="457200" anchor="t"/>
          <a:lstStyle>
            <a:lvl1pPr algn="l">
              <a:defRPr sz="4000" b="1" cap="none" baseline="0">
                <a:solidFill>
                  <a:schemeClr val="tx2">
                    <a:lumMod val="20000"/>
                    <a:lumOff val="80000"/>
                  </a:schemeClr>
                </a:solidFill>
                <a:latin typeface="Franklin Gothic Dem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0" y="1028701"/>
            <a:ext cx="9144000" cy="2276475"/>
          </a:xfrm>
          <a:solidFill>
            <a:schemeClr val="tx1"/>
          </a:solidFill>
        </p:spPr>
        <p:txBody>
          <a:bodyPr lIns="457200" anchor="b"/>
          <a:lstStyle>
            <a:lvl1pPr marL="0" indent="0">
              <a:buNone/>
              <a:defRPr sz="2000">
                <a:solidFill>
                  <a:schemeClr val="tx2">
                    <a:lumMod val="20000"/>
                    <a:lumOff val="8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5661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Wingdings" pitchFamily="2" charset="2"/>
              <a:buChar char="§"/>
              <a:defRPr/>
            </a:lvl3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lac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sz="2800">
                <a:solidFill>
                  <a:schemeClr val="bg1"/>
                </a:solidFill>
              </a:defRPr>
            </a:lvl2pPr>
            <a:lvl3pPr>
              <a:buFont typeface="Wingdings" pitchFamily="2" charset="2"/>
              <a:buChar char="§"/>
              <a:defRPr>
                <a:solidFill>
                  <a:schemeClr val="bg1"/>
                </a:solidFill>
              </a:defRPr>
            </a:lvl3pPr>
            <a:lvl4pPr>
              <a:defRPr>
                <a:solidFill>
                  <a:schemeClr val="bg1"/>
                </a:solidFill>
              </a:defRPr>
            </a:lvl4pPr>
            <a:lvl5pPr>
              <a:buFont typeface="Arial" pitchFamily="34" charset="0"/>
              <a:buChar char="•"/>
              <a:defRPr>
                <a:solidFill>
                  <a:schemeClr val="bg1"/>
                </a:solidFill>
              </a:defRPr>
            </a:lvl5pPr>
          </a:lstStyle>
          <a:p>
            <a:pPr lvl="0"/>
            <a:r>
              <a:rPr lang="en-US" dirty="0" smtClean="0"/>
              <a:t>Click to edit Master text styles</a:t>
            </a:r>
          </a:p>
          <a:p>
            <a:pPr lvl="1"/>
            <a:r>
              <a:rPr lang="en-US" dirty="0" smtClean="0"/>
              <a:t>Sec</a:t>
            </a:r>
            <a:r>
              <a:rPr lang="en-US" sz="2600" b="0" i="0" dirty="0" smtClean="0">
                <a:solidFill>
                  <a:srgbClr val="000000"/>
                </a:solidFill>
                <a:latin typeface="Lucida Grande"/>
                <a:ea typeface="Lucida Grande"/>
                <a:cs typeface="Lucida Grande"/>
              </a:rPr>
              <a:t>1_Title and </a:t>
            </a:r>
            <a:r>
              <a:rPr lang="en-US" sz="2600" b="0" i="0" dirty="0" err="1" smtClean="0">
                <a:solidFill>
                  <a:srgbClr val="000000"/>
                </a:solidFill>
                <a:latin typeface="Lucida Grande"/>
                <a:ea typeface="Lucida Grande"/>
                <a:cs typeface="Lucida Grande"/>
              </a:rPr>
              <a:t>Content</a:t>
            </a:r>
            <a:r>
              <a:rPr lang="en-US" dirty="0" err="1" smtClean="0"/>
              <a:t>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3/1/2014</a:t>
            </a:r>
            <a:endParaRPr lang="en-US" dirty="0"/>
          </a:p>
        </p:txBody>
      </p:sp>
      <p:sp>
        <p:nvSpPr>
          <p:cNvPr id="5" name="Footer Placeholder 4"/>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pic>
        <p:nvPicPr>
          <p:cNvPr id="11" name="Picture 10"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03460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1" name="Picture 10"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172794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3/1/2014</a:t>
            </a:r>
            <a:endParaRPr lang="en-US" dirty="0"/>
          </a:p>
        </p:txBody>
      </p:sp>
      <p:sp>
        <p:nvSpPr>
          <p:cNvPr id="8" name="Footer Placeholder 7"/>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7097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Black)">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3/1/2014</a:t>
            </a:r>
            <a:endParaRPr lang="en-US" dirty="0"/>
          </a:p>
        </p:txBody>
      </p:sp>
      <p:sp>
        <p:nvSpPr>
          <p:cNvPr id="8" name="Footer Placeholder 7"/>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3" name="Picture 12"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White)">
    <p:spTree>
      <p:nvGrpSpPr>
        <p:cNvPr id="1" name=""/>
        <p:cNvGrpSpPr/>
        <p:nvPr/>
      </p:nvGrpSpPr>
      <p:grpSpPr>
        <a:xfrm>
          <a:off x="0" y="0"/>
          <a:ext cx="0" cy="0"/>
          <a:chOff x="0" y="0"/>
          <a:chExt cx="0" cy="0"/>
        </a:xfrm>
      </p:grpSpPr>
      <p:sp>
        <p:nvSpPr>
          <p:cNvPr id="2" name="Title 1"/>
          <p:cNvSpPr>
            <a:spLocks noGrp="1"/>
          </p:cNvSpPr>
          <p:nvPr>
            <p:ph type="title"/>
          </p:nvPr>
        </p:nvSpPr>
        <p:spPr>
          <a:xfrm>
            <a:off x="457213" y="133351"/>
            <a:ext cx="8229599" cy="795338"/>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200152"/>
            <a:ext cx="3008313" cy="3394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002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13" y="209552"/>
            <a:ext cx="8229599" cy="790575"/>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200152"/>
            <a:ext cx="3008313" cy="339447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3/1/2014</a:t>
            </a:r>
            <a:endParaRPr lang="en-US" dirty="0"/>
          </a:p>
        </p:txBody>
      </p:sp>
      <p:sp>
        <p:nvSpPr>
          <p:cNvPr id="6" name="Footer Placeholder 5"/>
          <p:cNvSpPr>
            <a:spLocks noGrp="1"/>
          </p:cNvSpPr>
          <p:nvPr>
            <p:ph type="ftr" sz="quarter" idx="11"/>
          </p:nvPr>
        </p:nvSpPr>
        <p:spPr/>
        <p:txBody>
          <a:bodyPr/>
          <a:lstStyle/>
          <a:p>
            <a:r>
              <a:rPr lang="en-US" dirty="0" smtClean="0"/>
              <a:t>Copyright © 2014 Michael "Luni" Libes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0" name="Picture 9"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81550"/>
            <a:ext cx="857056" cy="304800"/>
          </a:xfrm>
          <a:prstGeom prst="rect">
            <a:avLst/>
          </a:prstGeom>
        </p:spPr>
      </p:pic>
    </p:spTree>
    <p:extLst>
      <p:ext uri="{BB962C8B-B14F-4D97-AF65-F5344CB8AC3E}">
        <p14:creationId xmlns:p14="http://schemas.microsoft.com/office/powerpoint/2010/main" val="11932805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468630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0"/>
            <a:ext cx="9144000" cy="108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205979"/>
            <a:ext cx="8229600" cy="857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4767264"/>
            <a:ext cx="1295400" cy="273844"/>
          </a:xfrm>
          <a:prstGeom prst="rect">
            <a:avLst/>
          </a:prstGeom>
        </p:spPr>
        <p:txBody>
          <a:bodyPr vert="horz" lIns="91440" tIns="45720" rIns="91440" bIns="45720" rtlCol="0" anchor="ctr"/>
          <a:lstStyle>
            <a:lvl1pPr algn="l">
              <a:defRPr sz="1200">
                <a:solidFill>
                  <a:schemeClr val="bg1"/>
                </a:solidFill>
              </a:defRPr>
            </a:lvl1pPr>
          </a:lstStyle>
          <a:p>
            <a:r>
              <a:rPr lang="en-US" dirty="0" smtClean="0"/>
              <a:t>3/1/2014</a:t>
            </a:r>
            <a:endParaRPr lang="en-US" dirty="0"/>
          </a:p>
        </p:txBody>
      </p:sp>
      <p:sp>
        <p:nvSpPr>
          <p:cNvPr id="5" name="Footer Placeholder 4"/>
          <p:cNvSpPr>
            <a:spLocks noGrp="1"/>
          </p:cNvSpPr>
          <p:nvPr>
            <p:ph type="ftr" sz="quarter" idx="3"/>
          </p:nvPr>
        </p:nvSpPr>
        <p:spPr>
          <a:xfrm>
            <a:off x="2971800" y="4767264"/>
            <a:ext cx="3429000" cy="27384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Copyright © 2014 Michael “Luni” Libes</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B6F15528-21DE-4FAA-801E-634DDDAF4B2B}" type="slidenum">
              <a:rPr lang="en-US" smtClean="0"/>
              <a:pPr/>
              <a:t>‹#›</a:t>
            </a:fld>
            <a:endParaRPr lang="en-US" dirty="0"/>
          </a:p>
        </p:txBody>
      </p:sp>
      <p:pic>
        <p:nvPicPr>
          <p:cNvPr id="11" name="Picture 10" descr="The Next Step (text).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808" r:id="rId3"/>
    <p:sldLayoutId id="2147483792" r:id="rId4"/>
    <p:sldLayoutId id="2147483809" r:id="rId5"/>
    <p:sldLayoutId id="2147483810" r:id="rId6"/>
    <p:sldLayoutId id="2147483793" r:id="rId7"/>
    <p:sldLayoutId id="2147483812" r:id="rId8"/>
    <p:sldLayoutId id="2147483813" r:id="rId9"/>
    <p:sldLayoutId id="2147483794" r:id="rId10"/>
    <p:sldLayoutId id="2147483811" r:id="rId11"/>
    <p:sldLayoutId id="2147483795" r:id="rId12"/>
    <p:sldLayoutId id="2147483814" r:id="rId13"/>
    <p:sldLayoutId id="2147483818" r:id="rId14"/>
    <p:sldLayoutId id="2147483815" r:id="rId15"/>
    <p:sldLayoutId id="2147483816" r:id="rId16"/>
  </p:sldLayoutIdLst>
  <p:hf hdr="0" dt="0"/>
  <p:txStyles>
    <p:titleStyle>
      <a:lvl1pPr algn="l"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700"/>
        </a:spcAft>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700"/>
        </a:spcAft>
        <a:buClr>
          <a:schemeClr val="accent2"/>
        </a:buClr>
        <a:buSzPct val="8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ts val="0"/>
        </a:spcBef>
        <a:spcAft>
          <a:spcPts val="700"/>
        </a:spcAft>
        <a:buClr>
          <a:schemeClr val="accent3"/>
        </a:buClr>
        <a:buSzPct val="80000"/>
        <a:buFont typeface="Arial"/>
        <a:buChar char="•"/>
        <a:defRPr sz="2400" kern="1200">
          <a:solidFill>
            <a:schemeClr val="tx1"/>
          </a:solidFill>
          <a:latin typeface="+mn-lt"/>
          <a:ea typeface="+mn-ea"/>
          <a:cs typeface="+mn-cs"/>
        </a:defRPr>
      </a:lvl3pPr>
      <a:lvl4pPr marL="1600200" indent="-228600" algn="l" defTabSz="914400" rtl="0" eaLnBrk="1" latinLnBrk="0" hangingPunct="1">
        <a:spcBef>
          <a:spcPts val="0"/>
        </a:spcBef>
        <a:spcAft>
          <a:spcPts val="700"/>
        </a:spcAft>
        <a:buClr>
          <a:schemeClr val="accent1"/>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ts val="0"/>
        </a:spcBef>
        <a:spcAft>
          <a:spcPts val="700"/>
        </a:spcAft>
        <a:buClr>
          <a:schemeClr val="accent6"/>
        </a:buClr>
        <a:buSzPct val="80000"/>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5.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5.xml"/><Relationship Id="rId2"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725465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Customer</a:t>
            </a:r>
            <a:r>
              <a:rPr lang="en-US" sz="2800" dirty="0" smtClean="0"/>
              <a:t> (Empathy Map)</a:t>
            </a:r>
            <a:endParaRPr lang="en-US" dirty="0"/>
          </a:p>
        </p:txBody>
      </p:sp>
      <p:sp>
        <p:nvSpPr>
          <p:cNvPr id="5" name="Footer Placeholder 4"/>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10</a:t>
            </a:fld>
            <a:endParaRPr lang="en-US" dirty="0">
              <a:solidFill>
                <a:srgbClr val="E3DED1"/>
              </a:solidFill>
              <a:latin typeface="Franklin Gothic Book"/>
            </a:endParaRPr>
          </a:p>
        </p:txBody>
      </p:sp>
      <p:grpSp>
        <p:nvGrpSpPr>
          <p:cNvPr id="45" name="Group 44"/>
          <p:cNvGrpSpPr/>
          <p:nvPr/>
        </p:nvGrpSpPr>
        <p:grpSpPr>
          <a:xfrm>
            <a:off x="1664723" y="1001881"/>
            <a:ext cx="5814554" cy="3627269"/>
            <a:chOff x="179558" y="816649"/>
            <a:chExt cx="8735842" cy="5449647"/>
          </a:xfrm>
        </p:grpSpPr>
        <p:cxnSp>
          <p:nvCxnSpPr>
            <p:cNvPr id="33" name="Straight Connector 32"/>
            <p:cNvCxnSpPr/>
            <p:nvPr/>
          </p:nvCxnSpPr>
          <p:spPr>
            <a:xfrm flipV="1">
              <a:off x="685800" y="1246632"/>
              <a:ext cx="8229600" cy="484936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533400" y="1246632"/>
              <a:ext cx="8229600" cy="484936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000320" y="816649"/>
              <a:ext cx="3240432" cy="1557202"/>
            </a:xfrm>
            <a:prstGeom prst="rect">
              <a:avLst/>
            </a:prstGeom>
            <a:noFill/>
          </p:spPr>
          <p:txBody>
            <a:bodyPr wrap="none" rtlCol="0">
              <a:spAutoFit/>
            </a:bodyPr>
            <a:lstStyle/>
            <a:p>
              <a:pPr algn="ctr"/>
              <a:r>
                <a:rPr lang="en-US" sz="2800" dirty="0" smtClean="0">
                  <a:solidFill>
                    <a:srgbClr val="FFFFFF"/>
                  </a:solidFill>
                </a:rPr>
                <a:t>Think &amp; Feel?</a:t>
              </a:r>
            </a:p>
            <a:p>
              <a:pPr algn="ctr"/>
              <a:r>
                <a:rPr lang="en-US" dirty="0">
                  <a:solidFill>
                    <a:srgbClr val="F49014"/>
                  </a:solidFill>
                </a:rPr>
                <a:t>p</a:t>
              </a:r>
              <a:r>
                <a:rPr lang="en-US" dirty="0" smtClean="0">
                  <a:solidFill>
                    <a:srgbClr val="F49014"/>
                  </a:solidFill>
                </a:rPr>
                <a:t>reoccupations</a:t>
              </a:r>
            </a:p>
            <a:p>
              <a:pPr algn="ctr"/>
              <a:r>
                <a:rPr lang="en-US" dirty="0">
                  <a:solidFill>
                    <a:srgbClr val="F49014"/>
                  </a:solidFill>
                </a:rPr>
                <a:t>w</a:t>
              </a:r>
              <a:r>
                <a:rPr lang="en-US" dirty="0" smtClean="0">
                  <a:solidFill>
                    <a:srgbClr val="F49014"/>
                  </a:solidFill>
                </a:rPr>
                <a:t>orries, concerns</a:t>
              </a:r>
              <a:endParaRPr lang="en-US" dirty="0">
                <a:solidFill>
                  <a:srgbClr val="F49014"/>
                </a:solidFill>
              </a:endParaRPr>
            </a:p>
          </p:txBody>
        </p:sp>
        <p:sp>
          <p:nvSpPr>
            <p:cNvPr id="36" name="TextBox 35"/>
            <p:cNvSpPr txBox="1"/>
            <p:nvPr/>
          </p:nvSpPr>
          <p:spPr>
            <a:xfrm>
              <a:off x="6578303" y="2832459"/>
              <a:ext cx="2028070" cy="1557202"/>
            </a:xfrm>
            <a:prstGeom prst="rect">
              <a:avLst/>
            </a:prstGeom>
            <a:noFill/>
          </p:spPr>
          <p:txBody>
            <a:bodyPr wrap="none" rtlCol="0">
              <a:spAutoFit/>
            </a:bodyPr>
            <a:lstStyle/>
            <a:p>
              <a:pPr algn="ctr"/>
              <a:r>
                <a:rPr lang="en-US" sz="2800" dirty="0" smtClean="0">
                  <a:solidFill>
                    <a:srgbClr val="FFFFFF"/>
                  </a:solidFill>
                </a:rPr>
                <a:t>See?</a:t>
              </a:r>
            </a:p>
            <a:p>
              <a:pPr algn="ctr"/>
              <a:r>
                <a:rPr lang="en-US" dirty="0">
                  <a:solidFill>
                    <a:srgbClr val="F49014"/>
                  </a:solidFill>
                </a:rPr>
                <a:t>e</a:t>
              </a:r>
              <a:r>
                <a:rPr lang="en-US" dirty="0" smtClean="0">
                  <a:solidFill>
                    <a:srgbClr val="F49014"/>
                  </a:solidFill>
                </a:rPr>
                <a:t>nvironment</a:t>
              </a:r>
            </a:p>
            <a:p>
              <a:pPr algn="ctr"/>
              <a:r>
                <a:rPr lang="en-US" dirty="0">
                  <a:solidFill>
                    <a:srgbClr val="F49014"/>
                  </a:solidFill>
                </a:rPr>
                <a:t>m</a:t>
              </a:r>
              <a:r>
                <a:rPr lang="en-US" dirty="0" smtClean="0">
                  <a:solidFill>
                    <a:srgbClr val="F49014"/>
                  </a:solidFill>
                </a:rPr>
                <a:t>arket</a:t>
              </a:r>
            </a:p>
          </p:txBody>
        </p:sp>
        <p:sp>
          <p:nvSpPr>
            <p:cNvPr id="37" name="TextBox 36"/>
            <p:cNvSpPr txBox="1"/>
            <p:nvPr/>
          </p:nvSpPr>
          <p:spPr>
            <a:xfrm>
              <a:off x="179558" y="2693958"/>
              <a:ext cx="2263036" cy="1957624"/>
            </a:xfrm>
            <a:prstGeom prst="rect">
              <a:avLst/>
            </a:prstGeom>
            <a:noFill/>
          </p:spPr>
          <p:txBody>
            <a:bodyPr wrap="none" rtlCol="0">
              <a:spAutoFit/>
            </a:bodyPr>
            <a:lstStyle/>
            <a:p>
              <a:pPr algn="ctr"/>
              <a:r>
                <a:rPr lang="en-US" sz="2800" dirty="0" smtClean="0">
                  <a:solidFill>
                    <a:srgbClr val="FFFFFF"/>
                  </a:solidFill>
                </a:rPr>
                <a:t>Hear?</a:t>
              </a:r>
            </a:p>
            <a:p>
              <a:pPr algn="ctr"/>
              <a:r>
                <a:rPr lang="en-US" dirty="0" smtClean="0">
                  <a:solidFill>
                    <a:schemeClr val="accent4"/>
                  </a:solidFill>
                </a:rPr>
                <a:t>boss / spouse</a:t>
              </a:r>
            </a:p>
            <a:p>
              <a:pPr algn="ctr"/>
              <a:r>
                <a:rPr lang="en-US" dirty="0" smtClean="0">
                  <a:solidFill>
                    <a:schemeClr val="accent4"/>
                  </a:solidFill>
                </a:rPr>
                <a:t>co-workers</a:t>
              </a:r>
              <a:br>
                <a:rPr lang="en-US" dirty="0" smtClean="0">
                  <a:solidFill>
                    <a:schemeClr val="accent4"/>
                  </a:solidFill>
                </a:rPr>
              </a:br>
              <a:r>
                <a:rPr lang="en-US" dirty="0" smtClean="0">
                  <a:solidFill>
                    <a:schemeClr val="accent4"/>
                  </a:solidFill>
                </a:rPr>
                <a:t>influencers</a:t>
              </a:r>
            </a:p>
          </p:txBody>
        </p:sp>
        <p:sp>
          <p:nvSpPr>
            <p:cNvPr id="38" name="TextBox 37"/>
            <p:cNvSpPr txBox="1"/>
            <p:nvPr/>
          </p:nvSpPr>
          <p:spPr>
            <a:xfrm>
              <a:off x="2974639" y="4709094"/>
              <a:ext cx="3291792" cy="1557202"/>
            </a:xfrm>
            <a:prstGeom prst="rect">
              <a:avLst/>
            </a:prstGeom>
            <a:noFill/>
          </p:spPr>
          <p:txBody>
            <a:bodyPr wrap="none" rtlCol="0">
              <a:spAutoFit/>
            </a:bodyPr>
            <a:lstStyle/>
            <a:p>
              <a:pPr algn="ctr"/>
              <a:r>
                <a:rPr lang="en-US" sz="2800" dirty="0" smtClean="0">
                  <a:solidFill>
                    <a:srgbClr val="FFFFFF"/>
                  </a:solidFill>
                </a:rPr>
                <a:t>Say &amp; Do?</a:t>
              </a:r>
            </a:p>
            <a:p>
              <a:pPr algn="ctr"/>
              <a:r>
                <a:rPr lang="en-US" dirty="0" smtClean="0">
                  <a:solidFill>
                    <a:srgbClr val="F49014"/>
                  </a:solidFill>
                </a:rPr>
                <a:t>attitude, appearance,</a:t>
              </a:r>
              <a:br>
                <a:rPr lang="en-US" dirty="0" smtClean="0">
                  <a:solidFill>
                    <a:srgbClr val="F49014"/>
                  </a:solidFill>
                </a:rPr>
              </a:br>
              <a:r>
                <a:rPr lang="en-US" dirty="0" smtClean="0">
                  <a:solidFill>
                    <a:srgbClr val="F49014"/>
                  </a:solidFill>
                </a:rPr>
                <a:t>behavior</a:t>
              </a:r>
              <a:endParaRPr lang="en-US" dirty="0">
                <a:solidFill>
                  <a:srgbClr val="F49014"/>
                </a:solidFill>
              </a:endParaRPr>
            </a:p>
          </p:txBody>
        </p:sp>
        <p:grpSp>
          <p:nvGrpSpPr>
            <p:cNvPr id="39" name="Group 38"/>
            <p:cNvGrpSpPr/>
            <p:nvPr/>
          </p:nvGrpSpPr>
          <p:grpSpPr>
            <a:xfrm>
              <a:off x="3505200" y="2514600"/>
              <a:ext cx="2491091" cy="2209800"/>
              <a:chOff x="3505200" y="2514600"/>
              <a:chExt cx="2491091" cy="2209800"/>
            </a:xfrm>
          </p:grpSpPr>
          <p:sp>
            <p:nvSpPr>
              <p:cNvPr id="40" name="Oval 39"/>
              <p:cNvSpPr/>
              <p:nvPr/>
            </p:nvSpPr>
            <p:spPr>
              <a:xfrm>
                <a:off x="3505200" y="2514600"/>
                <a:ext cx="2209800" cy="2209800"/>
              </a:xfrm>
              <a:prstGeom prst="ellipse">
                <a:avLst/>
              </a:prstGeom>
              <a:solidFill>
                <a:schemeClr val="tx1"/>
              </a:solid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1" name="Block Arc 40"/>
              <p:cNvSpPr/>
              <p:nvPr/>
            </p:nvSpPr>
            <p:spPr>
              <a:xfrm rot="12800701">
                <a:off x="4990845" y="3983192"/>
                <a:ext cx="838200" cy="390587"/>
              </a:xfrm>
              <a:prstGeom prst="blockArc">
                <a:avLst>
                  <a:gd name="adj1" fmla="val 14049588"/>
                  <a:gd name="adj2" fmla="val 0"/>
                  <a:gd name="adj3" fmla="val 25000"/>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2" name="Block Arc 41"/>
              <p:cNvSpPr/>
              <p:nvPr/>
            </p:nvSpPr>
            <p:spPr>
              <a:xfrm rot="11497450">
                <a:off x="5355582" y="3580625"/>
                <a:ext cx="640709" cy="298560"/>
              </a:xfrm>
              <a:prstGeom prst="blockArc">
                <a:avLst>
                  <a:gd name="adj1" fmla="val 5972254"/>
                  <a:gd name="adj2" fmla="val 14977822"/>
                  <a:gd name="adj3" fmla="val 8381"/>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3" name="Oval 42"/>
              <p:cNvSpPr/>
              <p:nvPr/>
            </p:nvSpPr>
            <p:spPr>
              <a:xfrm>
                <a:off x="5029200" y="3124200"/>
                <a:ext cx="228600" cy="228600"/>
              </a:xfrm>
              <a:prstGeom prst="ellipse">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4" name="Block Arc 43"/>
              <p:cNvSpPr/>
              <p:nvPr/>
            </p:nvSpPr>
            <p:spPr>
              <a:xfrm>
                <a:off x="3955672" y="3347476"/>
                <a:ext cx="540128" cy="538724"/>
              </a:xfrm>
              <a:prstGeom prst="blockArc">
                <a:avLst>
                  <a:gd name="adj1" fmla="val 5972254"/>
                  <a:gd name="adj2" fmla="val 16768439"/>
                  <a:gd name="adj3" fmla="val 10445"/>
                </a:avLst>
              </a:prstGeom>
              <a:solidFill>
                <a:srgbClr val="3366CC"/>
              </a:solid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pSp>
      <p:pic>
        <p:nvPicPr>
          <p:cNvPr id="46" name="Picture 2" descr="http://www.businessmodelgeneration.com/images/book_hero.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0" y="209550"/>
            <a:ext cx="1366630" cy="1143000"/>
          </a:xfrm>
          <a:prstGeom prst="rect">
            <a:avLst/>
          </a:prstGeom>
          <a:noFill/>
        </p:spPr>
      </p:pic>
    </p:spTree>
    <p:extLst>
      <p:ext uri="{BB962C8B-B14F-4D97-AF65-F5344CB8AC3E}">
        <p14:creationId xmlns:p14="http://schemas.microsoft.com/office/powerpoint/2010/main" val="31070683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Step 6.</a:t>
            </a:r>
            <a:r>
              <a:rPr lang="en-US" dirty="0" smtClean="0"/>
              <a:t> An Important Problem?</a:t>
            </a:r>
            <a:endParaRPr lang="en-US" dirty="0"/>
          </a:p>
        </p:txBody>
      </p:sp>
      <p:sp>
        <p:nvSpPr>
          <p:cNvPr id="4" name="Footer Placeholder 3"/>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11</a:t>
            </a:fld>
            <a:endParaRPr lang="en-US" dirty="0">
              <a:solidFill>
                <a:srgbClr val="E3DED1"/>
              </a:solidFill>
              <a:latin typeface="Franklin Gothic Book"/>
            </a:endParaRPr>
          </a:p>
        </p:txBody>
      </p:sp>
      <p:pic>
        <p:nvPicPr>
          <p:cNvPr id="5" name="Picture 2"/>
          <p:cNvPicPr>
            <a:picLocks noChangeAspect="1" noChangeArrowheads="1"/>
          </p:cNvPicPr>
          <p:nvPr/>
        </p:nvPicPr>
        <p:blipFill>
          <a:blip r:embed="rId3" cstate="print"/>
          <a:srcRect/>
          <a:stretch>
            <a:fillRect/>
          </a:stretch>
        </p:blipFill>
        <p:spPr bwMode="auto">
          <a:xfrm>
            <a:off x="1966914" y="1314451"/>
            <a:ext cx="5210175" cy="2736056"/>
          </a:xfrm>
          <a:prstGeom prst="rect">
            <a:avLst/>
          </a:prstGeom>
          <a:noFill/>
          <a:ln w="9525">
            <a:solidFill>
              <a:schemeClr val="bg1">
                <a:lumMod val="85000"/>
              </a:schemeClr>
            </a:solidFill>
            <a:miter lim="800000"/>
            <a:headEnd/>
            <a:tailEnd/>
          </a:ln>
          <a:effectLst>
            <a:reflection blurRad="6350" stA="52000" endA="300" endPos="35000" dir="5400000" sy="-100000" algn="bl" rotWithShape="0"/>
          </a:effectLst>
        </p:spPr>
      </p:pic>
      <p:sp>
        <p:nvSpPr>
          <p:cNvPr id="6" name="TextBox 5"/>
          <p:cNvSpPr txBox="1"/>
          <p:nvPr/>
        </p:nvSpPr>
        <p:spPr>
          <a:xfrm>
            <a:off x="5981668" y="1047750"/>
            <a:ext cx="1246390" cy="276999"/>
          </a:xfrm>
          <a:prstGeom prst="rect">
            <a:avLst/>
          </a:prstGeom>
          <a:noFill/>
        </p:spPr>
        <p:txBody>
          <a:bodyPr wrap="none" rtlCol="0">
            <a:spAutoFit/>
          </a:bodyPr>
          <a:lstStyle/>
          <a:p>
            <a:r>
              <a:rPr lang="en-US" sz="1200" i="1" dirty="0" smtClean="0">
                <a:solidFill>
                  <a:prstClr val="white"/>
                </a:solidFill>
                <a:latin typeface="Franklin Gothic Book"/>
              </a:rPr>
              <a:t>Hugh MacCleod</a:t>
            </a:r>
            <a:endParaRPr lang="en-US" sz="1200" i="1" dirty="0">
              <a:solidFill>
                <a:prstClr val="white"/>
              </a:solidFill>
              <a:latin typeface="Franklin Gothic Book"/>
            </a:endParaRPr>
          </a:p>
        </p:txBody>
      </p:sp>
    </p:spTree>
    <p:extLst>
      <p:ext uri="{BB962C8B-B14F-4D97-AF65-F5344CB8AC3E}">
        <p14:creationId xmlns:p14="http://schemas.microsoft.com/office/powerpoint/2010/main" val="32505278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lnSpcReduction="10000"/>
          </a:bodyPr>
          <a:lstStyle/>
          <a:p>
            <a:pPr marL="514350" indent="-514350">
              <a:buFont typeface="+mj-lt"/>
              <a:buAutoNum type="arabicPeriod"/>
            </a:pPr>
            <a:r>
              <a:rPr lang="en-US" sz="2400" dirty="0" smtClean="0"/>
              <a:t>Are you solving an </a:t>
            </a:r>
            <a:r>
              <a:rPr lang="en-US" sz="2400" i="1" dirty="0" smtClean="0"/>
              <a:t>important</a:t>
            </a:r>
            <a:r>
              <a:rPr lang="en-US" sz="2400" dirty="0" smtClean="0"/>
              <a:t> problem?</a:t>
            </a:r>
          </a:p>
          <a:p>
            <a:pPr marL="803275" lvl="1" indent="-403225">
              <a:buFont typeface="+mj-lt"/>
              <a:buAutoNum type="alphaLcPeriod"/>
            </a:pPr>
            <a:r>
              <a:rPr lang="en-US" sz="2000" dirty="0" smtClean="0"/>
              <a:t>Solves an environmental issue?</a:t>
            </a:r>
          </a:p>
          <a:p>
            <a:pPr marL="803275" lvl="1" indent="-403225">
              <a:buFont typeface="+mj-lt"/>
              <a:buAutoNum type="alphaLcPeriod"/>
            </a:pPr>
            <a:r>
              <a:rPr lang="en-US" sz="2000" dirty="0" smtClean="0"/>
              <a:t>Solves a health-related issue?</a:t>
            </a:r>
          </a:p>
          <a:p>
            <a:pPr marL="803275" lvl="1" indent="-403225">
              <a:buFont typeface="+mj-lt"/>
              <a:buAutoNum type="alphaLcPeriod"/>
            </a:pPr>
            <a:r>
              <a:rPr lang="en-US" sz="2000" dirty="0" smtClean="0"/>
              <a:t>Solves a community-related issue?</a:t>
            </a:r>
          </a:p>
          <a:p>
            <a:pPr marL="803275" lvl="1" indent="-403225">
              <a:buFont typeface="+mj-lt"/>
              <a:buAutoNum type="alphaLcPeriod"/>
            </a:pPr>
            <a:r>
              <a:rPr lang="en-US" sz="2000" dirty="0" smtClean="0"/>
              <a:t>Does more than </a:t>
            </a:r>
            <a:r>
              <a:rPr lang="en-US" sz="2000" i="1" dirty="0" smtClean="0"/>
              <a:t>save</a:t>
            </a:r>
            <a:r>
              <a:rPr lang="en-US" sz="2000" dirty="0" smtClean="0"/>
              <a:t> time or </a:t>
            </a:r>
            <a:r>
              <a:rPr lang="en-US" sz="2000" i="1" dirty="0" smtClean="0"/>
              <a:t>kill</a:t>
            </a:r>
            <a:r>
              <a:rPr lang="en-US" sz="2000" dirty="0" smtClean="0"/>
              <a:t> time?</a:t>
            </a:r>
          </a:p>
          <a:p>
            <a:pPr marL="514350" indent="-514350">
              <a:buFont typeface="+mj-lt"/>
              <a:buAutoNum type="arabicPeriod"/>
            </a:pPr>
            <a:endParaRPr lang="en-US" sz="900" dirty="0" smtClean="0"/>
          </a:p>
          <a:p>
            <a:pPr marL="514350" indent="-514350">
              <a:buFont typeface="+mj-lt"/>
              <a:buAutoNum type="arabicPeriod"/>
            </a:pPr>
            <a:r>
              <a:rPr lang="en-US" sz="2400" dirty="0" smtClean="0"/>
              <a:t>Will your solution create more problems than it solves?</a:t>
            </a:r>
          </a:p>
          <a:p>
            <a:pPr marL="803275" lvl="1" indent="-403225">
              <a:buFont typeface="+mj-lt"/>
              <a:buAutoNum type="alphaLcPeriod"/>
            </a:pPr>
            <a:r>
              <a:rPr lang="en-US" sz="2000" dirty="0" smtClean="0"/>
              <a:t>List the positive and negative externalities</a:t>
            </a:r>
          </a:p>
          <a:p>
            <a:pPr marL="514350" indent="-514350">
              <a:buFont typeface="+mj-lt"/>
              <a:buAutoNum type="arabicPeriod"/>
            </a:pPr>
            <a:endParaRPr lang="en-US" sz="2400" dirty="0"/>
          </a:p>
        </p:txBody>
      </p:sp>
      <p:sp>
        <p:nvSpPr>
          <p:cNvPr id="7" name="Footer Placeholder 6"/>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12</a:t>
            </a:fld>
            <a:endParaRPr lang="en-US" dirty="0">
              <a:solidFill>
                <a:srgbClr val="E3DED1"/>
              </a:solidFill>
              <a:latin typeface="Franklin Gothic Book"/>
            </a:endParaRPr>
          </a:p>
        </p:txBody>
      </p:sp>
      <p:sp>
        <p:nvSpPr>
          <p:cNvPr id="2" name="Title 1"/>
          <p:cNvSpPr>
            <a:spLocks noGrp="1"/>
          </p:cNvSpPr>
          <p:nvPr>
            <p:ph type="title"/>
          </p:nvPr>
        </p:nvSpPr>
        <p:spPr/>
        <p:txBody>
          <a:bodyPr/>
          <a:lstStyle/>
          <a:p>
            <a:r>
              <a:rPr lang="en-US" dirty="0" smtClean="0">
                <a:solidFill>
                  <a:schemeClr val="accent2"/>
                </a:solidFill>
              </a:rPr>
              <a:t>Step 6.</a:t>
            </a:r>
            <a:r>
              <a:rPr lang="en-US" dirty="0" smtClean="0"/>
              <a:t> An Important Problem?</a:t>
            </a:r>
            <a:endParaRPr lang="en-US" dirty="0"/>
          </a:p>
        </p:txBody>
      </p:sp>
      <p:pic>
        <p:nvPicPr>
          <p:cNvPr id="10" name="Picture 9"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spTree>
    <p:extLst>
      <p:ext uri="{BB962C8B-B14F-4D97-AF65-F5344CB8AC3E}">
        <p14:creationId xmlns:p14="http://schemas.microsoft.com/office/powerpoint/2010/main" val="40866951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a:bodyPr>
          <a:lstStyle/>
          <a:p>
            <a:pPr marL="514350" indent="-514350">
              <a:buFont typeface="+mj-lt"/>
              <a:buAutoNum type="arabicPeriod"/>
            </a:pPr>
            <a:r>
              <a:rPr lang="en-US" sz="2400" dirty="0" smtClean="0"/>
              <a:t>Describe your solution.</a:t>
            </a:r>
            <a:br>
              <a:rPr lang="en-US" sz="2400" dirty="0" smtClean="0"/>
            </a:br>
            <a:r>
              <a:rPr lang="en-US" sz="1600" dirty="0" smtClean="0"/>
              <a:t>Within 5 minutes, without jargon… 1 minute… 1 sentence</a:t>
            </a:r>
            <a:endParaRPr lang="en-US" sz="2400" dirty="0" smtClean="0"/>
          </a:p>
          <a:p>
            <a:pPr marL="514350" indent="-514350">
              <a:buFont typeface="+mj-lt"/>
              <a:buAutoNum type="arabicPeriod"/>
            </a:pPr>
            <a:endParaRPr lang="en-US" sz="2400" dirty="0"/>
          </a:p>
        </p:txBody>
      </p:sp>
      <p:sp>
        <p:nvSpPr>
          <p:cNvPr id="11" name="Footer Placeholder 10"/>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13</a:t>
            </a:fld>
            <a:endParaRPr lang="en-US" dirty="0">
              <a:solidFill>
                <a:srgbClr val="E3DED1"/>
              </a:solidFill>
              <a:latin typeface="Franklin Gothic Book"/>
            </a:endParaRPr>
          </a:p>
        </p:txBody>
      </p:sp>
      <p:sp>
        <p:nvSpPr>
          <p:cNvPr id="2" name="Title 1"/>
          <p:cNvSpPr>
            <a:spLocks noGrp="1"/>
          </p:cNvSpPr>
          <p:nvPr>
            <p:ph type="title"/>
          </p:nvPr>
        </p:nvSpPr>
        <p:spPr/>
        <p:txBody>
          <a:bodyPr/>
          <a:lstStyle/>
          <a:p>
            <a:r>
              <a:rPr lang="en-US" dirty="0">
                <a:solidFill>
                  <a:schemeClr val="accent2"/>
                </a:solidFill>
              </a:rPr>
              <a:t>Step 7.</a:t>
            </a:r>
            <a:r>
              <a:rPr lang="en-US" dirty="0"/>
              <a:t> Your Solution</a:t>
            </a:r>
          </a:p>
        </p:txBody>
      </p:sp>
      <p:pic>
        <p:nvPicPr>
          <p:cNvPr id="14" name="Picture 13"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grpSp>
        <p:nvGrpSpPr>
          <p:cNvPr id="4" name="Group 3"/>
          <p:cNvGrpSpPr/>
          <p:nvPr/>
        </p:nvGrpSpPr>
        <p:grpSpPr>
          <a:xfrm>
            <a:off x="3581400" y="2000250"/>
            <a:ext cx="2133600" cy="2705100"/>
            <a:chOff x="3581400" y="2000250"/>
            <a:chExt cx="2133600" cy="2705100"/>
          </a:xfrm>
        </p:grpSpPr>
        <p:sp>
          <p:nvSpPr>
            <p:cNvPr id="5" name="Down Arrow 4"/>
            <p:cNvSpPr/>
            <p:nvPr/>
          </p:nvSpPr>
          <p:spPr>
            <a:xfrm>
              <a:off x="4152900" y="2000250"/>
              <a:ext cx="1066800" cy="27051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6" name="Oval 5"/>
            <p:cNvSpPr/>
            <p:nvPr/>
          </p:nvSpPr>
          <p:spPr>
            <a:xfrm>
              <a:off x="3581400" y="2228850"/>
              <a:ext cx="2133600" cy="685800"/>
            </a:xfrm>
            <a:prstGeom prst="ellipse">
              <a:avLst/>
            </a:prstGeom>
            <a:solidFill>
              <a:srgbClr val="3366C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IDEA</a:t>
              </a:r>
              <a:endParaRPr lang="en-US" sz="2800" dirty="0">
                <a:solidFill>
                  <a:prstClr val="white"/>
                </a:solidFill>
                <a:latin typeface="Cambria" pitchFamily="18" charset="0"/>
              </a:endParaRPr>
            </a:p>
          </p:txBody>
        </p:sp>
        <p:sp>
          <p:nvSpPr>
            <p:cNvPr id="9" name="Rounded Rectangle 8"/>
            <p:cNvSpPr/>
            <p:nvPr/>
          </p:nvSpPr>
          <p:spPr>
            <a:xfrm>
              <a:off x="4038600" y="3059430"/>
              <a:ext cx="1219200" cy="311726"/>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66CC"/>
                  </a:solidFill>
                  <a:latin typeface="Franklin Gothic Medium"/>
                </a:rPr>
                <a:t>Problem</a:t>
              </a:r>
              <a:endParaRPr lang="en-US" dirty="0">
                <a:solidFill>
                  <a:srgbClr val="3366CC"/>
                </a:solidFill>
                <a:latin typeface="Franklin Gothic Medium"/>
              </a:endParaRPr>
            </a:p>
          </p:txBody>
        </p:sp>
        <p:sp>
          <p:nvSpPr>
            <p:cNvPr id="12" name="Rounded Rectangle 11"/>
            <p:cNvSpPr/>
            <p:nvPr/>
          </p:nvSpPr>
          <p:spPr>
            <a:xfrm>
              <a:off x="3810000" y="3514726"/>
              <a:ext cx="1676400" cy="42862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66CC"/>
                  </a:solidFill>
                  <a:latin typeface="Franklin Gothic Medium"/>
                </a:rPr>
                <a:t>Solution</a:t>
              </a:r>
              <a:endParaRPr lang="en-US" dirty="0">
                <a:solidFill>
                  <a:srgbClr val="3366CC"/>
                </a:solidFill>
                <a:latin typeface="Franklin Gothic Medium"/>
              </a:endParaRPr>
            </a:p>
          </p:txBody>
        </p:sp>
      </p:grpSp>
    </p:spTree>
    <p:extLst>
      <p:ext uri="{BB962C8B-B14F-4D97-AF65-F5344CB8AC3E}">
        <p14:creationId xmlns:p14="http://schemas.microsoft.com/office/powerpoint/2010/main" val="29102326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200400" y="1200151"/>
            <a:ext cx="5486400" cy="3394472"/>
          </a:xfrm>
        </p:spPr>
        <p:txBody>
          <a:bodyPr/>
          <a:lstStyle/>
          <a:p>
            <a:r>
              <a:rPr lang="en-US" dirty="0" smtClean="0"/>
              <a:t>Steve Blank</a:t>
            </a:r>
          </a:p>
          <a:p>
            <a:pPr lvl="1"/>
            <a:r>
              <a:rPr lang="en-US" sz="2000" dirty="0" smtClean="0"/>
              <a:t>Startup Owner’s Manual</a:t>
            </a:r>
          </a:p>
          <a:p>
            <a:pPr lvl="1"/>
            <a:r>
              <a:rPr lang="en-US" sz="2000" dirty="0" smtClean="0"/>
              <a:t>Lean Launchpad</a:t>
            </a:r>
            <a:endParaRPr lang="en-US" sz="2000" dirty="0"/>
          </a:p>
        </p:txBody>
      </p:sp>
      <p:sp>
        <p:nvSpPr>
          <p:cNvPr id="5"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4" name="Slide Number Placeholder 10"/>
          <p:cNvSpPr>
            <a:spLocks noGrp="1"/>
          </p:cNvSpPr>
          <p:nvPr>
            <p:ph type="sldNum" sz="quarter" idx="12"/>
          </p:nvPr>
        </p:nvSpPr>
        <p:spPr/>
        <p:txBody>
          <a:bodyPr/>
          <a:lstStyle/>
          <a:p>
            <a:fld id="{B6F15528-21DE-4FAA-801E-634DDDAF4B2B}" type="slidenum">
              <a:rPr lang="en-US" smtClean="0"/>
              <a:pPr/>
              <a:t>14</a:t>
            </a:fld>
            <a:endParaRPr lang="en-US" dirty="0"/>
          </a:p>
        </p:txBody>
      </p:sp>
      <p:sp>
        <p:nvSpPr>
          <p:cNvPr id="3" name="Title 2"/>
          <p:cNvSpPr>
            <a:spLocks noGrp="1"/>
          </p:cNvSpPr>
          <p:nvPr>
            <p:ph type="title"/>
          </p:nvPr>
        </p:nvSpPr>
        <p:spPr/>
        <p:txBody>
          <a:bodyPr/>
          <a:lstStyle/>
          <a:p>
            <a:r>
              <a:rPr lang="en-US" dirty="0" smtClean="0"/>
              <a:t>The Four Steps to the Epiphany</a:t>
            </a:r>
            <a:endParaRPr lang="en-US" dirty="0"/>
          </a:p>
        </p:txBody>
      </p:sp>
      <p:pic>
        <p:nvPicPr>
          <p:cNvPr id="11" name="Picture 2"/>
          <p:cNvPicPr>
            <a:picLocks noChangeAspect="1" noChangeArrowheads="1"/>
          </p:cNvPicPr>
          <p:nvPr/>
        </p:nvPicPr>
        <p:blipFill>
          <a:blip r:embed="rId2" cstate="print"/>
          <a:srcRect/>
          <a:stretch>
            <a:fillRect/>
          </a:stretch>
        </p:blipFill>
        <p:spPr bwMode="auto">
          <a:xfrm>
            <a:off x="896226" y="1455186"/>
            <a:ext cx="2227974" cy="27167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1600" y="2800350"/>
            <a:ext cx="1713832" cy="1465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33800" y="2800350"/>
            <a:ext cx="1162662" cy="1696104"/>
          </a:xfrm>
          <a:prstGeom prst="rect">
            <a:avLst/>
          </a:prstGeom>
        </p:spPr>
      </p:pic>
    </p:spTree>
    <p:extLst>
      <p:ext uri="{BB962C8B-B14F-4D97-AF65-F5344CB8AC3E}">
        <p14:creationId xmlns:p14="http://schemas.microsoft.com/office/powerpoint/2010/main" val="4540159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00151"/>
            <a:ext cx="6629400" cy="3394472"/>
          </a:xfrm>
        </p:spPr>
        <p:txBody>
          <a:bodyPr>
            <a:normAutofit lnSpcReduction="10000"/>
          </a:bodyPr>
          <a:lstStyle/>
          <a:p>
            <a:r>
              <a:rPr lang="en-US" dirty="0" smtClean="0"/>
              <a:t>Research</a:t>
            </a:r>
          </a:p>
          <a:p>
            <a:r>
              <a:rPr lang="en-US" dirty="0" smtClean="0"/>
              <a:t>Design</a:t>
            </a:r>
          </a:p>
          <a:p>
            <a:r>
              <a:rPr lang="en-US" dirty="0" smtClean="0"/>
              <a:t>Build</a:t>
            </a:r>
          </a:p>
          <a:p>
            <a:r>
              <a:rPr lang="en-US" dirty="0" smtClean="0"/>
              <a:t>Alpha/Beta-test</a:t>
            </a:r>
          </a:p>
          <a:p>
            <a:r>
              <a:rPr lang="en-US" dirty="0" smtClean="0"/>
              <a:t>Launch</a:t>
            </a:r>
          </a:p>
          <a:p>
            <a:r>
              <a:rPr lang="en-US" dirty="0" smtClean="0"/>
              <a:t>Hope</a:t>
            </a:r>
            <a:endParaRPr lang="en-US" dirty="0"/>
          </a:p>
        </p:txBody>
      </p:sp>
      <p:sp>
        <p:nvSpPr>
          <p:cNvPr id="6"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5" name="Slide Number Placeholder 10"/>
          <p:cNvSpPr>
            <a:spLocks noGrp="1"/>
          </p:cNvSpPr>
          <p:nvPr>
            <p:ph type="sldNum" sz="quarter" idx="12"/>
          </p:nvPr>
        </p:nvSpPr>
        <p:spPr/>
        <p:txBody>
          <a:bodyPr/>
          <a:lstStyle/>
          <a:p>
            <a:fld id="{B6F15528-21DE-4FAA-801E-634DDDAF4B2B}" type="slidenum">
              <a:rPr lang="en-US" smtClean="0"/>
              <a:pPr/>
              <a:t>15</a:t>
            </a:fld>
            <a:endParaRPr lang="en-US" dirty="0"/>
          </a:p>
        </p:txBody>
      </p:sp>
      <p:sp>
        <p:nvSpPr>
          <p:cNvPr id="3" name="Title 2"/>
          <p:cNvSpPr>
            <a:spLocks noGrp="1"/>
          </p:cNvSpPr>
          <p:nvPr>
            <p:ph type="title"/>
          </p:nvPr>
        </p:nvSpPr>
        <p:spPr/>
        <p:txBody>
          <a:bodyPr/>
          <a:lstStyle/>
          <a:p>
            <a:r>
              <a:rPr lang="en-US" dirty="0" smtClean="0"/>
              <a:t>Product Development Model</a:t>
            </a:r>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1352550"/>
            <a:ext cx="1143000" cy="13937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904062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E.g. </a:t>
            </a:r>
            <a:r>
              <a:rPr lang="en-US" dirty="0" smtClean="0"/>
              <a:t>Webvan</a:t>
            </a:r>
            <a:endParaRPr lang="en-US" dirty="0"/>
          </a:p>
        </p:txBody>
      </p:sp>
      <p:sp>
        <p:nvSpPr>
          <p:cNvPr id="5" name="Footer Placeholder 12"/>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4" name="Slide Number Placeholder 10"/>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16</a:t>
            </a:fld>
            <a:endParaRPr lang="en-US" dirty="0">
              <a:solidFill>
                <a:srgbClr val="E3DED1"/>
              </a:solidFill>
              <a:latin typeface="Franklin Gothic Book"/>
            </a:endParaRPr>
          </a:p>
        </p:txBody>
      </p:sp>
      <p:pic>
        <p:nvPicPr>
          <p:cNvPr id="10" name="Picture 2"/>
          <p:cNvPicPr>
            <a:picLocks noChangeAspect="1" noChangeArrowheads="1"/>
          </p:cNvPicPr>
          <p:nvPr/>
        </p:nvPicPr>
        <p:blipFill>
          <a:blip r:embed="rId2" cstate="print"/>
          <a:srcRect/>
          <a:stretch>
            <a:fillRect/>
          </a:stretch>
        </p:blipFill>
        <p:spPr bwMode="auto">
          <a:xfrm>
            <a:off x="2990850" y="1428750"/>
            <a:ext cx="3943350" cy="299874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352550"/>
            <a:ext cx="1143000" cy="13937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6626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200151"/>
            <a:ext cx="6553200" cy="3394472"/>
          </a:xfrm>
        </p:spPr>
        <p:txBody>
          <a:bodyPr/>
          <a:lstStyle/>
          <a:p>
            <a:r>
              <a:rPr lang="en-US" dirty="0" smtClean="0"/>
              <a:t>Few startups fail due to</a:t>
            </a:r>
            <a:br>
              <a:rPr lang="en-US" dirty="0" smtClean="0"/>
            </a:br>
            <a:r>
              <a:rPr lang="en-US" dirty="0" smtClean="0"/>
              <a:t>lack of product</a:t>
            </a:r>
          </a:p>
          <a:p>
            <a:r>
              <a:rPr lang="en-US" dirty="0" smtClean="0"/>
              <a:t>Most startup failures due to</a:t>
            </a:r>
            <a:br>
              <a:rPr lang="en-US" dirty="0" smtClean="0"/>
            </a:br>
            <a:r>
              <a:rPr lang="en-US" dirty="0" smtClean="0"/>
              <a:t>lack of customers</a:t>
            </a:r>
            <a:endParaRPr lang="en-US" dirty="0"/>
          </a:p>
        </p:txBody>
      </p:sp>
      <p:sp>
        <p:nvSpPr>
          <p:cNvPr id="7"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6" name="Slide Number Placeholder 10"/>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Title 2"/>
          <p:cNvSpPr>
            <a:spLocks noGrp="1"/>
          </p:cNvSpPr>
          <p:nvPr>
            <p:ph type="title"/>
          </p:nvPr>
        </p:nvSpPr>
        <p:spPr/>
        <p:txBody>
          <a:bodyPr/>
          <a:lstStyle/>
          <a:p>
            <a:r>
              <a:rPr lang="en-US" dirty="0" smtClean="0"/>
              <a:t>Lack of…</a:t>
            </a:r>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1352550"/>
            <a:ext cx="1143000" cy="13937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452097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Development Model </a:t>
            </a:r>
            <a:endParaRPr lang="en-US" dirty="0"/>
          </a:p>
        </p:txBody>
      </p:sp>
      <p:sp>
        <p:nvSpPr>
          <p:cNvPr id="34"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33" name="Slide Number Placeholder 10"/>
          <p:cNvSpPr>
            <a:spLocks noGrp="1"/>
          </p:cNvSpPr>
          <p:nvPr>
            <p:ph type="sldNum" sz="quarter" idx="12"/>
          </p:nvPr>
        </p:nvSpPr>
        <p:spPr/>
        <p:txBody>
          <a:bodyPr/>
          <a:lstStyle/>
          <a:p>
            <a:fld id="{B6F15528-21DE-4FAA-801E-634DDDAF4B2B}" type="slidenum">
              <a:rPr lang="en-US" smtClean="0"/>
              <a:pPr/>
              <a:t>18</a:t>
            </a:fld>
            <a:endParaRPr lang="en-US" dirty="0"/>
          </a:p>
        </p:txBody>
      </p:sp>
      <p:grpSp>
        <p:nvGrpSpPr>
          <p:cNvPr id="36" name="Group 35"/>
          <p:cNvGrpSpPr/>
          <p:nvPr/>
        </p:nvGrpSpPr>
        <p:grpSpPr>
          <a:xfrm>
            <a:off x="381000" y="1428750"/>
            <a:ext cx="8382000" cy="2971800"/>
            <a:chOff x="381000" y="2133600"/>
            <a:chExt cx="8382000" cy="2971800"/>
          </a:xfrm>
        </p:grpSpPr>
        <p:grpSp>
          <p:nvGrpSpPr>
            <p:cNvPr id="37" name="Group 11"/>
            <p:cNvGrpSpPr/>
            <p:nvPr/>
          </p:nvGrpSpPr>
          <p:grpSpPr>
            <a:xfrm>
              <a:off x="6837640" y="2362200"/>
              <a:ext cx="1696760" cy="1696760"/>
              <a:chOff x="6229791" y="1512223"/>
              <a:chExt cx="1501516" cy="1501516"/>
            </a:xfrm>
            <a:solidFill>
              <a:schemeClr val="accent1"/>
            </a:solidFill>
          </p:grpSpPr>
          <p:sp>
            <p:nvSpPr>
              <p:cNvPr id="55" name="Oval 54"/>
              <p:cNvSpPr/>
              <p:nvPr/>
            </p:nvSpPr>
            <p:spPr>
              <a:xfrm>
                <a:off x="6229791" y="1512223"/>
                <a:ext cx="1501516" cy="1501516"/>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16"/>
              <p:cNvSpPr/>
              <p:nvPr/>
            </p:nvSpPr>
            <p:spPr>
              <a:xfrm>
                <a:off x="644968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2000" dirty="0" smtClean="0">
                    <a:solidFill>
                      <a:prstClr val="white"/>
                    </a:solidFill>
                    <a:latin typeface="Franklin Gothic Book"/>
                  </a:rPr>
                  <a:t>Company Building</a:t>
                </a:r>
                <a:endParaRPr lang="en-US" sz="2000" dirty="0">
                  <a:solidFill>
                    <a:prstClr val="white"/>
                  </a:solidFill>
                  <a:latin typeface="Franklin Gothic Book"/>
                </a:endParaRPr>
              </a:p>
            </p:txBody>
          </p:sp>
        </p:grpSp>
        <p:sp>
          <p:nvSpPr>
            <p:cNvPr id="38" name="Right Arrow 37"/>
            <p:cNvSpPr/>
            <p:nvPr/>
          </p:nvSpPr>
          <p:spPr>
            <a:xfrm>
              <a:off x="6152900"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9" name="Group 10"/>
            <p:cNvGrpSpPr/>
            <p:nvPr/>
          </p:nvGrpSpPr>
          <p:grpSpPr>
            <a:xfrm>
              <a:off x="4761627" y="2362200"/>
              <a:ext cx="1696760" cy="1696760"/>
              <a:chOff x="4153778" y="1512223"/>
              <a:chExt cx="1501516" cy="1501516"/>
            </a:xfrm>
            <a:solidFill>
              <a:schemeClr val="accent2"/>
            </a:solidFill>
          </p:grpSpPr>
          <p:sp>
            <p:nvSpPr>
              <p:cNvPr id="53" name="Oval 52"/>
              <p:cNvSpPr/>
              <p:nvPr/>
            </p:nvSpPr>
            <p:spPr>
              <a:xfrm>
                <a:off x="4153778" y="1512223"/>
                <a:ext cx="1501516" cy="1501516"/>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14"/>
              <p:cNvSpPr/>
              <p:nvPr/>
            </p:nvSpPr>
            <p:spPr>
              <a:xfrm>
                <a:off x="4373670"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000" dirty="0" smtClean="0">
                    <a:solidFill>
                      <a:prstClr val="white"/>
                    </a:solidFill>
                    <a:latin typeface="Franklin Gothic Book"/>
                  </a:rPr>
                  <a:t>Customer Creation</a:t>
                </a:r>
                <a:endParaRPr lang="en-US" sz="2000" dirty="0">
                  <a:solidFill>
                    <a:prstClr val="white"/>
                  </a:solidFill>
                  <a:latin typeface="Franklin Gothic Book"/>
                </a:endParaRPr>
              </a:p>
            </p:txBody>
          </p:sp>
        </p:grpSp>
        <p:sp>
          <p:nvSpPr>
            <p:cNvPr id="40" name="Right Arrow 39"/>
            <p:cNvSpPr/>
            <p:nvPr/>
          </p:nvSpPr>
          <p:spPr>
            <a:xfrm>
              <a:off x="4076887"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1" name="Group 8"/>
            <p:cNvGrpSpPr/>
            <p:nvPr/>
          </p:nvGrpSpPr>
          <p:grpSpPr>
            <a:xfrm>
              <a:off x="2685613" y="2362200"/>
              <a:ext cx="1696760" cy="1696760"/>
              <a:chOff x="2077764" y="1512223"/>
              <a:chExt cx="1501516" cy="1501516"/>
            </a:xfrm>
            <a:solidFill>
              <a:schemeClr val="accent4"/>
            </a:solidFill>
          </p:grpSpPr>
          <p:sp>
            <p:nvSpPr>
              <p:cNvPr id="51" name="Oval 50"/>
              <p:cNvSpPr/>
              <p:nvPr/>
            </p:nvSpPr>
            <p:spPr>
              <a:xfrm>
                <a:off x="2077764" y="1512223"/>
                <a:ext cx="1501516" cy="1501516"/>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10"/>
              <p:cNvSpPr/>
              <p:nvPr/>
            </p:nvSpPr>
            <p:spPr>
              <a:xfrm>
                <a:off x="2297656"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Validation</a:t>
                </a:r>
                <a:endParaRPr lang="en-US" sz="2000" dirty="0">
                  <a:solidFill>
                    <a:prstClr val="white"/>
                  </a:solidFill>
                  <a:latin typeface="Franklin Gothic Book"/>
                </a:endParaRPr>
              </a:p>
            </p:txBody>
          </p:sp>
        </p:grpSp>
        <p:sp>
          <p:nvSpPr>
            <p:cNvPr id="42" name="Right Arrow 41"/>
            <p:cNvSpPr/>
            <p:nvPr/>
          </p:nvSpPr>
          <p:spPr>
            <a:xfrm>
              <a:off x="2000873"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3" name="Group 6"/>
            <p:cNvGrpSpPr/>
            <p:nvPr/>
          </p:nvGrpSpPr>
          <p:grpSpPr>
            <a:xfrm>
              <a:off x="609600" y="2362200"/>
              <a:ext cx="1696760" cy="1696760"/>
              <a:chOff x="1751" y="1512223"/>
              <a:chExt cx="1501516" cy="1501516"/>
            </a:xfrm>
            <a:solidFill>
              <a:schemeClr val="accent6">
                <a:lumMod val="75000"/>
              </a:schemeClr>
            </a:solidFill>
          </p:grpSpPr>
          <p:sp>
            <p:nvSpPr>
              <p:cNvPr id="49" name="Oval 48"/>
              <p:cNvSpPr/>
              <p:nvPr/>
            </p:nvSpPr>
            <p:spPr>
              <a:xfrm>
                <a:off x="1751" y="1512223"/>
                <a:ext cx="1501516" cy="1501516"/>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6"/>
              <p:cNvSpPr/>
              <p:nvPr/>
            </p:nvSpPr>
            <p:spPr>
              <a:xfrm>
                <a:off x="22164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grpSp>
        <p:sp>
          <p:nvSpPr>
            <p:cNvPr id="44" name="Circular Arrow 43"/>
            <p:cNvSpPr/>
            <p:nvPr/>
          </p:nvSpPr>
          <p:spPr>
            <a:xfrm>
              <a:off x="3810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5" name="Circular Arrow 44"/>
            <p:cNvSpPr/>
            <p:nvPr/>
          </p:nvSpPr>
          <p:spPr>
            <a:xfrm>
              <a:off x="24384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6" name="Circular Arrow 45"/>
            <p:cNvSpPr/>
            <p:nvPr/>
          </p:nvSpPr>
          <p:spPr>
            <a:xfrm>
              <a:off x="45720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7" name="Circular Arrow 46"/>
            <p:cNvSpPr/>
            <p:nvPr/>
          </p:nvSpPr>
          <p:spPr>
            <a:xfrm>
              <a:off x="66294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8" name="Circular Arrow 47"/>
            <p:cNvSpPr/>
            <p:nvPr/>
          </p:nvSpPr>
          <p:spPr>
            <a:xfrm>
              <a:off x="1219200" y="2819400"/>
              <a:ext cx="2362200" cy="2286000"/>
            </a:xfrm>
            <a:prstGeom prst="circularArrow">
              <a:avLst>
                <a:gd name="adj1" fmla="val 8509"/>
                <a:gd name="adj2" fmla="val 1142319"/>
                <a:gd name="adj3" fmla="val 8634438"/>
                <a:gd name="adj4" fmla="val 21490909"/>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pic>
        <p:nvPicPr>
          <p:cNvPr id="5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275306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1200151"/>
            <a:ext cx="6248400" cy="3394472"/>
          </a:xfrm>
        </p:spPr>
        <p:txBody>
          <a:bodyPr/>
          <a:lstStyle/>
          <a:p>
            <a:r>
              <a:rPr lang="en-US" dirty="0" smtClean="0"/>
              <a:t>The potential customers</a:t>
            </a:r>
          </a:p>
          <a:p>
            <a:pPr lvl="1"/>
            <a:r>
              <a:rPr lang="en-US" dirty="0" smtClean="0"/>
              <a:t>Who are they?</a:t>
            </a:r>
          </a:p>
          <a:p>
            <a:pPr lvl="1"/>
            <a:r>
              <a:rPr lang="en-US" dirty="0" smtClean="0"/>
              <a:t>What do they do?</a:t>
            </a:r>
          </a:p>
          <a:p>
            <a:pPr lvl="1"/>
            <a:r>
              <a:rPr lang="en-US" dirty="0" smtClean="0"/>
              <a:t>What do they need?</a:t>
            </a:r>
          </a:p>
          <a:p>
            <a:pPr lvl="1"/>
            <a:r>
              <a:rPr lang="en-US" dirty="0" smtClean="0"/>
              <a:t>What are their pains?</a:t>
            </a:r>
          </a:p>
          <a:p>
            <a:pPr lvl="1"/>
            <a:r>
              <a:rPr lang="en-US" dirty="0" smtClean="0"/>
              <a:t>What gains do they seek?</a:t>
            </a:r>
          </a:p>
        </p:txBody>
      </p:sp>
      <p:sp>
        <p:nvSpPr>
          <p:cNvPr id="9"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8" name="Slide Number Placeholder 10"/>
          <p:cNvSpPr>
            <a:spLocks noGrp="1"/>
          </p:cNvSpPr>
          <p:nvPr>
            <p:ph type="sldNum" sz="quarter" idx="12"/>
          </p:nvPr>
        </p:nvSpPr>
        <p:spPr/>
        <p:txBody>
          <a:bodyPr/>
          <a:lstStyle/>
          <a:p>
            <a:fld id="{B6F15528-21DE-4FAA-801E-634DDDAF4B2B}" type="slidenum">
              <a:rPr lang="en-US" smtClean="0"/>
              <a:pPr/>
              <a:t>19</a:t>
            </a:fld>
            <a:endParaRPr lang="en-US" dirty="0"/>
          </a:p>
        </p:txBody>
      </p:sp>
      <p:sp>
        <p:nvSpPr>
          <p:cNvPr id="3" name="Title 2"/>
          <p:cNvSpPr>
            <a:spLocks noGrp="1"/>
          </p:cNvSpPr>
          <p:nvPr>
            <p:ph type="title"/>
          </p:nvPr>
        </p:nvSpPr>
        <p:spPr/>
        <p:txBody>
          <a:bodyPr/>
          <a:lstStyle/>
          <a:p>
            <a:r>
              <a:rPr lang="en-US" dirty="0" smtClean="0"/>
              <a:t>Customer Discovery</a:t>
            </a:r>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1" name="Group 20"/>
          <p:cNvGrpSpPr/>
          <p:nvPr/>
        </p:nvGrpSpPr>
        <p:grpSpPr>
          <a:xfrm>
            <a:off x="381000" y="1428750"/>
            <a:ext cx="2133600" cy="2133600"/>
            <a:chOff x="381000" y="1428750"/>
            <a:chExt cx="2133600" cy="2133600"/>
          </a:xfrm>
        </p:grpSpPr>
        <p:sp>
          <p:nvSpPr>
            <p:cNvPr id="18" name="Oval 17"/>
            <p:cNvSpPr/>
            <p:nvPr/>
          </p:nvSpPr>
          <p:spPr>
            <a:xfrm>
              <a:off x="609600" y="1657350"/>
              <a:ext cx="1696760" cy="1696760"/>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6"/>
            <p:cNvSpPr/>
            <p:nvPr/>
          </p:nvSpPr>
          <p:spPr>
            <a:xfrm>
              <a:off x="858085" y="1905835"/>
              <a:ext cx="1199790" cy="11997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sp>
          <p:nvSpPr>
            <p:cNvPr id="20" name="Circular Arrow 19"/>
            <p:cNvSpPr/>
            <p:nvPr/>
          </p:nvSpPr>
          <p:spPr>
            <a:xfrm>
              <a:off x="3810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spTree>
    <p:extLst>
      <p:ext uri="{BB962C8B-B14F-4D97-AF65-F5344CB8AC3E}">
        <p14:creationId xmlns:p14="http://schemas.microsoft.com/office/powerpoint/2010/main" val="5098358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4" name="Picture 3" descr="The Next Step (tex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5000" y="621030"/>
            <a:ext cx="5056632" cy="1798320"/>
          </a:xfrm>
          <a:prstGeom prst="rect">
            <a:avLst/>
          </a:prstGeom>
        </p:spPr>
      </p:pic>
      <p:pic>
        <p:nvPicPr>
          <p:cNvPr id="11" name="Picture 10" descr="Equity 200x30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91400" y="2495550"/>
            <a:ext cx="1219200" cy="1828800"/>
          </a:xfrm>
          <a:prstGeom prst="rect">
            <a:avLst/>
          </a:prstGeom>
        </p:spPr>
      </p:pic>
      <p:pic>
        <p:nvPicPr>
          <p:cNvPr id="12" name="Picture 11" descr="Funding 200x300.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19800" y="2495550"/>
            <a:ext cx="1219200" cy="1828800"/>
          </a:xfrm>
          <a:prstGeom prst="rect">
            <a:avLst/>
          </a:prstGeom>
        </p:spPr>
      </p:pic>
      <p:pic>
        <p:nvPicPr>
          <p:cNvPr id="13" name="Picture 12" descr="Pitching 200x30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8200" y="2495550"/>
            <a:ext cx="1219200" cy="1828800"/>
          </a:xfrm>
          <a:prstGeom prst="rect">
            <a:avLst/>
          </a:prstGeom>
        </p:spPr>
      </p:pic>
      <p:pic>
        <p:nvPicPr>
          <p:cNvPr id="14" name="Picture 13" descr="Marketing 200x3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05000" y="2495550"/>
            <a:ext cx="1219200" cy="1828800"/>
          </a:xfrm>
          <a:prstGeom prst="rect">
            <a:avLst/>
          </a:prstGeom>
        </p:spPr>
      </p:pic>
      <p:pic>
        <p:nvPicPr>
          <p:cNvPr id="17" name="Picture 16" descr="Guide 200x30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3400" y="2495550"/>
            <a:ext cx="1219200" cy="1828800"/>
          </a:xfrm>
          <a:prstGeom prst="rect">
            <a:avLst/>
          </a:prstGeom>
        </p:spPr>
      </p:pic>
      <p:pic>
        <p:nvPicPr>
          <p:cNvPr id="19" name="Picture 18" descr="Financal Plan 200x300.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76600" y="2495550"/>
            <a:ext cx="1219200" cy="1828800"/>
          </a:xfrm>
          <a:prstGeom prst="rect">
            <a:avLst/>
          </a:prstGeom>
        </p:spPr>
      </p:pic>
    </p:spTree>
    <p:extLst>
      <p:ext uri="{BB962C8B-B14F-4D97-AF65-F5344CB8AC3E}">
        <p14:creationId xmlns:p14="http://schemas.microsoft.com/office/powerpoint/2010/main" val="2920740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Research</a:t>
            </a:r>
            <a:endParaRPr lang="en-US" dirty="0"/>
          </a:p>
        </p:txBody>
      </p:sp>
      <p:sp>
        <p:nvSpPr>
          <p:cNvPr id="4" name="Footer Placeholder 3"/>
          <p:cNvSpPr>
            <a:spLocks noGrp="1"/>
          </p:cNvSpPr>
          <p:nvPr>
            <p:ph type="ftr" sz="quarter" idx="11"/>
          </p:nvPr>
        </p:nvSpPr>
        <p:spPr/>
        <p:txBody>
          <a:bodyPr/>
          <a:lstStyle/>
          <a:p>
            <a:r>
              <a:rPr lang="en-US" dirty="0" smtClean="0"/>
              <a:t>Copyright © 2014 Michael "Luni" Libes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2"/>
          <p:cNvPicPr>
            <a:picLocks noChangeAspect="1" noChangeArrowheads="1"/>
          </p:cNvPicPr>
          <p:nvPr/>
        </p:nvPicPr>
        <p:blipFill>
          <a:blip r:embed="rId3" cstate="print"/>
          <a:srcRect/>
          <a:stretch>
            <a:fillRect/>
          </a:stretch>
        </p:blipFill>
        <p:spPr bwMode="auto">
          <a:xfrm>
            <a:off x="2743200" y="1504950"/>
            <a:ext cx="5638800" cy="1055349"/>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2743200" y="2800350"/>
            <a:ext cx="5638799" cy="1311349"/>
          </a:xfrm>
          <a:prstGeom prst="rect">
            <a:avLst/>
          </a:prstGeom>
          <a:noFill/>
          <a:ln w="9525">
            <a:noFill/>
            <a:miter lim="800000"/>
            <a:headEnd/>
            <a:tailEnd/>
          </a:ln>
        </p:spPr>
      </p:pic>
      <p:grpSp>
        <p:nvGrpSpPr>
          <p:cNvPr id="15" name="Group 14"/>
          <p:cNvGrpSpPr/>
          <p:nvPr/>
        </p:nvGrpSpPr>
        <p:grpSpPr>
          <a:xfrm>
            <a:off x="381000" y="1428750"/>
            <a:ext cx="2133600" cy="2133600"/>
            <a:chOff x="381000" y="1428750"/>
            <a:chExt cx="2133600" cy="2133600"/>
          </a:xfrm>
        </p:grpSpPr>
        <p:sp>
          <p:nvSpPr>
            <p:cNvPr id="16" name="Oval 15"/>
            <p:cNvSpPr/>
            <p:nvPr/>
          </p:nvSpPr>
          <p:spPr>
            <a:xfrm>
              <a:off x="609600" y="1657350"/>
              <a:ext cx="1696760" cy="1696760"/>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6"/>
            <p:cNvSpPr/>
            <p:nvPr/>
          </p:nvSpPr>
          <p:spPr>
            <a:xfrm>
              <a:off x="858085" y="1905835"/>
              <a:ext cx="1199790" cy="11997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sp>
          <p:nvSpPr>
            <p:cNvPr id="18" name="Circular Arrow 17"/>
            <p:cNvSpPr/>
            <p:nvPr/>
          </p:nvSpPr>
          <p:spPr>
            <a:xfrm>
              <a:off x="3810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spTree>
    <p:extLst>
      <p:ext uri="{BB962C8B-B14F-4D97-AF65-F5344CB8AC3E}">
        <p14:creationId xmlns:p14="http://schemas.microsoft.com/office/powerpoint/2010/main" val="38872204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21</a:t>
            </a:fld>
            <a:endParaRPr lang="en-US" dirty="0">
              <a:solidFill>
                <a:srgbClr val="E3DED1"/>
              </a:solidFill>
              <a:latin typeface="Franklin Gothic Book"/>
            </a:endParaRPr>
          </a:p>
        </p:txBody>
      </p:sp>
      <p:sp>
        <p:nvSpPr>
          <p:cNvPr id="6" name="Title 5"/>
          <p:cNvSpPr>
            <a:spLocks noGrp="1"/>
          </p:cNvSpPr>
          <p:nvPr>
            <p:ph type="title" idx="4294967295"/>
          </p:nvPr>
        </p:nvSpPr>
        <p:spPr>
          <a:xfrm>
            <a:off x="1295400" y="400050"/>
            <a:ext cx="7848600" cy="3502025"/>
          </a:xfrm>
        </p:spPr>
        <p:txBody>
          <a:bodyPr>
            <a:normAutofit fontScale="90000"/>
          </a:bodyPr>
          <a:lstStyle/>
          <a:p>
            <a:r>
              <a:rPr lang="en-US" sz="9600" dirty="0" smtClean="0"/>
              <a:t>Get</a:t>
            </a:r>
            <a:br>
              <a:rPr lang="en-US" sz="9600" dirty="0" smtClean="0"/>
            </a:br>
            <a:r>
              <a:rPr lang="en-US" sz="6700" dirty="0" smtClean="0"/>
              <a:t>Outside the Building</a:t>
            </a:r>
            <a:r>
              <a:rPr lang="en-US" sz="9600" dirty="0" smtClean="0"/>
              <a:t/>
            </a:r>
            <a:br>
              <a:rPr lang="en-US" sz="9600" dirty="0" smtClean="0"/>
            </a:br>
            <a:r>
              <a:rPr lang="en-US" sz="7200" dirty="0" smtClean="0">
                <a:solidFill>
                  <a:srgbClr val="3366CC"/>
                </a:solidFill>
              </a:rPr>
              <a:t>And Talk to Them</a:t>
            </a:r>
            <a:endParaRPr lang="en-US" sz="7200" dirty="0">
              <a:solidFill>
                <a:srgbClr val="3366CC"/>
              </a:solidFill>
            </a:endParaRPr>
          </a:p>
        </p:txBody>
      </p:sp>
      <p:sp>
        <p:nvSpPr>
          <p:cNvPr id="8" name="Rectangle 7"/>
          <p:cNvSpPr/>
          <p:nvPr/>
        </p:nvSpPr>
        <p:spPr>
          <a:xfrm>
            <a:off x="1143000" y="1847352"/>
            <a:ext cx="7010400" cy="1029198"/>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637482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1200151"/>
            <a:ext cx="6248400" cy="3394472"/>
          </a:xfrm>
        </p:spPr>
        <p:txBody>
          <a:bodyPr/>
          <a:lstStyle/>
          <a:p>
            <a:r>
              <a:rPr lang="en-US" dirty="0" smtClean="0">
                <a:solidFill>
                  <a:srgbClr val="F49014"/>
                </a:solidFill>
              </a:rPr>
              <a:t>Get out of the building!</a:t>
            </a:r>
          </a:p>
          <a:p>
            <a:pPr lvl="1"/>
            <a:r>
              <a:rPr lang="en-US" dirty="0" smtClean="0"/>
              <a:t>Create a list of question</a:t>
            </a:r>
          </a:p>
          <a:p>
            <a:pPr lvl="1"/>
            <a:r>
              <a:rPr lang="en-US" dirty="0" smtClean="0"/>
              <a:t>Get answers</a:t>
            </a:r>
          </a:p>
          <a:p>
            <a:pPr lvl="1"/>
            <a:r>
              <a:rPr lang="en-US" dirty="0" smtClean="0"/>
              <a:t>Refine</a:t>
            </a:r>
          </a:p>
          <a:p>
            <a:pPr lvl="1"/>
            <a:r>
              <a:rPr lang="en-US" dirty="0" smtClean="0"/>
              <a:t>Repeat</a:t>
            </a:r>
          </a:p>
        </p:txBody>
      </p:sp>
      <p:sp>
        <p:nvSpPr>
          <p:cNvPr id="9"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8" name="Slide Number Placeholder 10"/>
          <p:cNvSpPr>
            <a:spLocks noGrp="1"/>
          </p:cNvSpPr>
          <p:nvPr>
            <p:ph type="sldNum" sz="quarter" idx="12"/>
          </p:nvPr>
        </p:nvSpPr>
        <p:spPr/>
        <p:txBody>
          <a:bodyPr/>
          <a:lstStyle/>
          <a:p>
            <a:fld id="{B6F15528-21DE-4FAA-801E-634DDDAF4B2B}" type="slidenum">
              <a:rPr lang="en-US" smtClean="0"/>
              <a:pPr/>
              <a:t>22</a:t>
            </a:fld>
            <a:endParaRPr lang="en-US" dirty="0"/>
          </a:p>
        </p:txBody>
      </p:sp>
      <p:sp>
        <p:nvSpPr>
          <p:cNvPr id="3" name="Title 2"/>
          <p:cNvSpPr>
            <a:spLocks noGrp="1"/>
          </p:cNvSpPr>
          <p:nvPr>
            <p:ph type="title"/>
          </p:nvPr>
        </p:nvSpPr>
        <p:spPr/>
        <p:txBody>
          <a:bodyPr/>
          <a:lstStyle/>
          <a:p>
            <a:r>
              <a:rPr lang="en-US" dirty="0" smtClean="0"/>
              <a:t>Customer Interviews</a:t>
            </a:r>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1" name="Group 20"/>
          <p:cNvGrpSpPr/>
          <p:nvPr/>
        </p:nvGrpSpPr>
        <p:grpSpPr>
          <a:xfrm>
            <a:off x="381000" y="1428750"/>
            <a:ext cx="2133600" cy="2133600"/>
            <a:chOff x="381000" y="1428750"/>
            <a:chExt cx="2133600" cy="2133600"/>
          </a:xfrm>
        </p:grpSpPr>
        <p:sp>
          <p:nvSpPr>
            <p:cNvPr id="18" name="Oval 17"/>
            <p:cNvSpPr/>
            <p:nvPr/>
          </p:nvSpPr>
          <p:spPr>
            <a:xfrm>
              <a:off x="609600" y="1657350"/>
              <a:ext cx="1696760" cy="1696760"/>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6"/>
            <p:cNvSpPr/>
            <p:nvPr/>
          </p:nvSpPr>
          <p:spPr>
            <a:xfrm>
              <a:off x="858085" y="1905835"/>
              <a:ext cx="1199790" cy="11997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sp>
          <p:nvSpPr>
            <p:cNvPr id="20" name="Circular Arrow 19"/>
            <p:cNvSpPr/>
            <p:nvPr/>
          </p:nvSpPr>
          <p:spPr>
            <a:xfrm>
              <a:off x="3810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spTree>
    <p:extLst>
      <p:ext uri="{BB962C8B-B14F-4D97-AF65-F5344CB8AC3E}">
        <p14:creationId xmlns:p14="http://schemas.microsoft.com/office/powerpoint/2010/main" val="32571912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23</a:t>
            </a:fld>
            <a:endParaRPr lang="en-US" dirty="0">
              <a:solidFill>
                <a:srgbClr val="E3DED1"/>
              </a:solidFill>
              <a:latin typeface="Franklin Gothic Book"/>
            </a:endParaRPr>
          </a:p>
        </p:txBody>
      </p:sp>
      <p:sp>
        <p:nvSpPr>
          <p:cNvPr id="6" name="Title 5"/>
          <p:cNvSpPr>
            <a:spLocks noGrp="1"/>
          </p:cNvSpPr>
          <p:nvPr>
            <p:ph type="title" idx="4294967295"/>
          </p:nvPr>
        </p:nvSpPr>
        <p:spPr>
          <a:xfrm>
            <a:off x="838200" y="400050"/>
            <a:ext cx="8305800" cy="3943350"/>
          </a:xfrm>
        </p:spPr>
        <p:txBody>
          <a:bodyPr>
            <a:normAutofit fontScale="90000"/>
          </a:bodyPr>
          <a:lstStyle/>
          <a:p>
            <a:r>
              <a:rPr lang="en-US" sz="8000" dirty="0" smtClean="0"/>
              <a:t>Not One</a:t>
            </a:r>
            <a:br>
              <a:rPr lang="en-US" sz="8000" dirty="0" smtClean="0"/>
            </a:br>
            <a:r>
              <a:rPr lang="en-US" sz="8000" dirty="0" smtClean="0"/>
              <a:t>Not Three</a:t>
            </a:r>
            <a:r>
              <a:rPr lang="en-US" sz="9600" dirty="0" smtClean="0"/>
              <a:t/>
            </a:r>
            <a:br>
              <a:rPr lang="en-US" sz="9600" dirty="0" smtClean="0"/>
            </a:br>
            <a:r>
              <a:rPr lang="en-US" sz="7200" dirty="0" smtClean="0">
                <a:solidFill>
                  <a:srgbClr val="FF9900"/>
                </a:solidFill>
              </a:rPr>
              <a:t>10, 20, 50, or MORE</a:t>
            </a:r>
            <a:br>
              <a:rPr lang="en-US" sz="7200" dirty="0" smtClean="0">
                <a:solidFill>
                  <a:srgbClr val="FF9900"/>
                </a:solidFill>
              </a:rPr>
            </a:br>
            <a:r>
              <a:rPr lang="en-US" sz="3400" dirty="0" smtClean="0">
                <a:solidFill>
                  <a:schemeClr val="accent2"/>
                </a:solidFill>
              </a:rPr>
              <a:t>for a web service, 500.. 1,000.. 10,000</a:t>
            </a:r>
            <a:endParaRPr lang="en-US" sz="3400" dirty="0">
              <a:solidFill>
                <a:schemeClr val="accent2"/>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482561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Proceed or Iterate?</a:t>
            </a:r>
            <a:endParaRPr lang="en-US" dirty="0"/>
          </a:p>
        </p:txBody>
      </p:sp>
      <p:sp>
        <p:nvSpPr>
          <p:cNvPr id="34"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33" name="Slide Number Placeholder 10"/>
          <p:cNvSpPr>
            <a:spLocks noGrp="1"/>
          </p:cNvSpPr>
          <p:nvPr>
            <p:ph type="sldNum" sz="quarter" idx="12"/>
          </p:nvPr>
        </p:nvSpPr>
        <p:spPr/>
        <p:txBody>
          <a:bodyPr/>
          <a:lstStyle/>
          <a:p>
            <a:fld id="{B6F15528-21DE-4FAA-801E-634DDDAF4B2B}" type="slidenum">
              <a:rPr lang="en-US" smtClean="0"/>
              <a:pPr/>
              <a:t>24</a:t>
            </a:fld>
            <a:endParaRPr lang="en-US" dirty="0"/>
          </a:p>
        </p:txBody>
      </p:sp>
      <p:grpSp>
        <p:nvGrpSpPr>
          <p:cNvPr id="36" name="Group 35"/>
          <p:cNvGrpSpPr/>
          <p:nvPr/>
        </p:nvGrpSpPr>
        <p:grpSpPr>
          <a:xfrm>
            <a:off x="381000" y="1428750"/>
            <a:ext cx="8382000" cy="2971800"/>
            <a:chOff x="381000" y="2133600"/>
            <a:chExt cx="8382000" cy="2971800"/>
          </a:xfrm>
        </p:grpSpPr>
        <p:grpSp>
          <p:nvGrpSpPr>
            <p:cNvPr id="37" name="Group 11"/>
            <p:cNvGrpSpPr/>
            <p:nvPr/>
          </p:nvGrpSpPr>
          <p:grpSpPr>
            <a:xfrm>
              <a:off x="6837640" y="2362200"/>
              <a:ext cx="1696760" cy="1696760"/>
              <a:chOff x="6229791" y="1512223"/>
              <a:chExt cx="1501516" cy="1501516"/>
            </a:xfrm>
            <a:solidFill>
              <a:schemeClr val="accent1"/>
            </a:solidFill>
          </p:grpSpPr>
          <p:sp>
            <p:nvSpPr>
              <p:cNvPr id="55" name="Oval 54"/>
              <p:cNvSpPr/>
              <p:nvPr/>
            </p:nvSpPr>
            <p:spPr>
              <a:xfrm>
                <a:off x="6229791" y="1512223"/>
                <a:ext cx="1501516" cy="1501516"/>
              </a:xfrm>
              <a:prstGeom prst="ellipse">
                <a:avLst/>
              </a:prstGeom>
              <a:solidFill>
                <a:srgbClr val="7F7F7F"/>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16"/>
              <p:cNvSpPr/>
              <p:nvPr/>
            </p:nvSpPr>
            <p:spPr>
              <a:xfrm>
                <a:off x="644968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2000" dirty="0" smtClean="0">
                    <a:solidFill>
                      <a:prstClr val="white"/>
                    </a:solidFill>
                    <a:latin typeface="Franklin Gothic Book"/>
                  </a:rPr>
                  <a:t>Company Building</a:t>
                </a:r>
                <a:endParaRPr lang="en-US" sz="2000" dirty="0">
                  <a:solidFill>
                    <a:prstClr val="white"/>
                  </a:solidFill>
                  <a:latin typeface="Franklin Gothic Book"/>
                </a:endParaRPr>
              </a:p>
            </p:txBody>
          </p:sp>
        </p:grpSp>
        <p:sp>
          <p:nvSpPr>
            <p:cNvPr id="38" name="Right Arrow 37"/>
            <p:cNvSpPr/>
            <p:nvPr/>
          </p:nvSpPr>
          <p:spPr>
            <a:xfrm>
              <a:off x="6152900"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9" name="Group 10"/>
            <p:cNvGrpSpPr/>
            <p:nvPr/>
          </p:nvGrpSpPr>
          <p:grpSpPr>
            <a:xfrm>
              <a:off x="4761627" y="2362200"/>
              <a:ext cx="1696760" cy="1696760"/>
              <a:chOff x="4153778" y="1512223"/>
              <a:chExt cx="1501516" cy="1501516"/>
            </a:xfrm>
            <a:solidFill>
              <a:schemeClr val="accent2"/>
            </a:solidFill>
          </p:grpSpPr>
          <p:sp>
            <p:nvSpPr>
              <p:cNvPr id="53" name="Oval 52"/>
              <p:cNvSpPr/>
              <p:nvPr/>
            </p:nvSpPr>
            <p:spPr>
              <a:xfrm>
                <a:off x="4153778" y="1512223"/>
                <a:ext cx="1501516" cy="1501516"/>
              </a:xfrm>
              <a:prstGeom prst="ellipse">
                <a:avLst/>
              </a:prstGeom>
              <a:solidFill>
                <a:srgbClr val="7F7F7F"/>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14"/>
              <p:cNvSpPr/>
              <p:nvPr/>
            </p:nvSpPr>
            <p:spPr>
              <a:xfrm>
                <a:off x="4373670"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000" dirty="0" smtClean="0">
                    <a:solidFill>
                      <a:prstClr val="white"/>
                    </a:solidFill>
                    <a:latin typeface="Franklin Gothic Book"/>
                  </a:rPr>
                  <a:t>Customer Creation</a:t>
                </a:r>
                <a:endParaRPr lang="en-US" sz="2000" dirty="0">
                  <a:solidFill>
                    <a:prstClr val="white"/>
                  </a:solidFill>
                  <a:latin typeface="Franklin Gothic Book"/>
                </a:endParaRPr>
              </a:p>
            </p:txBody>
          </p:sp>
        </p:grpSp>
        <p:sp>
          <p:nvSpPr>
            <p:cNvPr id="40" name="Right Arrow 39"/>
            <p:cNvSpPr/>
            <p:nvPr/>
          </p:nvSpPr>
          <p:spPr>
            <a:xfrm>
              <a:off x="4076887"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1" name="Group 8"/>
            <p:cNvGrpSpPr/>
            <p:nvPr/>
          </p:nvGrpSpPr>
          <p:grpSpPr>
            <a:xfrm>
              <a:off x="2685613" y="2362200"/>
              <a:ext cx="1696760" cy="1696760"/>
              <a:chOff x="2077764" y="1512223"/>
              <a:chExt cx="1501516" cy="1501516"/>
            </a:xfrm>
            <a:solidFill>
              <a:schemeClr val="accent4"/>
            </a:solidFill>
          </p:grpSpPr>
          <p:sp>
            <p:nvSpPr>
              <p:cNvPr id="51" name="Oval 50"/>
              <p:cNvSpPr/>
              <p:nvPr/>
            </p:nvSpPr>
            <p:spPr>
              <a:xfrm>
                <a:off x="2077764" y="1512223"/>
                <a:ext cx="1501516" cy="1501516"/>
              </a:xfrm>
              <a:prstGeom prst="ellipse">
                <a:avLst/>
              </a:prstGeom>
              <a:solidFill>
                <a:schemeClr val="bg1">
                  <a:lumMod val="50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10"/>
              <p:cNvSpPr/>
              <p:nvPr/>
            </p:nvSpPr>
            <p:spPr>
              <a:xfrm>
                <a:off x="2297656"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Validation</a:t>
                </a:r>
                <a:endParaRPr lang="en-US" sz="2000" dirty="0">
                  <a:solidFill>
                    <a:prstClr val="white"/>
                  </a:solidFill>
                  <a:latin typeface="Franklin Gothic Book"/>
                </a:endParaRPr>
              </a:p>
            </p:txBody>
          </p:sp>
        </p:grpSp>
        <p:sp>
          <p:nvSpPr>
            <p:cNvPr id="42" name="Right Arrow 41"/>
            <p:cNvSpPr/>
            <p:nvPr/>
          </p:nvSpPr>
          <p:spPr>
            <a:xfrm>
              <a:off x="2000873" y="3012550"/>
              <a:ext cx="761288" cy="396060"/>
            </a:xfrm>
            <a:prstGeom prst="rightArrow">
              <a:avLst>
                <a:gd name="adj1" fmla="val 70000"/>
                <a:gd name="adj2" fmla="val 50000"/>
              </a:avLst>
            </a:prstGeom>
            <a:solidFill>
              <a:srgbClr val="FFFFFF"/>
            </a:solidFill>
            <a:ln>
              <a:solidFill>
                <a:schemeClr val="bg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3" name="Group 6"/>
            <p:cNvGrpSpPr/>
            <p:nvPr/>
          </p:nvGrpSpPr>
          <p:grpSpPr>
            <a:xfrm>
              <a:off x="609600" y="2362200"/>
              <a:ext cx="1696760" cy="1696760"/>
              <a:chOff x="1751" y="1512223"/>
              <a:chExt cx="1501516" cy="1501516"/>
            </a:xfrm>
            <a:solidFill>
              <a:schemeClr val="accent6">
                <a:lumMod val="75000"/>
              </a:schemeClr>
            </a:solidFill>
          </p:grpSpPr>
          <p:sp>
            <p:nvSpPr>
              <p:cNvPr id="49" name="Oval 48"/>
              <p:cNvSpPr/>
              <p:nvPr/>
            </p:nvSpPr>
            <p:spPr>
              <a:xfrm>
                <a:off x="1751" y="1512223"/>
                <a:ext cx="1501516" cy="1501516"/>
              </a:xfrm>
              <a:prstGeom prst="ellipse">
                <a:avLst/>
              </a:prstGeom>
              <a:solidFill>
                <a:schemeClr val="accent4"/>
              </a:solidFill>
              <a:ln>
                <a:solidFill>
                  <a:srgbClr val="7F7F7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6"/>
              <p:cNvSpPr/>
              <p:nvPr/>
            </p:nvSpPr>
            <p:spPr>
              <a:xfrm>
                <a:off x="22164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grpSp>
        <p:sp>
          <p:nvSpPr>
            <p:cNvPr id="44" name="Circular Arrow 43"/>
            <p:cNvSpPr/>
            <p:nvPr/>
          </p:nvSpPr>
          <p:spPr>
            <a:xfrm>
              <a:off x="381000" y="2133600"/>
              <a:ext cx="2133600" cy="2133600"/>
            </a:xfrm>
            <a:prstGeom prst="circularArrow">
              <a:avLst>
                <a:gd name="adj1" fmla="val 8509"/>
                <a:gd name="adj2" fmla="val 1142319"/>
                <a:gd name="adj3" fmla="val 8634438"/>
                <a:gd name="adj4" fmla="val 11720633"/>
                <a:gd name="adj5"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5" name="Circular Arrow 44"/>
            <p:cNvSpPr/>
            <p:nvPr/>
          </p:nvSpPr>
          <p:spPr>
            <a:xfrm>
              <a:off x="2438400" y="213360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6" name="Circular Arrow 45"/>
            <p:cNvSpPr/>
            <p:nvPr/>
          </p:nvSpPr>
          <p:spPr>
            <a:xfrm>
              <a:off x="4572000" y="213360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7" name="Circular Arrow 46"/>
            <p:cNvSpPr/>
            <p:nvPr/>
          </p:nvSpPr>
          <p:spPr>
            <a:xfrm>
              <a:off x="6629400" y="213360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8" name="Circular Arrow 47"/>
            <p:cNvSpPr/>
            <p:nvPr/>
          </p:nvSpPr>
          <p:spPr>
            <a:xfrm>
              <a:off x="1219200" y="2819400"/>
              <a:ext cx="2362200" cy="2286000"/>
            </a:xfrm>
            <a:prstGeom prst="circularArrow">
              <a:avLst>
                <a:gd name="adj1" fmla="val 8509"/>
                <a:gd name="adj2" fmla="val 1142319"/>
                <a:gd name="adj3" fmla="val 8634438"/>
                <a:gd name="adj4" fmla="val 21490909"/>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pic>
        <p:nvPicPr>
          <p:cNvPr id="5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316676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1200151"/>
            <a:ext cx="6248400" cy="3394472"/>
          </a:xfrm>
        </p:spPr>
        <p:txBody>
          <a:bodyPr>
            <a:normAutofit/>
          </a:bodyPr>
          <a:lstStyle/>
          <a:p>
            <a:r>
              <a:rPr lang="en-US" sz="2800" dirty="0"/>
              <a:t>Talk to potential customers</a:t>
            </a:r>
          </a:p>
          <a:p>
            <a:pPr lvl="1"/>
            <a:r>
              <a:rPr lang="en-US" sz="2400" dirty="0"/>
              <a:t>Did you hear them correctly?</a:t>
            </a:r>
          </a:p>
          <a:p>
            <a:pPr lvl="1"/>
            <a:r>
              <a:rPr lang="en-US" sz="2400" dirty="0"/>
              <a:t>Will they buy your </a:t>
            </a:r>
            <a:r>
              <a:rPr lang="en-US" sz="2400" dirty="0" smtClean="0"/>
              <a:t>product?</a:t>
            </a:r>
            <a:r>
              <a:rPr lang="en-US" sz="2400" dirty="0"/>
              <a:t/>
            </a:r>
            <a:br>
              <a:rPr lang="en-US" sz="2400" dirty="0"/>
            </a:br>
            <a:r>
              <a:rPr lang="en-US" sz="2400" dirty="0" smtClean="0"/>
              <a:t>If free?  $</a:t>
            </a:r>
            <a:r>
              <a:rPr lang="en-US" sz="2400" dirty="0"/>
              <a:t>1 million?</a:t>
            </a:r>
          </a:p>
          <a:p>
            <a:pPr lvl="1"/>
            <a:endParaRPr lang="en-US" sz="1200" dirty="0"/>
          </a:p>
          <a:p>
            <a:pPr lvl="1"/>
            <a:r>
              <a:rPr lang="en-US" sz="2400" dirty="0"/>
              <a:t>What is missing from your proposed product?</a:t>
            </a:r>
          </a:p>
        </p:txBody>
      </p:sp>
      <p:sp>
        <p:nvSpPr>
          <p:cNvPr id="9"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8" name="Slide Number Placeholder 10"/>
          <p:cNvSpPr>
            <a:spLocks noGrp="1"/>
          </p:cNvSpPr>
          <p:nvPr>
            <p:ph type="sldNum" sz="quarter" idx="12"/>
          </p:nvPr>
        </p:nvSpPr>
        <p:spPr/>
        <p:txBody>
          <a:bodyPr/>
          <a:lstStyle/>
          <a:p>
            <a:fld id="{B6F15528-21DE-4FAA-801E-634DDDAF4B2B}" type="slidenum">
              <a:rPr lang="en-US" smtClean="0"/>
              <a:pPr/>
              <a:t>25</a:t>
            </a:fld>
            <a:endParaRPr lang="en-US" dirty="0"/>
          </a:p>
        </p:txBody>
      </p:sp>
      <p:sp>
        <p:nvSpPr>
          <p:cNvPr id="3" name="Title 2"/>
          <p:cNvSpPr>
            <a:spLocks noGrp="1"/>
          </p:cNvSpPr>
          <p:nvPr>
            <p:ph type="title"/>
          </p:nvPr>
        </p:nvSpPr>
        <p:spPr/>
        <p:txBody>
          <a:bodyPr/>
          <a:lstStyle/>
          <a:p>
            <a:r>
              <a:rPr lang="en-US" dirty="0" smtClean="0"/>
              <a:t>Customer Validation</a:t>
            </a:r>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6" name="Group 15"/>
          <p:cNvGrpSpPr/>
          <p:nvPr/>
        </p:nvGrpSpPr>
        <p:grpSpPr>
          <a:xfrm>
            <a:off x="381000" y="1428750"/>
            <a:ext cx="2133600" cy="2133600"/>
            <a:chOff x="2438400" y="1428750"/>
            <a:chExt cx="2133600" cy="2133600"/>
          </a:xfrm>
        </p:grpSpPr>
        <p:sp>
          <p:nvSpPr>
            <p:cNvPr id="17" name="Oval 16"/>
            <p:cNvSpPr/>
            <p:nvPr/>
          </p:nvSpPr>
          <p:spPr>
            <a:xfrm>
              <a:off x="2685613" y="1657350"/>
              <a:ext cx="1696760" cy="1696760"/>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10"/>
            <p:cNvSpPr/>
            <p:nvPr/>
          </p:nvSpPr>
          <p:spPr>
            <a:xfrm>
              <a:off x="2934098" y="1905835"/>
              <a:ext cx="1199790" cy="11997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Validation</a:t>
              </a:r>
              <a:endParaRPr lang="en-US" sz="2000" dirty="0">
                <a:solidFill>
                  <a:prstClr val="white"/>
                </a:solidFill>
                <a:latin typeface="Franklin Gothic Book"/>
              </a:endParaRPr>
            </a:p>
          </p:txBody>
        </p:sp>
        <p:sp>
          <p:nvSpPr>
            <p:cNvPr id="23" name="Circular Arrow 22"/>
            <p:cNvSpPr/>
            <p:nvPr/>
          </p:nvSpPr>
          <p:spPr>
            <a:xfrm>
              <a:off x="24384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spTree>
    <p:extLst>
      <p:ext uri="{BB962C8B-B14F-4D97-AF65-F5344CB8AC3E}">
        <p14:creationId xmlns:p14="http://schemas.microsoft.com/office/powerpoint/2010/main" val="29819150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Paths to Validation</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
        <p:nvSpPr>
          <p:cNvPr id="5" name="Right Arrow 4"/>
          <p:cNvSpPr/>
          <p:nvPr/>
        </p:nvSpPr>
        <p:spPr>
          <a:xfrm>
            <a:off x="609600" y="1371600"/>
            <a:ext cx="8077200" cy="3028950"/>
          </a:xfrm>
          <a:prstGeom prst="rightArrow">
            <a:avLst>
              <a:gd name="adj1" fmla="val 65419"/>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6" name="Rounded Rectangle 5"/>
          <p:cNvSpPr/>
          <p:nvPr/>
        </p:nvSpPr>
        <p:spPr>
          <a:xfrm>
            <a:off x="228600" y="2686050"/>
            <a:ext cx="2057400" cy="3429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solidFill>
                  <a:srgbClr val="FFFFFF"/>
                </a:solidFill>
                <a:latin typeface="Permanent Marker"/>
              </a:rPr>
              <a:t>Brainstorm</a:t>
            </a:r>
            <a:endParaRPr lang="en-US" sz="2000" dirty="0">
              <a:solidFill>
                <a:srgbClr val="FFFFFF"/>
              </a:solidFill>
              <a:latin typeface="Permanent Marker"/>
            </a:endParaRPr>
          </a:p>
        </p:txBody>
      </p:sp>
      <p:sp>
        <p:nvSpPr>
          <p:cNvPr id="7" name="Rounded Rectangle 6"/>
          <p:cNvSpPr/>
          <p:nvPr/>
        </p:nvSpPr>
        <p:spPr>
          <a:xfrm>
            <a:off x="2438400" y="2571750"/>
            <a:ext cx="2895600" cy="514350"/>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prstClr val="white"/>
                </a:solidFill>
                <a:latin typeface="Permanent Marker"/>
              </a:rPr>
              <a:t>Feedback</a:t>
            </a:r>
            <a:endParaRPr lang="en-US" sz="4000" dirty="0">
              <a:solidFill>
                <a:prstClr val="white"/>
              </a:solidFill>
              <a:latin typeface="Permanent Marker"/>
            </a:endParaRPr>
          </a:p>
        </p:txBody>
      </p:sp>
      <p:sp>
        <p:nvSpPr>
          <p:cNvPr id="8" name="TextBox 7"/>
          <p:cNvSpPr txBox="1"/>
          <p:nvPr/>
        </p:nvSpPr>
        <p:spPr>
          <a:xfrm>
            <a:off x="2286000" y="1531887"/>
            <a:ext cx="1633781" cy="461665"/>
          </a:xfrm>
          <a:prstGeom prst="rect">
            <a:avLst/>
          </a:prstGeom>
          <a:noFill/>
        </p:spPr>
        <p:txBody>
          <a:bodyPr wrap="none" rtlCol="0">
            <a:spAutoFit/>
          </a:bodyPr>
          <a:lstStyle/>
          <a:p>
            <a:r>
              <a:rPr lang="en-US" sz="2400" dirty="0" smtClean="0">
                <a:solidFill>
                  <a:srgbClr val="FF9900"/>
                </a:solidFill>
                <a:latin typeface="Permanent Marker"/>
              </a:rPr>
              <a:t>Facebook</a:t>
            </a:r>
            <a:endParaRPr lang="en-US" sz="2400" dirty="0">
              <a:solidFill>
                <a:srgbClr val="FF9900"/>
              </a:solidFill>
              <a:latin typeface="Permanent Marker"/>
            </a:endParaRPr>
          </a:p>
        </p:txBody>
      </p:sp>
      <p:sp>
        <p:nvSpPr>
          <p:cNvPr id="9" name="TextBox 8"/>
          <p:cNvSpPr txBox="1"/>
          <p:nvPr/>
        </p:nvSpPr>
        <p:spPr>
          <a:xfrm>
            <a:off x="2877820" y="3562350"/>
            <a:ext cx="1313180" cy="523220"/>
          </a:xfrm>
          <a:prstGeom prst="rect">
            <a:avLst/>
          </a:prstGeom>
          <a:noFill/>
        </p:spPr>
        <p:txBody>
          <a:bodyPr wrap="none" rtlCol="0">
            <a:spAutoFit/>
          </a:bodyPr>
          <a:lstStyle/>
          <a:p>
            <a:r>
              <a:rPr lang="en-US" sz="2800" dirty="0" smtClean="0">
                <a:solidFill>
                  <a:srgbClr val="FF9900"/>
                </a:solidFill>
                <a:latin typeface="Permanent Marker"/>
              </a:rPr>
              <a:t>Quora</a:t>
            </a:r>
            <a:endParaRPr lang="en-US" sz="2800" dirty="0">
              <a:solidFill>
                <a:srgbClr val="FF9900"/>
              </a:solidFill>
              <a:latin typeface="Permanent Marker"/>
            </a:endParaRPr>
          </a:p>
        </p:txBody>
      </p:sp>
      <p:sp>
        <p:nvSpPr>
          <p:cNvPr id="10" name="TextBox 9"/>
          <p:cNvSpPr txBox="1"/>
          <p:nvPr/>
        </p:nvSpPr>
        <p:spPr>
          <a:xfrm>
            <a:off x="2192020" y="3962400"/>
            <a:ext cx="1556836" cy="523220"/>
          </a:xfrm>
          <a:prstGeom prst="rect">
            <a:avLst/>
          </a:prstGeom>
          <a:noFill/>
        </p:spPr>
        <p:txBody>
          <a:bodyPr wrap="none" rtlCol="0">
            <a:spAutoFit/>
          </a:bodyPr>
          <a:lstStyle/>
          <a:p>
            <a:r>
              <a:rPr lang="en-US" sz="2800" dirty="0" smtClean="0">
                <a:solidFill>
                  <a:srgbClr val="FF9900"/>
                </a:solidFill>
                <a:latin typeface="Permanent Marker"/>
              </a:rPr>
              <a:t>Google</a:t>
            </a:r>
            <a:endParaRPr lang="en-US" sz="2800" dirty="0">
              <a:solidFill>
                <a:srgbClr val="FF9900"/>
              </a:solidFill>
              <a:latin typeface="Permanent Marker"/>
            </a:endParaRPr>
          </a:p>
        </p:txBody>
      </p:sp>
      <p:sp>
        <p:nvSpPr>
          <p:cNvPr id="11" name="TextBox 10"/>
          <p:cNvSpPr txBox="1"/>
          <p:nvPr/>
        </p:nvSpPr>
        <p:spPr>
          <a:xfrm>
            <a:off x="3115941" y="1881485"/>
            <a:ext cx="1343337" cy="461665"/>
          </a:xfrm>
          <a:prstGeom prst="rect">
            <a:avLst/>
          </a:prstGeom>
          <a:noFill/>
        </p:spPr>
        <p:txBody>
          <a:bodyPr wrap="none" rtlCol="0">
            <a:spAutoFit/>
          </a:bodyPr>
          <a:lstStyle/>
          <a:p>
            <a:r>
              <a:rPr lang="en-US" sz="2400" dirty="0" smtClean="0">
                <a:solidFill>
                  <a:srgbClr val="FF9900"/>
                </a:solidFill>
                <a:latin typeface="Permanent Marker"/>
              </a:rPr>
              <a:t>Twitter</a:t>
            </a:r>
            <a:endParaRPr lang="en-US" sz="2400" dirty="0">
              <a:solidFill>
                <a:srgbClr val="FF9900"/>
              </a:solidFill>
              <a:latin typeface="Permanent Marker"/>
            </a:endParaRPr>
          </a:p>
        </p:txBody>
      </p:sp>
      <p:sp>
        <p:nvSpPr>
          <p:cNvPr id="12" name="Rounded Rectangle 11"/>
          <p:cNvSpPr/>
          <p:nvPr/>
        </p:nvSpPr>
        <p:spPr>
          <a:xfrm>
            <a:off x="5486400" y="2514600"/>
            <a:ext cx="3341914" cy="62865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prstClr val="white"/>
                </a:solidFill>
                <a:latin typeface="Permanent Marker"/>
              </a:rPr>
              <a:t>Data</a:t>
            </a:r>
            <a:endParaRPr lang="en-US" sz="4000" dirty="0">
              <a:solidFill>
                <a:prstClr val="white"/>
              </a:solidFill>
              <a:latin typeface="Permanent Marker"/>
            </a:endParaRPr>
          </a:p>
        </p:txBody>
      </p:sp>
      <p:sp>
        <p:nvSpPr>
          <p:cNvPr id="13" name="TextBox 12"/>
          <p:cNvSpPr txBox="1"/>
          <p:nvPr/>
        </p:nvSpPr>
        <p:spPr>
          <a:xfrm>
            <a:off x="5188323" y="4044374"/>
            <a:ext cx="2018501" cy="584776"/>
          </a:xfrm>
          <a:prstGeom prst="rect">
            <a:avLst/>
          </a:prstGeom>
          <a:noFill/>
        </p:spPr>
        <p:txBody>
          <a:bodyPr wrap="none" rtlCol="0">
            <a:spAutoFit/>
          </a:bodyPr>
          <a:lstStyle/>
          <a:p>
            <a:r>
              <a:rPr lang="en-US" sz="3200" dirty="0" smtClean="0">
                <a:solidFill>
                  <a:schemeClr val="accent2">
                    <a:lumMod val="60000"/>
                    <a:lumOff val="40000"/>
                  </a:schemeClr>
                </a:solidFill>
                <a:latin typeface="Permanent Marker"/>
              </a:rPr>
              <a:t>aytm.com</a:t>
            </a:r>
            <a:endParaRPr lang="en-US" sz="3200" dirty="0">
              <a:solidFill>
                <a:schemeClr val="accent2">
                  <a:lumMod val="60000"/>
                  <a:lumOff val="40000"/>
                </a:schemeClr>
              </a:solidFill>
              <a:latin typeface="Permanent Marker"/>
            </a:endParaRPr>
          </a:p>
        </p:txBody>
      </p:sp>
      <p:sp>
        <p:nvSpPr>
          <p:cNvPr id="14" name="TextBox 13"/>
          <p:cNvSpPr txBox="1"/>
          <p:nvPr/>
        </p:nvSpPr>
        <p:spPr>
          <a:xfrm>
            <a:off x="5867400" y="3625705"/>
            <a:ext cx="2980303" cy="584776"/>
          </a:xfrm>
          <a:prstGeom prst="rect">
            <a:avLst/>
          </a:prstGeom>
          <a:noFill/>
        </p:spPr>
        <p:txBody>
          <a:bodyPr wrap="none" rtlCol="0">
            <a:spAutoFit/>
          </a:bodyPr>
          <a:lstStyle/>
          <a:p>
            <a:r>
              <a:rPr lang="en-US" sz="3200" dirty="0" smtClean="0">
                <a:solidFill>
                  <a:schemeClr val="accent2">
                    <a:lumMod val="60000"/>
                    <a:lumOff val="40000"/>
                  </a:schemeClr>
                </a:solidFill>
                <a:latin typeface="Permanent Marker"/>
              </a:rPr>
              <a:t>polldaddy.com</a:t>
            </a:r>
            <a:endParaRPr lang="en-US" sz="3200" dirty="0">
              <a:solidFill>
                <a:schemeClr val="accent2">
                  <a:lumMod val="60000"/>
                  <a:lumOff val="40000"/>
                </a:schemeClr>
              </a:solidFill>
              <a:latin typeface="Permanent Marker"/>
            </a:endParaRPr>
          </a:p>
        </p:txBody>
      </p:sp>
      <p:sp>
        <p:nvSpPr>
          <p:cNvPr id="15" name="TextBox 14"/>
          <p:cNvSpPr txBox="1"/>
          <p:nvPr/>
        </p:nvSpPr>
        <p:spPr>
          <a:xfrm>
            <a:off x="5264523" y="1380724"/>
            <a:ext cx="3031599" cy="584776"/>
          </a:xfrm>
          <a:prstGeom prst="rect">
            <a:avLst/>
          </a:prstGeom>
          <a:noFill/>
        </p:spPr>
        <p:txBody>
          <a:bodyPr wrap="none" rtlCol="0">
            <a:spAutoFit/>
          </a:bodyPr>
          <a:lstStyle/>
          <a:p>
            <a:r>
              <a:rPr lang="en-US" sz="3200" dirty="0" smtClean="0">
                <a:solidFill>
                  <a:schemeClr val="accent2">
                    <a:lumMod val="60000"/>
                    <a:lumOff val="40000"/>
                  </a:schemeClr>
                </a:solidFill>
                <a:latin typeface="Permanent Marker"/>
              </a:rPr>
              <a:t>SurveyMonkey</a:t>
            </a:r>
            <a:endParaRPr lang="en-US" sz="3200" dirty="0">
              <a:solidFill>
                <a:schemeClr val="accent2">
                  <a:lumMod val="60000"/>
                  <a:lumOff val="40000"/>
                </a:schemeClr>
              </a:solidFill>
              <a:latin typeface="Permanent Marker"/>
            </a:endParaRPr>
          </a:p>
        </p:txBody>
      </p:sp>
      <p:sp>
        <p:nvSpPr>
          <p:cNvPr id="16" name="TextBox 15"/>
          <p:cNvSpPr txBox="1"/>
          <p:nvPr/>
        </p:nvSpPr>
        <p:spPr>
          <a:xfrm>
            <a:off x="6202818" y="1834574"/>
            <a:ext cx="2364750" cy="584776"/>
          </a:xfrm>
          <a:prstGeom prst="rect">
            <a:avLst/>
          </a:prstGeom>
          <a:noFill/>
        </p:spPr>
        <p:txBody>
          <a:bodyPr wrap="none" rtlCol="0">
            <a:spAutoFit/>
          </a:bodyPr>
          <a:lstStyle/>
          <a:p>
            <a:r>
              <a:rPr lang="en-US" sz="3200" dirty="0" smtClean="0">
                <a:solidFill>
                  <a:schemeClr val="accent2">
                    <a:lumMod val="60000"/>
                    <a:lumOff val="40000"/>
                  </a:schemeClr>
                </a:solidFill>
                <a:latin typeface="Permanent Marker"/>
              </a:rPr>
              <a:t>wufoo.com</a:t>
            </a:r>
            <a:endParaRPr lang="en-US" sz="3200" dirty="0">
              <a:solidFill>
                <a:schemeClr val="accent2">
                  <a:lumMod val="60000"/>
                  <a:lumOff val="40000"/>
                </a:schemeClr>
              </a:solidFill>
              <a:latin typeface="Permanent Marker"/>
            </a:endParaRPr>
          </a:p>
        </p:txBody>
      </p:sp>
      <p:sp>
        <p:nvSpPr>
          <p:cNvPr id="17" name="TextBox 16"/>
          <p:cNvSpPr txBox="1"/>
          <p:nvPr/>
        </p:nvSpPr>
        <p:spPr>
          <a:xfrm>
            <a:off x="5562600" y="3186067"/>
            <a:ext cx="3429000" cy="400110"/>
          </a:xfrm>
          <a:prstGeom prst="rect">
            <a:avLst/>
          </a:prstGeom>
          <a:noFill/>
        </p:spPr>
        <p:txBody>
          <a:bodyPr wrap="square" rtlCol="0">
            <a:spAutoFit/>
          </a:bodyPr>
          <a:lstStyle/>
          <a:p>
            <a:r>
              <a:rPr lang="en-US" sz="2000" b="1" i="1" dirty="0" smtClean="0">
                <a:solidFill>
                  <a:schemeClr val="accent2">
                    <a:lumMod val="60000"/>
                    <a:lumOff val="40000"/>
                  </a:schemeClr>
                </a:solidFill>
                <a:latin typeface="Franklin Gothic Book"/>
              </a:rPr>
              <a:t>Talk to potential stakeholders</a:t>
            </a:r>
            <a:endParaRPr lang="en-US" sz="2000" b="1" i="1" dirty="0">
              <a:solidFill>
                <a:schemeClr val="accent2">
                  <a:lumMod val="60000"/>
                  <a:lumOff val="40000"/>
                </a:schemeClr>
              </a:solidFill>
              <a:latin typeface="Franklin Gothic Book"/>
            </a:endParaRPr>
          </a:p>
        </p:txBody>
      </p:sp>
      <p:sp>
        <p:nvSpPr>
          <p:cNvPr id="18" name="TextBox 17"/>
          <p:cNvSpPr txBox="1"/>
          <p:nvPr/>
        </p:nvSpPr>
        <p:spPr>
          <a:xfrm>
            <a:off x="2667000" y="3128917"/>
            <a:ext cx="3124200" cy="400110"/>
          </a:xfrm>
          <a:prstGeom prst="rect">
            <a:avLst/>
          </a:prstGeom>
          <a:noFill/>
        </p:spPr>
        <p:txBody>
          <a:bodyPr wrap="square" rtlCol="0">
            <a:spAutoFit/>
          </a:bodyPr>
          <a:lstStyle/>
          <a:p>
            <a:r>
              <a:rPr lang="en-US" sz="2000" b="1" i="1" dirty="0" smtClean="0">
                <a:solidFill>
                  <a:srgbClr val="FF9900"/>
                </a:solidFill>
                <a:latin typeface="Franklin Gothic Book"/>
              </a:rPr>
              <a:t>Gather quick opinions</a:t>
            </a:r>
            <a:endParaRPr lang="en-US" sz="2000" b="1" i="1" dirty="0">
              <a:solidFill>
                <a:srgbClr val="FF9900"/>
              </a:solidFill>
              <a:latin typeface="Franklin Gothic Book"/>
            </a:endParaRPr>
          </a:p>
        </p:txBody>
      </p:sp>
    </p:spTree>
    <p:extLst>
      <p:ext uri="{BB962C8B-B14F-4D97-AF65-F5344CB8AC3E}">
        <p14:creationId xmlns:p14="http://schemas.microsoft.com/office/powerpoint/2010/main" val="40210958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1450"/>
            <a:ext cx="8229600" cy="3924300"/>
          </a:xfrm>
        </p:spPr>
        <p:txBody>
          <a:bodyPr>
            <a:normAutofit/>
          </a:bodyPr>
          <a:lstStyle/>
          <a:p>
            <a:r>
              <a:rPr lang="en-US" sz="6000" dirty="0" smtClean="0"/>
              <a:t>AND</a:t>
            </a:r>
            <a:r>
              <a:rPr lang="en-US" sz="9600" dirty="0"/>
              <a:t> </a:t>
            </a:r>
            <a:r>
              <a:rPr lang="en-US" sz="9600" dirty="0" smtClean="0"/>
              <a:t>Get</a:t>
            </a:r>
            <a:br>
              <a:rPr lang="en-US" sz="9600" dirty="0" smtClean="0"/>
            </a:br>
            <a:r>
              <a:rPr lang="en-US" sz="6000" dirty="0" smtClean="0"/>
              <a:t>”Outside the Building”</a:t>
            </a:r>
            <a:r>
              <a:rPr lang="en-US" sz="9600" dirty="0" smtClean="0"/>
              <a:t/>
            </a:r>
            <a:br>
              <a:rPr lang="en-US" sz="9600" dirty="0" smtClean="0"/>
            </a:br>
            <a:r>
              <a:rPr lang="en-US" sz="7200" dirty="0" smtClean="0">
                <a:solidFill>
                  <a:schemeClr val="accent2"/>
                </a:solidFill>
              </a:rPr>
              <a:t>And Talk to Them</a:t>
            </a:r>
            <a:endParaRPr lang="en-US" sz="7200" dirty="0">
              <a:solidFill>
                <a:schemeClr val="accent2"/>
              </a:solidFill>
            </a:endParaRPr>
          </a:p>
        </p:txBody>
      </p:sp>
      <p:sp>
        <p:nvSpPr>
          <p:cNvPr id="5" name="Footer Placeholder 4"/>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27</a:t>
            </a:fld>
            <a:endParaRPr lang="en-US" dirty="0">
              <a:solidFill>
                <a:srgbClr val="E3DED1"/>
              </a:solidFill>
              <a:latin typeface="Franklin Gothic Book"/>
            </a:endParaRPr>
          </a:p>
        </p:txBody>
      </p:sp>
      <p:sp>
        <p:nvSpPr>
          <p:cNvPr id="8" name="Rectangle 7"/>
          <p:cNvSpPr/>
          <p:nvPr/>
        </p:nvSpPr>
        <p:spPr>
          <a:xfrm>
            <a:off x="457200" y="1885950"/>
            <a:ext cx="7391400" cy="99060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228214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1450"/>
            <a:ext cx="8229600" cy="4305300"/>
          </a:xfrm>
        </p:spPr>
        <p:txBody>
          <a:bodyPr>
            <a:normAutofit fontScale="90000"/>
          </a:bodyPr>
          <a:lstStyle/>
          <a:p>
            <a:r>
              <a:rPr lang="en-US" sz="6600" dirty="0" smtClean="0"/>
              <a:t>Get</a:t>
            </a:r>
            <a:br>
              <a:rPr lang="en-US" sz="6600" dirty="0" smtClean="0"/>
            </a:br>
            <a:r>
              <a:rPr lang="en-US" dirty="0" smtClean="0"/>
              <a:t>”Outside the Building”</a:t>
            </a:r>
            <a:r>
              <a:rPr lang="en-US" sz="6600" dirty="0" smtClean="0"/>
              <a:t/>
            </a:r>
            <a:br>
              <a:rPr lang="en-US" sz="6600" dirty="0" smtClean="0"/>
            </a:br>
            <a:r>
              <a:rPr lang="en-US" sz="4800" dirty="0" smtClean="0">
                <a:solidFill>
                  <a:srgbClr val="007599"/>
                </a:solidFill>
              </a:rPr>
              <a:t>And Talk to Them</a:t>
            </a:r>
            <a:r>
              <a:rPr lang="en-US" sz="4800" dirty="0" smtClean="0">
                <a:solidFill>
                  <a:srgbClr val="3366CC"/>
                </a:solidFill>
              </a:rPr>
              <a:t/>
            </a:r>
            <a:br>
              <a:rPr lang="en-US" sz="4800" dirty="0" smtClean="0">
                <a:solidFill>
                  <a:srgbClr val="3366CC"/>
                </a:solidFill>
              </a:rPr>
            </a:br>
            <a:r>
              <a:rPr lang="en-US" sz="6000" dirty="0" smtClean="0">
                <a:solidFill>
                  <a:srgbClr val="FFFFFF"/>
                </a:solidFill>
              </a:rPr>
              <a:t>5, 10, 25, 50</a:t>
            </a:r>
            <a:br>
              <a:rPr lang="en-US" sz="6000" dirty="0" smtClean="0">
                <a:solidFill>
                  <a:srgbClr val="FFFFFF"/>
                </a:solidFill>
              </a:rPr>
            </a:br>
            <a:r>
              <a:rPr lang="en-US" sz="6000" dirty="0" smtClean="0">
                <a:solidFill>
                  <a:srgbClr val="FFFFFF"/>
                </a:solidFill>
              </a:rPr>
              <a:t>potential customers</a:t>
            </a:r>
            <a:br>
              <a:rPr lang="en-US" sz="6000" dirty="0" smtClean="0">
                <a:solidFill>
                  <a:srgbClr val="FFFFFF"/>
                </a:solidFill>
              </a:rPr>
            </a:br>
            <a:r>
              <a:rPr lang="en-US" sz="3200" dirty="0">
                <a:solidFill>
                  <a:schemeClr val="accent2"/>
                </a:solidFill>
              </a:rPr>
              <a:t>for a web service, </a:t>
            </a:r>
            <a:r>
              <a:rPr lang="en-US" sz="3200" dirty="0" smtClean="0">
                <a:solidFill>
                  <a:schemeClr val="accent2"/>
                </a:solidFill>
              </a:rPr>
              <a:t>5,000</a:t>
            </a:r>
            <a:r>
              <a:rPr lang="en-US" sz="3200" dirty="0">
                <a:solidFill>
                  <a:schemeClr val="accent2"/>
                </a:solidFill>
              </a:rPr>
              <a:t>.. </a:t>
            </a:r>
            <a:r>
              <a:rPr lang="en-US" sz="3200" dirty="0" smtClean="0">
                <a:solidFill>
                  <a:schemeClr val="accent2"/>
                </a:solidFill>
              </a:rPr>
              <a:t>10,000</a:t>
            </a:r>
            <a:r>
              <a:rPr lang="en-US" sz="3200" dirty="0">
                <a:solidFill>
                  <a:schemeClr val="accent2"/>
                </a:solidFill>
              </a:rPr>
              <a:t>.. </a:t>
            </a:r>
            <a:r>
              <a:rPr lang="en-US" sz="3200" dirty="0" smtClean="0">
                <a:solidFill>
                  <a:schemeClr val="accent2"/>
                </a:solidFill>
              </a:rPr>
              <a:t>50,000</a:t>
            </a:r>
            <a:endParaRPr lang="en-US" sz="3200" dirty="0">
              <a:solidFill>
                <a:schemeClr val="accent6"/>
              </a:solidFill>
            </a:endParaRPr>
          </a:p>
        </p:txBody>
      </p:sp>
      <p:sp>
        <p:nvSpPr>
          <p:cNvPr id="5" name="Footer Placeholder 4"/>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28</a:t>
            </a:fld>
            <a:endParaRPr lang="en-US" dirty="0">
              <a:solidFill>
                <a:srgbClr val="E3DED1"/>
              </a:solidFill>
              <a:latin typeface="Franklin Gothic Book"/>
            </a:endParaRPr>
          </a:p>
        </p:txBody>
      </p:sp>
      <p:sp>
        <p:nvSpPr>
          <p:cNvPr id="8" name="Rectangle 7"/>
          <p:cNvSpPr/>
          <p:nvPr/>
        </p:nvSpPr>
        <p:spPr>
          <a:xfrm>
            <a:off x="457200" y="1132832"/>
            <a:ext cx="5105400" cy="625706"/>
          </a:xfrm>
          <a:prstGeom prst="rect">
            <a:avLst/>
          </a:prstGeom>
          <a:noFill/>
          <a:ln w="76200">
            <a:solidFill>
              <a:srgbClr val="F49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931463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Proceed, Iterate or Pivot?</a:t>
            </a:r>
          </a:p>
        </p:txBody>
      </p:sp>
      <p:sp>
        <p:nvSpPr>
          <p:cNvPr id="34"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33" name="Slide Number Placeholder 10"/>
          <p:cNvSpPr>
            <a:spLocks noGrp="1"/>
          </p:cNvSpPr>
          <p:nvPr>
            <p:ph type="sldNum" sz="quarter" idx="12"/>
          </p:nvPr>
        </p:nvSpPr>
        <p:spPr/>
        <p:txBody>
          <a:bodyPr/>
          <a:lstStyle/>
          <a:p>
            <a:fld id="{B6F15528-21DE-4FAA-801E-634DDDAF4B2B}" type="slidenum">
              <a:rPr lang="en-US" smtClean="0"/>
              <a:pPr/>
              <a:t>29</a:t>
            </a:fld>
            <a:endParaRPr lang="en-US" dirty="0"/>
          </a:p>
        </p:txBody>
      </p:sp>
      <p:grpSp>
        <p:nvGrpSpPr>
          <p:cNvPr id="36" name="Group 35"/>
          <p:cNvGrpSpPr/>
          <p:nvPr/>
        </p:nvGrpSpPr>
        <p:grpSpPr>
          <a:xfrm>
            <a:off x="381000" y="1428750"/>
            <a:ext cx="8382000" cy="2971800"/>
            <a:chOff x="381000" y="2133600"/>
            <a:chExt cx="8382000" cy="2971800"/>
          </a:xfrm>
        </p:grpSpPr>
        <p:grpSp>
          <p:nvGrpSpPr>
            <p:cNvPr id="37" name="Group 11"/>
            <p:cNvGrpSpPr/>
            <p:nvPr/>
          </p:nvGrpSpPr>
          <p:grpSpPr>
            <a:xfrm>
              <a:off x="6837640" y="2362200"/>
              <a:ext cx="1696760" cy="1696760"/>
              <a:chOff x="6229791" y="1512223"/>
              <a:chExt cx="1501516" cy="1501516"/>
            </a:xfrm>
            <a:solidFill>
              <a:schemeClr val="accent1"/>
            </a:solidFill>
          </p:grpSpPr>
          <p:sp>
            <p:nvSpPr>
              <p:cNvPr id="55" name="Oval 54"/>
              <p:cNvSpPr/>
              <p:nvPr/>
            </p:nvSpPr>
            <p:spPr>
              <a:xfrm>
                <a:off x="6229791" y="1512223"/>
                <a:ext cx="1501516" cy="1501516"/>
              </a:xfrm>
              <a:prstGeom prst="ellipse">
                <a:avLst/>
              </a:prstGeom>
              <a:solidFill>
                <a:srgbClr val="7F7F7F"/>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16"/>
              <p:cNvSpPr/>
              <p:nvPr/>
            </p:nvSpPr>
            <p:spPr>
              <a:xfrm>
                <a:off x="644968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2000" dirty="0" smtClean="0">
                    <a:solidFill>
                      <a:prstClr val="white"/>
                    </a:solidFill>
                    <a:latin typeface="Franklin Gothic Book"/>
                  </a:rPr>
                  <a:t>Company Building</a:t>
                </a:r>
                <a:endParaRPr lang="en-US" sz="2000" dirty="0">
                  <a:solidFill>
                    <a:prstClr val="white"/>
                  </a:solidFill>
                  <a:latin typeface="Franklin Gothic Book"/>
                </a:endParaRPr>
              </a:p>
            </p:txBody>
          </p:sp>
        </p:grpSp>
        <p:sp>
          <p:nvSpPr>
            <p:cNvPr id="38" name="Right Arrow 37"/>
            <p:cNvSpPr/>
            <p:nvPr/>
          </p:nvSpPr>
          <p:spPr>
            <a:xfrm>
              <a:off x="6152900"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9" name="Group 10"/>
            <p:cNvGrpSpPr/>
            <p:nvPr/>
          </p:nvGrpSpPr>
          <p:grpSpPr>
            <a:xfrm>
              <a:off x="4761627" y="2362200"/>
              <a:ext cx="1696760" cy="1696760"/>
              <a:chOff x="4153778" y="1512223"/>
              <a:chExt cx="1501516" cy="1501516"/>
            </a:xfrm>
            <a:solidFill>
              <a:schemeClr val="accent2"/>
            </a:solidFill>
          </p:grpSpPr>
          <p:sp>
            <p:nvSpPr>
              <p:cNvPr id="53" name="Oval 52"/>
              <p:cNvSpPr/>
              <p:nvPr/>
            </p:nvSpPr>
            <p:spPr>
              <a:xfrm>
                <a:off x="4153778" y="1512223"/>
                <a:ext cx="1501516" cy="1501516"/>
              </a:xfrm>
              <a:prstGeom prst="ellipse">
                <a:avLst/>
              </a:prstGeom>
              <a:solidFill>
                <a:srgbClr val="7F7F7F"/>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14"/>
              <p:cNvSpPr/>
              <p:nvPr/>
            </p:nvSpPr>
            <p:spPr>
              <a:xfrm>
                <a:off x="4373670"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000" dirty="0" smtClean="0">
                    <a:solidFill>
                      <a:prstClr val="white"/>
                    </a:solidFill>
                    <a:latin typeface="Franklin Gothic Book"/>
                  </a:rPr>
                  <a:t>Customer Creation</a:t>
                </a:r>
                <a:endParaRPr lang="en-US" sz="2000" dirty="0">
                  <a:solidFill>
                    <a:prstClr val="white"/>
                  </a:solidFill>
                  <a:latin typeface="Franklin Gothic Book"/>
                </a:endParaRPr>
              </a:p>
            </p:txBody>
          </p:sp>
        </p:grpSp>
        <p:sp>
          <p:nvSpPr>
            <p:cNvPr id="40" name="Right Arrow 39"/>
            <p:cNvSpPr/>
            <p:nvPr/>
          </p:nvSpPr>
          <p:spPr>
            <a:xfrm>
              <a:off x="4076887" y="3012550"/>
              <a:ext cx="761288" cy="396060"/>
            </a:xfrm>
            <a:prstGeom prst="rightArrow">
              <a:avLst>
                <a:gd name="adj1" fmla="val 70000"/>
                <a:gd name="adj2" fmla="val 50000"/>
              </a:avLst>
            </a:prstGeom>
            <a:solidFill>
              <a:schemeClr val="bg1"/>
            </a:solidFill>
            <a:ln>
              <a:solidFill>
                <a:schemeClr val="bg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1" name="Group 8"/>
            <p:cNvGrpSpPr/>
            <p:nvPr/>
          </p:nvGrpSpPr>
          <p:grpSpPr>
            <a:xfrm>
              <a:off x="2685613" y="2362200"/>
              <a:ext cx="1696760" cy="1696760"/>
              <a:chOff x="2077764" y="1512223"/>
              <a:chExt cx="1501516" cy="1501516"/>
            </a:xfrm>
            <a:solidFill>
              <a:schemeClr val="accent4"/>
            </a:solidFill>
          </p:grpSpPr>
          <p:sp>
            <p:nvSpPr>
              <p:cNvPr id="51" name="Oval 50"/>
              <p:cNvSpPr/>
              <p:nvPr/>
            </p:nvSpPr>
            <p:spPr>
              <a:xfrm>
                <a:off x="2077764" y="1512223"/>
                <a:ext cx="1501516" cy="1501516"/>
              </a:xfrm>
              <a:prstGeom prst="ellipse">
                <a:avLst/>
              </a:prstGeom>
              <a:solidFill>
                <a:schemeClr val="accent2"/>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10"/>
              <p:cNvSpPr/>
              <p:nvPr/>
            </p:nvSpPr>
            <p:spPr>
              <a:xfrm>
                <a:off x="2297656"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Validation</a:t>
                </a:r>
                <a:endParaRPr lang="en-US" sz="2000" dirty="0">
                  <a:solidFill>
                    <a:prstClr val="white"/>
                  </a:solidFill>
                  <a:latin typeface="Franklin Gothic Book"/>
                </a:endParaRPr>
              </a:p>
            </p:txBody>
          </p:sp>
        </p:grpSp>
        <p:sp>
          <p:nvSpPr>
            <p:cNvPr id="42" name="Right Arrow 41"/>
            <p:cNvSpPr/>
            <p:nvPr/>
          </p:nvSpPr>
          <p:spPr>
            <a:xfrm>
              <a:off x="2000873"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3" name="Group 6"/>
            <p:cNvGrpSpPr/>
            <p:nvPr/>
          </p:nvGrpSpPr>
          <p:grpSpPr>
            <a:xfrm>
              <a:off x="609600" y="2362200"/>
              <a:ext cx="1696760" cy="1696760"/>
              <a:chOff x="1751" y="1512223"/>
              <a:chExt cx="1501516" cy="1501516"/>
            </a:xfrm>
            <a:solidFill>
              <a:schemeClr val="accent6">
                <a:lumMod val="75000"/>
              </a:schemeClr>
            </a:solidFill>
          </p:grpSpPr>
          <p:sp>
            <p:nvSpPr>
              <p:cNvPr id="49" name="Oval 48"/>
              <p:cNvSpPr/>
              <p:nvPr/>
            </p:nvSpPr>
            <p:spPr>
              <a:xfrm>
                <a:off x="1751" y="1512223"/>
                <a:ext cx="1501516" cy="1501516"/>
              </a:xfrm>
              <a:prstGeom prst="ellipse">
                <a:avLst/>
              </a:prstGeom>
              <a:solidFill>
                <a:schemeClr val="bg1">
                  <a:lumMod val="50000"/>
                </a:schemeClr>
              </a:solidFill>
              <a:ln>
                <a:solidFill>
                  <a:srgbClr val="7F7F7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6"/>
              <p:cNvSpPr/>
              <p:nvPr/>
            </p:nvSpPr>
            <p:spPr>
              <a:xfrm>
                <a:off x="22164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grpSp>
        <p:sp>
          <p:nvSpPr>
            <p:cNvPr id="44" name="Circular Arrow 43"/>
            <p:cNvSpPr/>
            <p:nvPr/>
          </p:nvSpPr>
          <p:spPr>
            <a:xfrm>
              <a:off x="381000" y="213360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5" name="Circular Arrow 44"/>
            <p:cNvSpPr/>
            <p:nvPr/>
          </p:nvSpPr>
          <p:spPr>
            <a:xfrm>
              <a:off x="2438400" y="2133600"/>
              <a:ext cx="2133600" cy="2133600"/>
            </a:xfrm>
            <a:prstGeom prst="circularArrow">
              <a:avLst>
                <a:gd name="adj1" fmla="val 8509"/>
                <a:gd name="adj2" fmla="val 1142319"/>
                <a:gd name="adj3" fmla="val 8634438"/>
                <a:gd name="adj4" fmla="val 11720633"/>
                <a:gd name="adj5"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6" name="Circular Arrow 45"/>
            <p:cNvSpPr/>
            <p:nvPr/>
          </p:nvSpPr>
          <p:spPr>
            <a:xfrm>
              <a:off x="4572000" y="213360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7" name="Circular Arrow 46"/>
            <p:cNvSpPr/>
            <p:nvPr/>
          </p:nvSpPr>
          <p:spPr>
            <a:xfrm>
              <a:off x="6629400" y="213360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8" name="Circular Arrow 47"/>
            <p:cNvSpPr/>
            <p:nvPr/>
          </p:nvSpPr>
          <p:spPr>
            <a:xfrm>
              <a:off x="1219200" y="2819400"/>
              <a:ext cx="2362200" cy="2286000"/>
            </a:xfrm>
            <a:prstGeom prst="circularArrow">
              <a:avLst>
                <a:gd name="adj1" fmla="val 8509"/>
                <a:gd name="adj2" fmla="val 1142319"/>
                <a:gd name="adj3" fmla="val 8634438"/>
                <a:gd name="adj4" fmla="val 21490909"/>
                <a:gd name="adj5"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pic>
        <p:nvPicPr>
          <p:cNvPr id="5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221202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Footer Placeholder 2"/>
          <p:cNvSpPr>
            <a:spLocks noGrp="1"/>
          </p:cNvSpPr>
          <p:nvPr>
            <p:ph type="ftr" sz="quarter" idx="11"/>
          </p:nvPr>
        </p:nvSpPr>
        <p:spPr/>
        <p:txBody>
          <a:bodyPr/>
          <a:lstStyle/>
          <a:p>
            <a:r>
              <a:rPr lang="en-US" dirty="0">
                <a:solidFill>
                  <a:srgbClr val="E3DED1"/>
                </a:solidFill>
              </a:rPr>
              <a:t>Copyright © </a:t>
            </a:r>
            <a:r>
              <a:rPr lang="en-US" dirty="0" smtClean="0">
                <a:solidFill>
                  <a:srgbClr val="E3DED1"/>
                </a:solidFill>
              </a:rPr>
              <a:t>2014 </a:t>
            </a:r>
            <a:r>
              <a:rPr lang="en-US" dirty="0">
                <a:solidFill>
                  <a:srgbClr val="E3DED1"/>
                </a:solidFill>
              </a:rPr>
              <a:t>Michael "Luni" Libes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grpSp>
        <p:nvGrpSpPr>
          <p:cNvPr id="36" name="Group 35"/>
          <p:cNvGrpSpPr/>
          <p:nvPr/>
        </p:nvGrpSpPr>
        <p:grpSpPr>
          <a:xfrm>
            <a:off x="5257800" y="57150"/>
            <a:ext cx="2514600" cy="4940969"/>
            <a:chOff x="3200400" y="157480"/>
            <a:chExt cx="3352800" cy="6587957"/>
          </a:xfrm>
        </p:grpSpPr>
        <p:sp>
          <p:nvSpPr>
            <p:cNvPr id="37" name="Down Arrow 36"/>
            <p:cNvSpPr/>
            <p:nvPr/>
          </p:nvSpPr>
          <p:spPr>
            <a:xfrm>
              <a:off x="4376821" y="157480"/>
              <a:ext cx="823495" cy="6587957"/>
            </a:xfrm>
            <a:prstGeom prst="downArrow">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38" name="Oval 37"/>
            <p:cNvSpPr/>
            <p:nvPr/>
          </p:nvSpPr>
          <p:spPr>
            <a:xfrm>
              <a:off x="3935663" y="392764"/>
              <a:ext cx="1646989" cy="705853"/>
            </a:xfrm>
            <a:prstGeom prst="ellipse">
              <a:avLst/>
            </a:prstGeom>
            <a:solidFill>
              <a:srgbClr val="3366CC"/>
            </a:solidFill>
            <a:ln w="25400" cap="flat" cmpd="sng" algn="ctr">
              <a:solidFill>
                <a:sysClr val="window" lastClr="FFFFFF">
                  <a:lumMod val="9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itchFamily="18" charset="0"/>
                  <a:ea typeface="+mn-ea"/>
                  <a:cs typeface="+mn-cs"/>
                </a:rPr>
                <a:t>IDEA</a:t>
              </a:r>
              <a:endParaRPr kumimoji="0" lang="en-US" sz="1400" b="0" i="0" u="none" strike="noStrike" kern="0" cap="none" spc="0" normalizeH="0" baseline="0" noProof="0" dirty="0">
                <a:ln>
                  <a:noFill/>
                </a:ln>
                <a:solidFill>
                  <a:prstClr val="white"/>
                </a:solidFill>
                <a:effectLst/>
                <a:uLnTx/>
                <a:uFillTx/>
                <a:latin typeface="Cambria" pitchFamily="18" charset="0"/>
                <a:ea typeface="+mn-ea"/>
                <a:cs typeface="+mn-cs"/>
              </a:endParaRPr>
            </a:p>
          </p:txBody>
        </p:sp>
        <p:sp>
          <p:nvSpPr>
            <p:cNvPr id="39" name="Oval 38"/>
            <p:cNvSpPr/>
            <p:nvPr/>
          </p:nvSpPr>
          <p:spPr>
            <a:xfrm>
              <a:off x="3935663" y="5451374"/>
              <a:ext cx="1646989" cy="705853"/>
            </a:xfrm>
            <a:prstGeom prst="ellipse">
              <a:avLst/>
            </a:prstGeom>
            <a:solidFill>
              <a:srgbClr val="3366CC"/>
            </a:solidFill>
            <a:ln w="25400" cap="flat" cmpd="sng" algn="ctr">
              <a:solidFill>
                <a:sysClr val="window" lastClr="FFFFFF">
                  <a:lumMod val="9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itchFamily="18" charset="0"/>
                  <a:ea typeface="+mn-ea"/>
                  <a:cs typeface="+mn-cs"/>
                </a:rPr>
                <a:t>STARTUP</a:t>
              </a:r>
              <a:endParaRPr kumimoji="0" lang="en-US" sz="1200" b="0" i="0" u="none" strike="noStrike" kern="0" cap="none" spc="0" normalizeH="0" baseline="0" noProof="0" dirty="0">
                <a:ln>
                  <a:noFill/>
                </a:ln>
                <a:solidFill>
                  <a:prstClr val="white"/>
                </a:solidFill>
                <a:effectLst/>
                <a:uLnTx/>
                <a:uFillTx/>
                <a:latin typeface="Cambria" pitchFamily="18" charset="0"/>
                <a:ea typeface="+mn-ea"/>
                <a:cs typeface="+mn-cs"/>
              </a:endParaRPr>
            </a:p>
          </p:txBody>
        </p:sp>
        <p:sp>
          <p:nvSpPr>
            <p:cNvPr id="40" name="Rounded Rectangle 39"/>
            <p:cNvSpPr/>
            <p:nvPr/>
          </p:nvSpPr>
          <p:spPr>
            <a:xfrm>
              <a:off x="4141537" y="1240768"/>
              <a:ext cx="123524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Problem</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41" name="Rounded Rectangle 40"/>
            <p:cNvSpPr/>
            <p:nvPr/>
          </p:nvSpPr>
          <p:spPr>
            <a:xfrm>
              <a:off x="4141537" y="1618203"/>
              <a:ext cx="123524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Solution</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42" name="Rounded Rectangle 41"/>
            <p:cNvSpPr/>
            <p:nvPr/>
          </p:nvSpPr>
          <p:spPr>
            <a:xfrm>
              <a:off x="4141537" y="1995638"/>
              <a:ext cx="123524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Customer</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43" name="Rounded Rectangle 42"/>
            <p:cNvSpPr/>
            <p:nvPr/>
          </p:nvSpPr>
          <p:spPr>
            <a:xfrm>
              <a:off x="3876842" y="2373073"/>
              <a:ext cx="176463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Product</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44" name="Rounded Rectangle 43"/>
            <p:cNvSpPr/>
            <p:nvPr/>
          </p:nvSpPr>
          <p:spPr>
            <a:xfrm>
              <a:off x="4141537" y="3505378"/>
              <a:ext cx="123524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Financials</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grpSp>
          <p:nvGrpSpPr>
            <p:cNvPr id="45" name="Group 14"/>
            <p:cNvGrpSpPr/>
            <p:nvPr/>
          </p:nvGrpSpPr>
          <p:grpSpPr>
            <a:xfrm>
              <a:off x="3494505" y="2750508"/>
              <a:ext cx="2529305" cy="294105"/>
              <a:chOff x="1905000" y="3657600"/>
              <a:chExt cx="3276600" cy="381000"/>
            </a:xfrm>
            <a:solidFill>
              <a:sysClr val="windowText" lastClr="000000"/>
            </a:solidFill>
          </p:grpSpPr>
          <p:sp>
            <p:nvSpPr>
              <p:cNvPr id="65" name="Rounded Rectangle 64"/>
              <p:cNvSpPr/>
              <p:nvPr/>
            </p:nvSpPr>
            <p:spPr>
              <a:xfrm>
                <a:off x="1905000" y="3657600"/>
                <a:ext cx="1600200" cy="381000"/>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Market</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66" name="Rounded Rectangle 65"/>
              <p:cNvSpPr/>
              <p:nvPr/>
            </p:nvSpPr>
            <p:spPr>
              <a:xfrm>
                <a:off x="3581400" y="3657600"/>
                <a:ext cx="1600200" cy="381000"/>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Competition</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grpSp>
        <p:grpSp>
          <p:nvGrpSpPr>
            <p:cNvPr id="46" name="Group 17"/>
            <p:cNvGrpSpPr/>
            <p:nvPr/>
          </p:nvGrpSpPr>
          <p:grpSpPr>
            <a:xfrm>
              <a:off x="3494505" y="3127943"/>
              <a:ext cx="2529305" cy="294105"/>
              <a:chOff x="1905000" y="4114800"/>
              <a:chExt cx="3276600" cy="381000"/>
            </a:xfrm>
            <a:solidFill>
              <a:sysClr val="windowText" lastClr="000000"/>
            </a:solidFill>
          </p:grpSpPr>
          <p:sp>
            <p:nvSpPr>
              <p:cNvPr id="63" name="Rounded Rectangle 62"/>
              <p:cNvSpPr/>
              <p:nvPr/>
            </p:nvSpPr>
            <p:spPr>
              <a:xfrm>
                <a:off x="3581400" y="4114800"/>
                <a:ext cx="1600200" cy="381000"/>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Uniqueness</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64" name="Rounded Rectangle 63"/>
              <p:cNvSpPr/>
              <p:nvPr/>
            </p:nvSpPr>
            <p:spPr>
              <a:xfrm>
                <a:off x="1905000" y="4114800"/>
                <a:ext cx="1600200" cy="381000"/>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Pricing</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grpSp>
        <p:grpSp>
          <p:nvGrpSpPr>
            <p:cNvPr id="47" name="Group 20"/>
            <p:cNvGrpSpPr/>
            <p:nvPr/>
          </p:nvGrpSpPr>
          <p:grpSpPr>
            <a:xfrm>
              <a:off x="3494505" y="3882813"/>
              <a:ext cx="2529305" cy="294105"/>
              <a:chOff x="1905000" y="5029200"/>
              <a:chExt cx="3276600" cy="381000"/>
            </a:xfrm>
            <a:solidFill>
              <a:sysClr val="windowText" lastClr="000000"/>
            </a:solidFill>
          </p:grpSpPr>
          <p:sp>
            <p:nvSpPr>
              <p:cNvPr id="61" name="Rounded Rectangle 60"/>
              <p:cNvSpPr/>
              <p:nvPr/>
            </p:nvSpPr>
            <p:spPr>
              <a:xfrm>
                <a:off x="3581400" y="5029200"/>
                <a:ext cx="1600200" cy="381000"/>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Team</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62" name="Rounded Rectangle 61"/>
              <p:cNvSpPr/>
              <p:nvPr/>
            </p:nvSpPr>
            <p:spPr>
              <a:xfrm>
                <a:off x="1905000" y="5029200"/>
                <a:ext cx="1600200" cy="381000"/>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Marketing</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grpSp>
        <p:sp>
          <p:nvSpPr>
            <p:cNvPr id="48" name="Rounded Rectangle 47"/>
            <p:cNvSpPr/>
            <p:nvPr/>
          </p:nvSpPr>
          <p:spPr>
            <a:xfrm>
              <a:off x="4141537" y="4260248"/>
              <a:ext cx="123524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3366CC"/>
                  </a:solidFill>
                  <a:effectLst/>
                  <a:uLnTx/>
                  <a:uFillTx/>
                  <a:latin typeface="Franklin Gothic Medium"/>
                  <a:ea typeface="+mn-ea"/>
                  <a:cs typeface="+mn-cs"/>
                </a:rPr>
                <a:t>The Pitch</a:t>
              </a:r>
              <a:endParaRPr kumimoji="0" lang="en-US" sz="1050" b="0" i="1"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49" name="Rounded Rectangle 48"/>
            <p:cNvSpPr/>
            <p:nvPr/>
          </p:nvSpPr>
          <p:spPr>
            <a:xfrm>
              <a:off x="4141537" y="5015118"/>
              <a:ext cx="123524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3366CC"/>
                  </a:solidFill>
                  <a:effectLst/>
                  <a:uLnTx/>
                  <a:uFillTx/>
                  <a:latin typeface="Franklin Gothic Medium"/>
                  <a:ea typeface="+mn-ea"/>
                  <a:cs typeface="+mn-cs"/>
                </a:rPr>
                <a:t>The Launch</a:t>
              </a:r>
              <a:endParaRPr kumimoji="0" lang="en-US" sz="1050" b="0" i="1" u="none" strike="noStrike" kern="0" cap="none" spc="0" normalizeH="0" baseline="0" noProof="0" dirty="0">
                <a:ln>
                  <a:noFill/>
                </a:ln>
                <a:solidFill>
                  <a:srgbClr val="3366CC"/>
                </a:solidFill>
                <a:effectLst/>
                <a:uLnTx/>
                <a:uFillTx/>
                <a:latin typeface="Franklin Gothic Medium"/>
                <a:ea typeface="+mn-ea"/>
                <a:cs typeface="+mn-cs"/>
              </a:endParaRPr>
            </a:p>
          </p:txBody>
        </p:sp>
        <p:sp>
          <p:nvSpPr>
            <p:cNvPr id="50" name="Rounded Rectangle 49"/>
            <p:cNvSpPr/>
            <p:nvPr/>
          </p:nvSpPr>
          <p:spPr>
            <a:xfrm>
              <a:off x="4141537" y="4637683"/>
              <a:ext cx="1235242" cy="294105"/>
            </a:xfrm>
            <a:prstGeom prst="roundRect">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3366CC"/>
                  </a:solidFill>
                  <a:effectLst/>
                  <a:uLnTx/>
                  <a:uFillTx/>
                  <a:latin typeface="Franklin Gothic Medium"/>
                  <a:ea typeface="+mn-ea"/>
                  <a:cs typeface="+mn-cs"/>
                </a:rPr>
                <a:t>Funding</a:t>
              </a:r>
              <a:endParaRPr kumimoji="0" lang="en-US" sz="1050" b="0" i="0" u="none" strike="noStrike" kern="0" cap="none" spc="0" normalizeH="0" baseline="0" noProof="0" dirty="0">
                <a:ln>
                  <a:noFill/>
                </a:ln>
                <a:solidFill>
                  <a:srgbClr val="3366CC"/>
                </a:solidFill>
                <a:effectLst/>
                <a:uLnTx/>
                <a:uFillTx/>
                <a:latin typeface="Franklin Gothic Medium"/>
                <a:ea typeface="+mn-ea"/>
                <a:cs typeface="+mn-cs"/>
              </a:endParaRPr>
            </a:p>
          </p:txBody>
        </p:sp>
        <p:cxnSp>
          <p:nvCxnSpPr>
            <p:cNvPr id="51" name="Shape 26"/>
            <p:cNvCxnSpPr>
              <a:stCxn id="50" idx="3"/>
            </p:cNvCxnSpPr>
            <p:nvPr/>
          </p:nvCxnSpPr>
          <p:spPr>
            <a:xfrm flipV="1">
              <a:off x="5376779" y="1392722"/>
              <a:ext cx="1176421" cy="3392014"/>
            </a:xfrm>
            <a:prstGeom prst="bentConnector2">
              <a:avLst/>
            </a:prstGeom>
            <a:noFill/>
            <a:ln w="10000" cap="flat" cmpd="sng" algn="ctr">
              <a:solidFill>
                <a:sysClr val="window" lastClr="FFFFFF">
                  <a:lumMod val="95000"/>
                </a:sysClr>
              </a:solidFill>
              <a:prstDash val="solid"/>
              <a:headEnd type="none" w="med" len="med"/>
              <a:tailEnd type="none" w="med" len="med"/>
            </a:ln>
            <a:effectLst/>
          </p:spPr>
        </p:cxnSp>
        <p:cxnSp>
          <p:nvCxnSpPr>
            <p:cNvPr id="52" name="Straight Connector 51"/>
            <p:cNvCxnSpPr>
              <a:stCxn id="63" idx="3"/>
            </p:cNvCxnSpPr>
            <p:nvPr/>
          </p:nvCxnSpPr>
          <p:spPr>
            <a:xfrm>
              <a:off x="6023811" y="3274995"/>
              <a:ext cx="529389" cy="0"/>
            </a:xfrm>
            <a:prstGeom prst="line">
              <a:avLst/>
            </a:prstGeom>
            <a:noFill/>
            <a:ln w="10000" cap="flat" cmpd="sng" algn="ctr">
              <a:solidFill>
                <a:sysClr val="window" lastClr="FFFFFF">
                  <a:lumMod val="95000"/>
                </a:sysClr>
              </a:solidFill>
              <a:prstDash val="solid"/>
            </a:ln>
            <a:effectLst/>
          </p:spPr>
        </p:cxnSp>
        <p:cxnSp>
          <p:nvCxnSpPr>
            <p:cNvPr id="53" name="Straight Connector 52"/>
            <p:cNvCxnSpPr/>
            <p:nvPr/>
          </p:nvCxnSpPr>
          <p:spPr>
            <a:xfrm>
              <a:off x="6023811" y="2899365"/>
              <a:ext cx="529389" cy="0"/>
            </a:xfrm>
            <a:prstGeom prst="line">
              <a:avLst/>
            </a:prstGeom>
            <a:noFill/>
            <a:ln w="10000" cap="flat" cmpd="sng" algn="ctr">
              <a:solidFill>
                <a:sysClr val="window" lastClr="FFFFFF">
                  <a:lumMod val="95000"/>
                </a:sysClr>
              </a:solidFill>
              <a:prstDash val="solid"/>
            </a:ln>
            <a:effectLst/>
          </p:spPr>
        </p:cxnSp>
        <p:cxnSp>
          <p:nvCxnSpPr>
            <p:cNvPr id="54" name="Straight Connector 53"/>
            <p:cNvCxnSpPr/>
            <p:nvPr/>
          </p:nvCxnSpPr>
          <p:spPr>
            <a:xfrm>
              <a:off x="5376779" y="3653659"/>
              <a:ext cx="1176421" cy="0"/>
            </a:xfrm>
            <a:prstGeom prst="line">
              <a:avLst/>
            </a:prstGeom>
            <a:noFill/>
            <a:ln w="10000" cap="flat" cmpd="sng" algn="ctr">
              <a:solidFill>
                <a:sysClr val="window" lastClr="FFFFFF">
                  <a:lumMod val="95000"/>
                </a:sysClr>
              </a:solidFill>
              <a:prstDash val="solid"/>
            </a:ln>
            <a:effectLst/>
          </p:spPr>
        </p:cxnSp>
        <p:cxnSp>
          <p:nvCxnSpPr>
            <p:cNvPr id="55" name="Straight Connector 54"/>
            <p:cNvCxnSpPr/>
            <p:nvPr/>
          </p:nvCxnSpPr>
          <p:spPr>
            <a:xfrm>
              <a:off x="5376779" y="2136635"/>
              <a:ext cx="1176421" cy="0"/>
            </a:xfrm>
            <a:prstGeom prst="line">
              <a:avLst/>
            </a:prstGeom>
            <a:noFill/>
            <a:ln w="10000" cap="flat" cmpd="sng" algn="ctr">
              <a:solidFill>
                <a:sysClr val="window" lastClr="FFFFFF">
                  <a:lumMod val="95000"/>
                </a:sysClr>
              </a:solidFill>
              <a:prstDash val="solid"/>
              <a:headEnd type="triangle" w="lg" len="lg"/>
              <a:tailEnd type="none" w="med" len="med"/>
            </a:ln>
            <a:effectLst/>
          </p:spPr>
        </p:cxnSp>
        <p:cxnSp>
          <p:nvCxnSpPr>
            <p:cNvPr id="56" name="Straight Connector 55"/>
            <p:cNvCxnSpPr/>
            <p:nvPr/>
          </p:nvCxnSpPr>
          <p:spPr>
            <a:xfrm>
              <a:off x="5376779" y="1392722"/>
              <a:ext cx="1176421" cy="0"/>
            </a:xfrm>
            <a:prstGeom prst="line">
              <a:avLst/>
            </a:prstGeom>
            <a:noFill/>
            <a:ln w="10000" cap="flat" cmpd="sng" algn="ctr">
              <a:solidFill>
                <a:sysClr val="window" lastClr="FFFFFF">
                  <a:lumMod val="95000"/>
                </a:sysClr>
              </a:solidFill>
              <a:prstDash val="solid"/>
              <a:headEnd type="triangle" w="lg" len="lg"/>
              <a:tailEnd type="none" w="med" len="med"/>
            </a:ln>
            <a:effectLst/>
          </p:spPr>
        </p:cxnSp>
        <p:cxnSp>
          <p:nvCxnSpPr>
            <p:cNvPr id="57" name="Straight Connector 56"/>
            <p:cNvCxnSpPr>
              <a:stCxn id="43" idx="3"/>
            </p:cNvCxnSpPr>
            <p:nvPr/>
          </p:nvCxnSpPr>
          <p:spPr>
            <a:xfrm flipV="1">
              <a:off x="5641474" y="2510322"/>
              <a:ext cx="911726" cy="9804"/>
            </a:xfrm>
            <a:prstGeom prst="line">
              <a:avLst/>
            </a:prstGeom>
            <a:noFill/>
            <a:ln w="10000" cap="flat" cmpd="sng" algn="ctr">
              <a:solidFill>
                <a:sysClr val="window" lastClr="FFFFFF">
                  <a:lumMod val="95000"/>
                </a:sysClr>
              </a:solidFill>
              <a:prstDash val="solid"/>
              <a:headEnd type="triangle" w="lg" len="lg"/>
              <a:tailEnd type="none" w="med" len="med"/>
            </a:ln>
            <a:effectLst/>
          </p:spPr>
        </p:cxnSp>
        <p:cxnSp>
          <p:nvCxnSpPr>
            <p:cNvPr id="58" name="Straight Connector 57"/>
            <p:cNvCxnSpPr/>
            <p:nvPr/>
          </p:nvCxnSpPr>
          <p:spPr>
            <a:xfrm>
              <a:off x="6023811" y="4039669"/>
              <a:ext cx="529389" cy="0"/>
            </a:xfrm>
            <a:prstGeom prst="line">
              <a:avLst/>
            </a:prstGeom>
            <a:noFill/>
            <a:ln w="10000" cap="flat" cmpd="sng" algn="ctr">
              <a:solidFill>
                <a:sysClr val="window" lastClr="FFFFFF">
                  <a:lumMod val="95000"/>
                </a:sysClr>
              </a:solidFill>
              <a:prstDash val="solid"/>
            </a:ln>
            <a:effectLst/>
          </p:spPr>
        </p:cxnSp>
        <p:cxnSp>
          <p:nvCxnSpPr>
            <p:cNvPr id="59" name="Shape 34"/>
            <p:cNvCxnSpPr>
              <a:stCxn id="39" idx="2"/>
            </p:cNvCxnSpPr>
            <p:nvPr/>
          </p:nvCxnSpPr>
          <p:spPr>
            <a:xfrm rot="10800000">
              <a:off x="3200400" y="2510322"/>
              <a:ext cx="735263" cy="3293979"/>
            </a:xfrm>
            <a:prstGeom prst="bentConnector2">
              <a:avLst/>
            </a:prstGeom>
            <a:noFill/>
            <a:ln w="10000" cap="flat" cmpd="sng" algn="ctr">
              <a:solidFill>
                <a:sysClr val="window" lastClr="FFFFFF">
                  <a:lumMod val="95000"/>
                </a:sysClr>
              </a:solidFill>
              <a:prstDash val="solid"/>
              <a:headEnd type="none" w="med" len="med"/>
              <a:tailEnd type="none" w="med" len="med"/>
            </a:ln>
            <a:effectLst/>
          </p:spPr>
        </p:cxnSp>
        <p:cxnSp>
          <p:nvCxnSpPr>
            <p:cNvPr id="60" name="Straight Connector 59"/>
            <p:cNvCxnSpPr/>
            <p:nvPr/>
          </p:nvCxnSpPr>
          <p:spPr>
            <a:xfrm flipH="1">
              <a:off x="3200400" y="2510322"/>
              <a:ext cx="667792" cy="0"/>
            </a:xfrm>
            <a:prstGeom prst="line">
              <a:avLst/>
            </a:prstGeom>
            <a:noFill/>
            <a:ln w="10000" cap="flat" cmpd="sng" algn="ctr">
              <a:solidFill>
                <a:sysClr val="window" lastClr="FFFFFF">
                  <a:lumMod val="95000"/>
                </a:sysClr>
              </a:solidFill>
              <a:prstDash val="solid"/>
              <a:headEnd type="triangle" w="lg" len="lg"/>
              <a:tailEnd type="none" w="med" len="med"/>
            </a:ln>
            <a:effectLst/>
          </p:spPr>
        </p:cxnSp>
      </p:grpSp>
      <p:pic>
        <p:nvPicPr>
          <p:cNvPr id="68" name="Picture 67" descr="Guide 200x300.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1600" y="1276350"/>
            <a:ext cx="2133600" cy="3200400"/>
          </a:xfrm>
          <a:prstGeom prst="rect">
            <a:avLst/>
          </a:prstGeom>
        </p:spPr>
      </p:pic>
    </p:spTree>
    <p:extLst>
      <p:ext uri="{BB962C8B-B14F-4D97-AF65-F5344CB8AC3E}">
        <p14:creationId xmlns:p14="http://schemas.microsoft.com/office/powerpoint/2010/main" val="35797612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a:t>
            </a:r>
            <a:r>
              <a:rPr lang="en-US" dirty="0"/>
              <a:t>Second Half</a:t>
            </a:r>
          </a:p>
        </p:txBody>
      </p:sp>
      <p:sp>
        <p:nvSpPr>
          <p:cNvPr id="34"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33" name="Slide Number Placeholder 10"/>
          <p:cNvSpPr>
            <a:spLocks noGrp="1"/>
          </p:cNvSpPr>
          <p:nvPr>
            <p:ph type="sldNum" sz="quarter" idx="12"/>
          </p:nvPr>
        </p:nvSpPr>
        <p:spPr/>
        <p:txBody>
          <a:bodyPr/>
          <a:lstStyle/>
          <a:p>
            <a:fld id="{B6F15528-21DE-4FAA-801E-634DDDAF4B2B}" type="slidenum">
              <a:rPr lang="en-US" smtClean="0"/>
              <a:pPr/>
              <a:t>30</a:t>
            </a:fld>
            <a:endParaRPr lang="en-US" dirty="0"/>
          </a:p>
        </p:txBody>
      </p:sp>
      <p:grpSp>
        <p:nvGrpSpPr>
          <p:cNvPr id="37" name="Group 11"/>
          <p:cNvGrpSpPr/>
          <p:nvPr/>
        </p:nvGrpSpPr>
        <p:grpSpPr>
          <a:xfrm>
            <a:off x="6837640" y="1657350"/>
            <a:ext cx="1696760" cy="1696760"/>
            <a:chOff x="6229791" y="1512223"/>
            <a:chExt cx="1501516" cy="1501516"/>
          </a:xfrm>
          <a:solidFill>
            <a:schemeClr val="accent1"/>
          </a:solidFill>
        </p:grpSpPr>
        <p:sp>
          <p:nvSpPr>
            <p:cNvPr id="55" name="Oval 54"/>
            <p:cNvSpPr/>
            <p:nvPr/>
          </p:nvSpPr>
          <p:spPr>
            <a:xfrm>
              <a:off x="6229791" y="1512223"/>
              <a:ext cx="1501516" cy="1501516"/>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16"/>
            <p:cNvSpPr/>
            <p:nvPr/>
          </p:nvSpPr>
          <p:spPr>
            <a:xfrm>
              <a:off x="644968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2000" dirty="0" smtClean="0">
                  <a:solidFill>
                    <a:prstClr val="white"/>
                  </a:solidFill>
                  <a:latin typeface="Franklin Gothic Book"/>
                </a:rPr>
                <a:t>Company Building</a:t>
              </a:r>
              <a:endParaRPr lang="en-US" sz="2000" dirty="0">
                <a:solidFill>
                  <a:prstClr val="white"/>
                </a:solidFill>
                <a:latin typeface="Franklin Gothic Book"/>
              </a:endParaRPr>
            </a:p>
          </p:txBody>
        </p:sp>
      </p:grpSp>
      <p:sp>
        <p:nvSpPr>
          <p:cNvPr id="38" name="Right Arrow 37"/>
          <p:cNvSpPr/>
          <p:nvPr/>
        </p:nvSpPr>
        <p:spPr>
          <a:xfrm>
            <a:off x="6152900" y="230770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9" name="Group 10"/>
          <p:cNvGrpSpPr/>
          <p:nvPr/>
        </p:nvGrpSpPr>
        <p:grpSpPr>
          <a:xfrm>
            <a:off x="4761627" y="1657350"/>
            <a:ext cx="1696760" cy="1696760"/>
            <a:chOff x="4153778" y="1512223"/>
            <a:chExt cx="1501516" cy="1501516"/>
          </a:xfrm>
          <a:solidFill>
            <a:schemeClr val="accent2"/>
          </a:solidFill>
        </p:grpSpPr>
        <p:sp>
          <p:nvSpPr>
            <p:cNvPr id="53" name="Oval 52"/>
            <p:cNvSpPr/>
            <p:nvPr/>
          </p:nvSpPr>
          <p:spPr>
            <a:xfrm>
              <a:off x="4153778" y="1512223"/>
              <a:ext cx="1501516" cy="1501516"/>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14"/>
            <p:cNvSpPr/>
            <p:nvPr/>
          </p:nvSpPr>
          <p:spPr>
            <a:xfrm>
              <a:off x="4373670"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000" dirty="0" smtClean="0">
                  <a:solidFill>
                    <a:prstClr val="white"/>
                  </a:solidFill>
                  <a:latin typeface="Franklin Gothic Book"/>
                </a:rPr>
                <a:t>Customer Creation</a:t>
              </a:r>
              <a:endParaRPr lang="en-US" sz="2000" dirty="0">
                <a:solidFill>
                  <a:prstClr val="white"/>
                </a:solidFill>
                <a:latin typeface="Franklin Gothic Book"/>
              </a:endParaRPr>
            </a:p>
          </p:txBody>
        </p:sp>
      </p:grpSp>
      <p:sp>
        <p:nvSpPr>
          <p:cNvPr id="40" name="Right Arrow 39"/>
          <p:cNvSpPr/>
          <p:nvPr/>
        </p:nvSpPr>
        <p:spPr>
          <a:xfrm>
            <a:off x="4076887" y="230770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1" name="Group 8"/>
          <p:cNvGrpSpPr/>
          <p:nvPr/>
        </p:nvGrpSpPr>
        <p:grpSpPr>
          <a:xfrm>
            <a:off x="2685613" y="1657350"/>
            <a:ext cx="1696760" cy="1696760"/>
            <a:chOff x="2077764" y="1512223"/>
            <a:chExt cx="1501516" cy="1501516"/>
          </a:xfrm>
          <a:solidFill>
            <a:schemeClr val="accent4"/>
          </a:solidFill>
        </p:grpSpPr>
        <p:sp>
          <p:nvSpPr>
            <p:cNvPr id="51" name="Oval 50"/>
            <p:cNvSpPr/>
            <p:nvPr/>
          </p:nvSpPr>
          <p:spPr>
            <a:xfrm>
              <a:off x="2077764" y="1512223"/>
              <a:ext cx="1501516" cy="1501516"/>
            </a:xfrm>
            <a:prstGeom prst="ellipse">
              <a:avLst/>
            </a:prstGeom>
            <a:solidFill>
              <a:schemeClr val="bg1">
                <a:lumMod val="50000"/>
              </a:schemeClr>
            </a:solidFill>
            <a:ln>
              <a:solidFill>
                <a:srgbClr val="7F7F7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10"/>
            <p:cNvSpPr/>
            <p:nvPr/>
          </p:nvSpPr>
          <p:spPr>
            <a:xfrm>
              <a:off x="2297656" y="1732115"/>
              <a:ext cx="1061732" cy="1061732"/>
            </a:xfrm>
            <a:prstGeom prst="rect">
              <a:avLst/>
            </a:prstGeom>
            <a:solidFill>
              <a:schemeClr val="bg1">
                <a:lumMod val="50000"/>
              </a:schemeClr>
            </a:solidFill>
            <a:ln>
              <a:solidFill>
                <a:srgbClr val="7F7F7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Validation</a:t>
              </a:r>
              <a:endParaRPr lang="en-US" sz="2000" dirty="0">
                <a:solidFill>
                  <a:prstClr val="white"/>
                </a:solidFill>
                <a:latin typeface="Franklin Gothic Book"/>
              </a:endParaRPr>
            </a:p>
          </p:txBody>
        </p:sp>
      </p:grpSp>
      <p:sp>
        <p:nvSpPr>
          <p:cNvPr id="42" name="Right Arrow 41"/>
          <p:cNvSpPr/>
          <p:nvPr/>
        </p:nvSpPr>
        <p:spPr>
          <a:xfrm>
            <a:off x="2000873" y="230770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3" name="Group 6"/>
          <p:cNvGrpSpPr/>
          <p:nvPr/>
        </p:nvGrpSpPr>
        <p:grpSpPr>
          <a:xfrm>
            <a:off x="609600" y="1657350"/>
            <a:ext cx="1696760" cy="1696760"/>
            <a:chOff x="1751" y="1512223"/>
            <a:chExt cx="1501516" cy="1501516"/>
          </a:xfrm>
          <a:solidFill>
            <a:schemeClr val="accent6">
              <a:lumMod val="75000"/>
            </a:schemeClr>
          </a:solidFill>
        </p:grpSpPr>
        <p:sp>
          <p:nvSpPr>
            <p:cNvPr id="49" name="Oval 48"/>
            <p:cNvSpPr/>
            <p:nvPr/>
          </p:nvSpPr>
          <p:spPr>
            <a:xfrm>
              <a:off x="1751" y="1512223"/>
              <a:ext cx="1501516" cy="1501516"/>
            </a:xfrm>
            <a:prstGeom prst="ellipse">
              <a:avLst/>
            </a:prstGeom>
            <a:solidFill>
              <a:schemeClr val="bg1">
                <a:lumMod val="50000"/>
              </a:schemeClr>
            </a:solidFill>
            <a:ln>
              <a:solidFill>
                <a:srgbClr val="7F7F7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6"/>
            <p:cNvSpPr/>
            <p:nvPr/>
          </p:nvSpPr>
          <p:spPr>
            <a:xfrm>
              <a:off x="221643" y="1732115"/>
              <a:ext cx="1061732" cy="1061732"/>
            </a:xfrm>
            <a:prstGeom prst="rect">
              <a:avLst/>
            </a:prstGeom>
            <a:solidFill>
              <a:schemeClr val="bg1">
                <a:lumMod val="50000"/>
              </a:schemeClr>
            </a:solidFill>
            <a:ln>
              <a:solidFill>
                <a:srgbClr val="7F7F7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grpSp>
      <p:sp>
        <p:nvSpPr>
          <p:cNvPr id="44" name="Circular Arrow 43"/>
          <p:cNvSpPr/>
          <p:nvPr/>
        </p:nvSpPr>
        <p:spPr>
          <a:xfrm>
            <a:off x="381000" y="142875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5" name="Circular Arrow 44"/>
          <p:cNvSpPr/>
          <p:nvPr/>
        </p:nvSpPr>
        <p:spPr>
          <a:xfrm>
            <a:off x="2438400" y="1428750"/>
            <a:ext cx="2133600" cy="2133600"/>
          </a:xfrm>
          <a:prstGeom prst="circularArrow">
            <a:avLst>
              <a:gd name="adj1" fmla="val 8509"/>
              <a:gd name="adj2" fmla="val 1142319"/>
              <a:gd name="adj3" fmla="val 8634438"/>
              <a:gd name="adj4" fmla="val 11720633"/>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6" name="Circular Arrow 45"/>
          <p:cNvSpPr/>
          <p:nvPr/>
        </p:nvSpPr>
        <p:spPr>
          <a:xfrm>
            <a:off x="45720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7" name="Circular Arrow 46"/>
          <p:cNvSpPr/>
          <p:nvPr/>
        </p:nvSpPr>
        <p:spPr>
          <a:xfrm>
            <a:off x="66294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8" name="Circular Arrow 47"/>
          <p:cNvSpPr/>
          <p:nvPr/>
        </p:nvSpPr>
        <p:spPr>
          <a:xfrm>
            <a:off x="1219200" y="2114550"/>
            <a:ext cx="2362200" cy="2286000"/>
          </a:xfrm>
          <a:prstGeom prst="circularArrow">
            <a:avLst>
              <a:gd name="adj1" fmla="val 8509"/>
              <a:gd name="adj2" fmla="val 1142319"/>
              <a:gd name="adj3" fmla="val 8634438"/>
              <a:gd name="adj4" fmla="val 21490909"/>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pic>
        <p:nvPicPr>
          <p:cNvPr id="5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449681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1200151"/>
            <a:ext cx="6248400" cy="3394472"/>
          </a:xfrm>
        </p:spPr>
        <p:txBody>
          <a:bodyPr>
            <a:normAutofit fontScale="92500" lnSpcReduction="20000"/>
          </a:bodyPr>
          <a:lstStyle/>
          <a:p>
            <a:r>
              <a:rPr lang="en-US" dirty="0"/>
              <a:t>Talk to potential customers</a:t>
            </a:r>
          </a:p>
          <a:p>
            <a:pPr lvl="1"/>
            <a:r>
              <a:rPr lang="en-US" dirty="0"/>
              <a:t>Present the (validated) sales pitch</a:t>
            </a:r>
          </a:p>
          <a:p>
            <a:pPr lvl="1"/>
            <a:r>
              <a:rPr lang="en-US" dirty="0"/>
              <a:t>Did that work?</a:t>
            </a:r>
          </a:p>
          <a:p>
            <a:pPr lvl="2"/>
            <a:r>
              <a:rPr lang="en-US" dirty="0"/>
              <a:t>If no, iterate</a:t>
            </a:r>
          </a:p>
          <a:p>
            <a:pPr lvl="2"/>
            <a:r>
              <a:rPr lang="en-US" dirty="0"/>
              <a:t>If yes, iterate</a:t>
            </a:r>
          </a:p>
          <a:p>
            <a:pPr lvl="1"/>
            <a:r>
              <a:rPr lang="en-US" dirty="0"/>
              <a:t>Are the customers eager to buy?</a:t>
            </a:r>
          </a:p>
          <a:p>
            <a:pPr lvl="2"/>
            <a:r>
              <a:rPr lang="en-US" dirty="0"/>
              <a:t>Do they want to buy the MVP?</a:t>
            </a:r>
          </a:p>
          <a:p>
            <a:pPr lvl="2"/>
            <a:r>
              <a:rPr lang="en-US" dirty="0"/>
              <a:t>Are they thrusting their money upon you?</a:t>
            </a:r>
          </a:p>
        </p:txBody>
      </p:sp>
      <p:sp>
        <p:nvSpPr>
          <p:cNvPr id="9"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8" name="Slide Number Placeholder 10"/>
          <p:cNvSpPr>
            <a:spLocks noGrp="1"/>
          </p:cNvSpPr>
          <p:nvPr>
            <p:ph type="sldNum" sz="quarter" idx="12"/>
          </p:nvPr>
        </p:nvSpPr>
        <p:spPr/>
        <p:txBody>
          <a:bodyPr/>
          <a:lstStyle/>
          <a:p>
            <a:fld id="{B6F15528-21DE-4FAA-801E-634DDDAF4B2B}" type="slidenum">
              <a:rPr lang="en-US" smtClean="0"/>
              <a:pPr/>
              <a:t>31</a:t>
            </a:fld>
            <a:endParaRPr lang="en-US" dirty="0"/>
          </a:p>
        </p:txBody>
      </p:sp>
      <p:sp>
        <p:nvSpPr>
          <p:cNvPr id="3" name="Title 2"/>
          <p:cNvSpPr>
            <a:spLocks noGrp="1"/>
          </p:cNvSpPr>
          <p:nvPr>
            <p:ph type="title"/>
          </p:nvPr>
        </p:nvSpPr>
        <p:spPr/>
        <p:txBody>
          <a:bodyPr/>
          <a:lstStyle/>
          <a:p>
            <a:r>
              <a:rPr lang="en-US" dirty="0" smtClean="0"/>
              <a:t>Customer Creation</a:t>
            </a:r>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Oval 17"/>
          <p:cNvSpPr/>
          <p:nvPr/>
        </p:nvSpPr>
        <p:spPr>
          <a:xfrm>
            <a:off x="609600" y="1657350"/>
            <a:ext cx="1696760" cy="1696760"/>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ircular Arrow 22"/>
          <p:cNvSpPr/>
          <p:nvPr/>
        </p:nvSpPr>
        <p:spPr>
          <a:xfrm>
            <a:off x="3810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19" name="Oval 14"/>
          <p:cNvSpPr/>
          <p:nvPr/>
        </p:nvSpPr>
        <p:spPr>
          <a:xfrm>
            <a:off x="858085" y="1905835"/>
            <a:ext cx="1199790" cy="11997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000" dirty="0" smtClean="0">
                <a:solidFill>
                  <a:prstClr val="white"/>
                </a:solidFill>
                <a:latin typeface="Franklin Gothic Book"/>
              </a:rPr>
              <a:t>Customer Creation</a:t>
            </a:r>
            <a:endParaRPr lang="en-US" sz="2000" dirty="0">
              <a:solidFill>
                <a:prstClr val="white"/>
              </a:solidFill>
              <a:latin typeface="Franklin Gothic Book"/>
            </a:endParaRPr>
          </a:p>
        </p:txBody>
      </p:sp>
    </p:spTree>
    <p:extLst>
      <p:ext uri="{BB962C8B-B14F-4D97-AF65-F5344CB8AC3E}">
        <p14:creationId xmlns:p14="http://schemas.microsoft.com/office/powerpoint/2010/main" val="41990010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0" y="1200151"/>
            <a:ext cx="6019800" cy="3394472"/>
          </a:xfrm>
        </p:spPr>
        <p:txBody>
          <a:bodyPr>
            <a:normAutofit/>
          </a:bodyPr>
          <a:lstStyle/>
          <a:p>
            <a:r>
              <a:rPr lang="en-US" sz="2800" dirty="0"/>
              <a:t>Recruit the team</a:t>
            </a:r>
            <a:br>
              <a:rPr lang="en-US" sz="2800" dirty="0"/>
            </a:br>
            <a:r>
              <a:rPr lang="en-US" sz="2800" dirty="0"/>
              <a:t>(sales &amp; marketing)</a:t>
            </a:r>
          </a:p>
          <a:p>
            <a:r>
              <a:rPr lang="en-US" sz="2800" dirty="0"/>
              <a:t>Sell the product</a:t>
            </a:r>
          </a:p>
          <a:p>
            <a:r>
              <a:rPr lang="en-US" sz="2800" dirty="0"/>
              <a:t>Increase revenues</a:t>
            </a:r>
          </a:p>
          <a:p>
            <a:endParaRPr lang="en-US" sz="800" dirty="0"/>
          </a:p>
          <a:p>
            <a:r>
              <a:rPr lang="en-US" sz="2800" i="1" dirty="0" smtClean="0"/>
              <a:t>a.k.a</a:t>
            </a:r>
            <a:r>
              <a:rPr lang="en-US" sz="2800" i="1" dirty="0"/>
              <a:t>. only then build the company</a:t>
            </a:r>
          </a:p>
        </p:txBody>
      </p:sp>
      <p:sp>
        <p:nvSpPr>
          <p:cNvPr id="9"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8" name="Slide Number Placeholder 10"/>
          <p:cNvSpPr>
            <a:spLocks noGrp="1"/>
          </p:cNvSpPr>
          <p:nvPr>
            <p:ph type="sldNum" sz="quarter" idx="12"/>
          </p:nvPr>
        </p:nvSpPr>
        <p:spPr/>
        <p:txBody>
          <a:bodyPr/>
          <a:lstStyle/>
          <a:p>
            <a:fld id="{B6F15528-21DE-4FAA-801E-634DDDAF4B2B}" type="slidenum">
              <a:rPr lang="en-US" smtClean="0"/>
              <a:pPr/>
              <a:t>32</a:t>
            </a:fld>
            <a:endParaRPr lang="en-US" dirty="0"/>
          </a:p>
        </p:txBody>
      </p:sp>
      <p:sp>
        <p:nvSpPr>
          <p:cNvPr id="3" name="Title 2"/>
          <p:cNvSpPr>
            <a:spLocks noGrp="1"/>
          </p:cNvSpPr>
          <p:nvPr>
            <p:ph type="title"/>
          </p:nvPr>
        </p:nvSpPr>
        <p:spPr/>
        <p:txBody>
          <a:bodyPr/>
          <a:lstStyle/>
          <a:p>
            <a:r>
              <a:rPr lang="en-US" dirty="0" smtClean="0"/>
              <a:t>Company Building</a:t>
            </a:r>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5" name="Group 11"/>
          <p:cNvGrpSpPr/>
          <p:nvPr/>
        </p:nvGrpSpPr>
        <p:grpSpPr>
          <a:xfrm>
            <a:off x="589240" y="1657350"/>
            <a:ext cx="1696760" cy="1696760"/>
            <a:chOff x="6229791" y="1512223"/>
            <a:chExt cx="1501516" cy="1501516"/>
          </a:xfrm>
          <a:solidFill>
            <a:schemeClr val="accent1"/>
          </a:solidFill>
        </p:grpSpPr>
        <p:sp>
          <p:nvSpPr>
            <p:cNvPr id="26" name="Oval 25"/>
            <p:cNvSpPr/>
            <p:nvPr/>
          </p:nvSpPr>
          <p:spPr>
            <a:xfrm>
              <a:off x="6229791" y="1512223"/>
              <a:ext cx="1501516" cy="1501516"/>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16"/>
            <p:cNvSpPr/>
            <p:nvPr/>
          </p:nvSpPr>
          <p:spPr>
            <a:xfrm>
              <a:off x="644968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2000" dirty="0" smtClean="0">
                  <a:solidFill>
                    <a:prstClr val="white"/>
                  </a:solidFill>
                  <a:latin typeface="Franklin Gothic Book"/>
                </a:rPr>
                <a:t>Company Building</a:t>
              </a:r>
              <a:endParaRPr lang="en-US" sz="2000" dirty="0">
                <a:solidFill>
                  <a:prstClr val="white"/>
                </a:solidFill>
                <a:latin typeface="Franklin Gothic Book"/>
              </a:endParaRPr>
            </a:p>
          </p:txBody>
        </p:sp>
      </p:grpSp>
      <p:sp>
        <p:nvSpPr>
          <p:cNvPr id="28" name="Circular Arrow 27"/>
          <p:cNvSpPr/>
          <p:nvPr/>
        </p:nvSpPr>
        <p:spPr>
          <a:xfrm>
            <a:off x="381000" y="142875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Tree>
    <p:extLst>
      <p:ext uri="{BB962C8B-B14F-4D97-AF65-F5344CB8AC3E}">
        <p14:creationId xmlns:p14="http://schemas.microsoft.com/office/powerpoint/2010/main" val="18157128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Development Model </a:t>
            </a:r>
            <a:endParaRPr lang="en-US" dirty="0"/>
          </a:p>
        </p:txBody>
      </p:sp>
      <p:sp>
        <p:nvSpPr>
          <p:cNvPr id="34" name="Footer Placeholder 12"/>
          <p:cNvSpPr>
            <a:spLocks noGrp="1"/>
          </p:cNvSpPr>
          <p:nvPr>
            <p:ph type="ftr" sz="quarter" idx="11"/>
          </p:nvPr>
        </p:nvSpPr>
        <p:spPr/>
        <p:txBody>
          <a:bodyPr/>
          <a:lstStyle/>
          <a:p>
            <a:r>
              <a:rPr lang="en-US" dirty="0" smtClean="0"/>
              <a:t>Copyright © 2014 Michael "Luni" Libes</a:t>
            </a:r>
            <a:endParaRPr lang="en-US" dirty="0"/>
          </a:p>
        </p:txBody>
      </p:sp>
      <p:sp>
        <p:nvSpPr>
          <p:cNvPr id="33" name="Slide Number Placeholder 10"/>
          <p:cNvSpPr>
            <a:spLocks noGrp="1"/>
          </p:cNvSpPr>
          <p:nvPr>
            <p:ph type="sldNum" sz="quarter" idx="12"/>
          </p:nvPr>
        </p:nvSpPr>
        <p:spPr/>
        <p:txBody>
          <a:bodyPr/>
          <a:lstStyle/>
          <a:p>
            <a:fld id="{B6F15528-21DE-4FAA-801E-634DDDAF4B2B}" type="slidenum">
              <a:rPr lang="en-US" smtClean="0"/>
              <a:pPr/>
              <a:t>33</a:t>
            </a:fld>
            <a:endParaRPr lang="en-US" dirty="0"/>
          </a:p>
        </p:txBody>
      </p:sp>
      <p:grpSp>
        <p:nvGrpSpPr>
          <p:cNvPr id="36" name="Group 35"/>
          <p:cNvGrpSpPr/>
          <p:nvPr/>
        </p:nvGrpSpPr>
        <p:grpSpPr>
          <a:xfrm>
            <a:off x="381000" y="1428750"/>
            <a:ext cx="8382000" cy="2971800"/>
            <a:chOff x="381000" y="2133600"/>
            <a:chExt cx="8382000" cy="2971800"/>
          </a:xfrm>
        </p:grpSpPr>
        <p:grpSp>
          <p:nvGrpSpPr>
            <p:cNvPr id="37" name="Group 11"/>
            <p:cNvGrpSpPr/>
            <p:nvPr/>
          </p:nvGrpSpPr>
          <p:grpSpPr>
            <a:xfrm>
              <a:off x="6837640" y="2362200"/>
              <a:ext cx="1696760" cy="1696760"/>
              <a:chOff x="6229791" y="1512223"/>
              <a:chExt cx="1501516" cy="1501516"/>
            </a:xfrm>
            <a:solidFill>
              <a:schemeClr val="accent1"/>
            </a:solidFill>
          </p:grpSpPr>
          <p:sp>
            <p:nvSpPr>
              <p:cNvPr id="55" name="Oval 54"/>
              <p:cNvSpPr/>
              <p:nvPr/>
            </p:nvSpPr>
            <p:spPr>
              <a:xfrm>
                <a:off x="6229791" y="1512223"/>
                <a:ext cx="1501516" cy="1501516"/>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16"/>
              <p:cNvSpPr/>
              <p:nvPr/>
            </p:nvSpPr>
            <p:spPr>
              <a:xfrm>
                <a:off x="644968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2000" dirty="0" smtClean="0">
                    <a:solidFill>
                      <a:prstClr val="white"/>
                    </a:solidFill>
                    <a:latin typeface="Franklin Gothic Book"/>
                  </a:rPr>
                  <a:t>Company Building</a:t>
                </a:r>
                <a:endParaRPr lang="en-US" sz="2000" dirty="0">
                  <a:solidFill>
                    <a:prstClr val="white"/>
                  </a:solidFill>
                  <a:latin typeface="Franklin Gothic Book"/>
                </a:endParaRPr>
              </a:p>
            </p:txBody>
          </p:sp>
        </p:grpSp>
        <p:sp>
          <p:nvSpPr>
            <p:cNvPr id="38" name="Right Arrow 37"/>
            <p:cNvSpPr/>
            <p:nvPr/>
          </p:nvSpPr>
          <p:spPr>
            <a:xfrm>
              <a:off x="6152900"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9" name="Group 10"/>
            <p:cNvGrpSpPr/>
            <p:nvPr/>
          </p:nvGrpSpPr>
          <p:grpSpPr>
            <a:xfrm>
              <a:off x="4761627" y="2362200"/>
              <a:ext cx="1696760" cy="1696760"/>
              <a:chOff x="4153778" y="1512223"/>
              <a:chExt cx="1501516" cy="1501516"/>
            </a:xfrm>
            <a:solidFill>
              <a:schemeClr val="accent2"/>
            </a:solidFill>
          </p:grpSpPr>
          <p:sp>
            <p:nvSpPr>
              <p:cNvPr id="53" name="Oval 52"/>
              <p:cNvSpPr/>
              <p:nvPr/>
            </p:nvSpPr>
            <p:spPr>
              <a:xfrm>
                <a:off x="4153778" y="1512223"/>
                <a:ext cx="1501516" cy="1501516"/>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14"/>
              <p:cNvSpPr/>
              <p:nvPr/>
            </p:nvSpPr>
            <p:spPr>
              <a:xfrm>
                <a:off x="4373670"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000" dirty="0" smtClean="0">
                    <a:solidFill>
                      <a:prstClr val="white"/>
                    </a:solidFill>
                    <a:latin typeface="Franklin Gothic Book"/>
                  </a:rPr>
                  <a:t>Customer Creation</a:t>
                </a:r>
                <a:endParaRPr lang="en-US" sz="2000" dirty="0">
                  <a:solidFill>
                    <a:prstClr val="white"/>
                  </a:solidFill>
                  <a:latin typeface="Franklin Gothic Book"/>
                </a:endParaRPr>
              </a:p>
            </p:txBody>
          </p:sp>
        </p:grpSp>
        <p:sp>
          <p:nvSpPr>
            <p:cNvPr id="40" name="Right Arrow 39"/>
            <p:cNvSpPr/>
            <p:nvPr/>
          </p:nvSpPr>
          <p:spPr>
            <a:xfrm>
              <a:off x="4076887"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1" name="Group 8"/>
            <p:cNvGrpSpPr/>
            <p:nvPr/>
          </p:nvGrpSpPr>
          <p:grpSpPr>
            <a:xfrm>
              <a:off x="2685613" y="2362200"/>
              <a:ext cx="1696760" cy="1696760"/>
              <a:chOff x="2077764" y="1512223"/>
              <a:chExt cx="1501516" cy="1501516"/>
            </a:xfrm>
            <a:solidFill>
              <a:schemeClr val="accent4"/>
            </a:solidFill>
          </p:grpSpPr>
          <p:sp>
            <p:nvSpPr>
              <p:cNvPr id="51" name="Oval 50"/>
              <p:cNvSpPr/>
              <p:nvPr/>
            </p:nvSpPr>
            <p:spPr>
              <a:xfrm>
                <a:off x="2077764" y="1512223"/>
                <a:ext cx="1501516" cy="1501516"/>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10"/>
              <p:cNvSpPr/>
              <p:nvPr/>
            </p:nvSpPr>
            <p:spPr>
              <a:xfrm>
                <a:off x="2297656"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Validation</a:t>
                </a:r>
                <a:endParaRPr lang="en-US" sz="2000" dirty="0">
                  <a:solidFill>
                    <a:prstClr val="white"/>
                  </a:solidFill>
                  <a:latin typeface="Franklin Gothic Book"/>
                </a:endParaRPr>
              </a:p>
            </p:txBody>
          </p:sp>
        </p:grpSp>
        <p:sp>
          <p:nvSpPr>
            <p:cNvPr id="42" name="Right Arrow 41"/>
            <p:cNvSpPr/>
            <p:nvPr/>
          </p:nvSpPr>
          <p:spPr>
            <a:xfrm>
              <a:off x="2000873" y="3012550"/>
              <a:ext cx="761288" cy="396060"/>
            </a:xfrm>
            <a:prstGeom prst="rightArrow">
              <a:avLst>
                <a:gd name="adj1" fmla="val 70000"/>
                <a:gd name="adj2" fmla="val 50000"/>
              </a:avLst>
            </a:prstGeom>
            <a:solidFill>
              <a:srgbClr val="BFBFBF"/>
            </a:solidFill>
            <a:ln>
              <a:solidFill>
                <a:schemeClr val="bg1">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3" name="Group 6"/>
            <p:cNvGrpSpPr/>
            <p:nvPr/>
          </p:nvGrpSpPr>
          <p:grpSpPr>
            <a:xfrm>
              <a:off x="609600" y="2362200"/>
              <a:ext cx="1696760" cy="1696760"/>
              <a:chOff x="1751" y="1512223"/>
              <a:chExt cx="1501516" cy="1501516"/>
            </a:xfrm>
            <a:solidFill>
              <a:schemeClr val="accent6">
                <a:lumMod val="75000"/>
              </a:schemeClr>
            </a:solidFill>
          </p:grpSpPr>
          <p:sp>
            <p:nvSpPr>
              <p:cNvPr id="49" name="Oval 48"/>
              <p:cNvSpPr/>
              <p:nvPr/>
            </p:nvSpPr>
            <p:spPr>
              <a:xfrm>
                <a:off x="1751" y="1512223"/>
                <a:ext cx="1501516" cy="1501516"/>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6"/>
              <p:cNvSpPr/>
              <p:nvPr/>
            </p:nvSpPr>
            <p:spPr>
              <a:xfrm>
                <a:off x="221643" y="1732115"/>
                <a:ext cx="1061732" cy="106173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2000" dirty="0" smtClean="0">
                    <a:solidFill>
                      <a:prstClr val="white"/>
                    </a:solidFill>
                    <a:latin typeface="Franklin Gothic Book"/>
                  </a:rPr>
                  <a:t>Customer Discovery</a:t>
                </a:r>
                <a:endParaRPr lang="en-US" sz="2000" dirty="0">
                  <a:solidFill>
                    <a:prstClr val="white"/>
                  </a:solidFill>
                  <a:latin typeface="Franklin Gothic Book"/>
                </a:endParaRPr>
              </a:p>
            </p:txBody>
          </p:sp>
        </p:grpSp>
        <p:sp>
          <p:nvSpPr>
            <p:cNvPr id="44" name="Circular Arrow 43"/>
            <p:cNvSpPr/>
            <p:nvPr/>
          </p:nvSpPr>
          <p:spPr>
            <a:xfrm>
              <a:off x="3810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5" name="Circular Arrow 44"/>
            <p:cNvSpPr/>
            <p:nvPr/>
          </p:nvSpPr>
          <p:spPr>
            <a:xfrm>
              <a:off x="24384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6" name="Circular Arrow 45"/>
            <p:cNvSpPr/>
            <p:nvPr/>
          </p:nvSpPr>
          <p:spPr>
            <a:xfrm>
              <a:off x="45720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7" name="Circular Arrow 46"/>
            <p:cNvSpPr/>
            <p:nvPr/>
          </p:nvSpPr>
          <p:spPr>
            <a:xfrm>
              <a:off x="6629400" y="2133600"/>
              <a:ext cx="2133600" cy="2133600"/>
            </a:xfrm>
            <a:prstGeom prst="circularArrow">
              <a:avLst>
                <a:gd name="adj1" fmla="val 8509"/>
                <a:gd name="adj2" fmla="val 1142319"/>
                <a:gd name="adj3" fmla="val 8634438"/>
                <a:gd name="adj4" fmla="val 11720633"/>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48" name="Circular Arrow 47"/>
            <p:cNvSpPr/>
            <p:nvPr/>
          </p:nvSpPr>
          <p:spPr>
            <a:xfrm>
              <a:off x="1219200" y="2819400"/>
              <a:ext cx="2362200" cy="2286000"/>
            </a:xfrm>
            <a:prstGeom prst="circularArrow">
              <a:avLst>
                <a:gd name="adj1" fmla="val 8509"/>
                <a:gd name="adj2" fmla="val 1142319"/>
                <a:gd name="adj3" fmla="val 8634438"/>
                <a:gd name="adj4" fmla="val 21490909"/>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grpSp>
      <p:pic>
        <p:nvPicPr>
          <p:cNvPr id="5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3400" y="285750"/>
            <a:ext cx="685800" cy="83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9825460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Lean Startup” </a:t>
            </a:r>
            <a:r>
              <a:rPr lang="en-US" sz="3600" dirty="0" smtClean="0"/>
              <a:t>by Eric Ries</a:t>
            </a:r>
            <a:endParaRPr lang="en-US" dirty="0"/>
          </a:p>
        </p:txBody>
      </p:sp>
      <p:sp>
        <p:nvSpPr>
          <p:cNvPr id="6" name="Footer Placeholder 5"/>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sp>
        <p:nvSpPr>
          <p:cNvPr id="4" name="Slide Number Placeholder 3"/>
          <p:cNvSpPr>
            <a:spLocks noGrp="1"/>
          </p:cNvSpPr>
          <p:nvPr>
            <p:ph type="sldNum" sz="quarter" idx="12"/>
          </p:nvPr>
        </p:nvSpPr>
        <p:spPr>
          <a:prstGeom prst="rect">
            <a:avLst/>
          </a:prstGeom>
        </p:spPr>
        <p:txBody>
          <a:bodyPr/>
          <a:lstStyle/>
          <a:p>
            <a:fld id="{B6F15528-21DE-4FAA-801E-634DDDAF4B2B}" type="slidenum">
              <a:rPr lang="en-US" smtClean="0">
                <a:solidFill>
                  <a:prstClr val="white"/>
                </a:solidFill>
                <a:latin typeface="Franklin Gothic Book"/>
              </a:rPr>
              <a:pPr/>
              <a:t>34</a:t>
            </a:fld>
            <a:endParaRPr lang="en-US" dirty="0">
              <a:solidFill>
                <a:prstClr val="white"/>
              </a:solidFill>
              <a:latin typeface="Franklin Gothic Book"/>
            </a:endParaRPr>
          </a:p>
        </p:txBody>
      </p:sp>
      <p:pic>
        <p:nvPicPr>
          <p:cNvPr id="8" name="Picture 2"/>
          <p:cNvPicPr>
            <a:picLocks noChangeAspect="1" noChangeArrowheads="1"/>
          </p:cNvPicPr>
          <p:nvPr/>
        </p:nvPicPr>
        <p:blipFill>
          <a:blip r:embed="rId2" cstate="print"/>
          <a:srcRect/>
          <a:stretch>
            <a:fillRect/>
          </a:stretch>
        </p:blipFill>
        <p:spPr bwMode="auto">
          <a:xfrm>
            <a:off x="3566145" y="1352550"/>
            <a:ext cx="2011711" cy="3276855"/>
          </a:xfrm>
          <a:prstGeom prst="rect">
            <a:avLst/>
          </a:prstGeom>
          <a:noFill/>
          <a:ln w="9525">
            <a:noFill/>
            <a:miter lim="800000"/>
            <a:headEnd/>
            <a:tailEnd/>
          </a:ln>
        </p:spPr>
      </p:pic>
    </p:spTree>
    <p:extLst>
      <p:ext uri="{BB962C8B-B14F-4D97-AF65-F5344CB8AC3E}">
        <p14:creationId xmlns:p14="http://schemas.microsoft.com/office/powerpoint/2010/main" val="38542236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35</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1047750"/>
            <a:ext cx="9144000" cy="4095750"/>
          </a:xfrm>
          <a:prstGeom prst="rect">
            <a:avLst/>
          </a:prstGeom>
          <a:noFill/>
          <a:ln w="9525">
            <a:noFill/>
            <a:miter lim="800000"/>
            <a:headEnd/>
            <a:tailEnd/>
          </a:ln>
        </p:spPr>
      </p:pic>
    </p:spTree>
    <p:extLst>
      <p:ext uri="{BB962C8B-B14F-4D97-AF65-F5344CB8AC3E}">
        <p14:creationId xmlns:p14="http://schemas.microsoft.com/office/powerpoint/2010/main" val="17876093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2200" y="1200151"/>
            <a:ext cx="6324600" cy="3394472"/>
          </a:xfrm>
        </p:spPr>
        <p:txBody>
          <a:bodyPr>
            <a:normAutofit lnSpcReduction="10000"/>
          </a:bodyPr>
          <a:lstStyle/>
          <a:p>
            <a:r>
              <a:rPr lang="en-US" dirty="0" smtClean="0"/>
              <a:t>Why do startups fail?</a:t>
            </a:r>
          </a:p>
          <a:p>
            <a:pPr lvl="1"/>
            <a:r>
              <a:rPr lang="en-US" dirty="0" smtClean="0"/>
              <a:t>Bad assumptions</a:t>
            </a:r>
          </a:p>
          <a:p>
            <a:pPr lvl="1"/>
            <a:r>
              <a:rPr lang="en-US" dirty="0" smtClean="0"/>
              <a:t>Wrong product</a:t>
            </a:r>
          </a:p>
          <a:p>
            <a:pPr lvl="1"/>
            <a:r>
              <a:rPr lang="en-US" dirty="0" smtClean="0"/>
              <a:t>Poor sales/marketing</a:t>
            </a:r>
          </a:p>
          <a:p>
            <a:endParaRPr lang="en-US" sz="1000" dirty="0" smtClean="0"/>
          </a:p>
          <a:p>
            <a:pPr lvl="1">
              <a:buNone/>
            </a:pPr>
            <a:r>
              <a:rPr lang="en-US" dirty="0" smtClean="0"/>
              <a:t>All of which point to…</a:t>
            </a:r>
            <a:br>
              <a:rPr lang="en-US" dirty="0" smtClean="0"/>
            </a:br>
            <a:r>
              <a:rPr lang="en-US" dirty="0" smtClean="0"/>
              <a:t>Too </a:t>
            </a:r>
            <a:r>
              <a:rPr lang="en-US" b="1" dirty="0" smtClean="0"/>
              <a:t>good</a:t>
            </a:r>
            <a:r>
              <a:rPr lang="en-US" dirty="0" smtClean="0"/>
              <a:t> of a plan</a:t>
            </a:r>
          </a:p>
          <a:p>
            <a:endParaRPr lang="en-US" dirty="0" smtClean="0"/>
          </a:p>
          <a:p>
            <a:endParaRPr lang="en-US" dirty="0" smtClean="0"/>
          </a:p>
        </p:txBody>
      </p:sp>
      <p:sp>
        <p:nvSpPr>
          <p:cNvPr id="7" name="Title 6"/>
          <p:cNvSpPr>
            <a:spLocks noGrp="1"/>
          </p:cNvSpPr>
          <p:nvPr>
            <p:ph type="title"/>
          </p:nvPr>
        </p:nvSpPr>
        <p:spPr/>
        <p:txBody>
          <a:bodyPr/>
          <a:lstStyle/>
          <a:p>
            <a:r>
              <a:rPr lang="en-US" dirty="0" smtClean="0"/>
              <a:t>Failure?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36</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41689459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2200" y="1200151"/>
            <a:ext cx="6477000" cy="3394472"/>
          </a:xfrm>
        </p:spPr>
        <p:txBody>
          <a:bodyPr/>
          <a:lstStyle/>
          <a:p>
            <a:r>
              <a:rPr lang="en-US" dirty="0" smtClean="0"/>
              <a:t>Too often considered an oxymoron</a:t>
            </a:r>
          </a:p>
          <a:p>
            <a:r>
              <a:rPr lang="en-US" dirty="0" smtClean="0"/>
              <a:t>It is true:</a:t>
            </a:r>
          </a:p>
          <a:p>
            <a:pPr lvl="1"/>
            <a:r>
              <a:rPr lang="en-US" dirty="0" smtClean="0"/>
              <a:t>General management practices do not often apply to startups</a:t>
            </a:r>
          </a:p>
          <a:p>
            <a:r>
              <a:rPr lang="en-US" dirty="0" smtClean="0"/>
              <a:t>So…</a:t>
            </a:r>
          </a:p>
          <a:p>
            <a:pPr lvl="1"/>
            <a:r>
              <a:rPr lang="en-US" dirty="0" smtClean="0"/>
              <a:t>Apply relevant practices</a:t>
            </a:r>
          </a:p>
          <a:p>
            <a:endParaRPr lang="en-US" dirty="0" smtClean="0"/>
          </a:p>
          <a:p>
            <a:endParaRPr lang="en-US" dirty="0" smtClean="0"/>
          </a:p>
        </p:txBody>
      </p:sp>
      <p:sp>
        <p:nvSpPr>
          <p:cNvPr id="7" name="Title 6"/>
          <p:cNvSpPr>
            <a:spLocks noGrp="1"/>
          </p:cNvSpPr>
          <p:nvPr>
            <p:ph type="title"/>
          </p:nvPr>
        </p:nvSpPr>
        <p:spPr/>
        <p:txBody>
          <a:bodyPr/>
          <a:lstStyle/>
          <a:p>
            <a:r>
              <a:rPr lang="en-US" dirty="0" smtClean="0"/>
              <a:t>Entrepreneurial Management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37</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39265527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2200" y="1200151"/>
            <a:ext cx="6324600" cy="3394472"/>
          </a:xfrm>
        </p:spPr>
        <p:txBody>
          <a:bodyPr/>
          <a:lstStyle/>
          <a:p>
            <a:r>
              <a:rPr lang="en-US" dirty="0" smtClean="0"/>
              <a:t>Create a hypothesis</a:t>
            </a:r>
          </a:p>
          <a:p>
            <a:pPr lvl="1"/>
            <a:r>
              <a:rPr lang="en-US" dirty="0" smtClean="0"/>
              <a:t>Forms a prediction</a:t>
            </a:r>
          </a:p>
          <a:p>
            <a:endParaRPr lang="en-US" sz="800" dirty="0" smtClean="0"/>
          </a:p>
          <a:p>
            <a:r>
              <a:rPr lang="en-US" dirty="0" smtClean="0"/>
              <a:t>Test the hypothesis</a:t>
            </a:r>
          </a:p>
          <a:p>
            <a:pPr lvl="1"/>
            <a:r>
              <a:rPr lang="en-US" dirty="0" smtClean="0"/>
              <a:t>Were you right?</a:t>
            </a:r>
          </a:p>
          <a:p>
            <a:endParaRPr lang="en-US" dirty="0" smtClean="0"/>
          </a:p>
          <a:p>
            <a:endParaRPr lang="en-US" dirty="0" smtClean="0"/>
          </a:p>
        </p:txBody>
      </p:sp>
      <p:sp>
        <p:nvSpPr>
          <p:cNvPr id="7" name="Title 6"/>
          <p:cNvSpPr>
            <a:spLocks noGrp="1"/>
          </p:cNvSpPr>
          <p:nvPr>
            <p:ph type="title"/>
          </p:nvPr>
        </p:nvSpPr>
        <p:spPr/>
        <p:txBody>
          <a:bodyPr/>
          <a:lstStyle/>
          <a:p>
            <a:r>
              <a:rPr lang="en-US" dirty="0" smtClean="0"/>
              <a:t>Scientific Method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38</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21169256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62200" y="1200151"/>
            <a:ext cx="6324600" cy="3394472"/>
          </a:xfrm>
        </p:spPr>
        <p:txBody>
          <a:bodyPr/>
          <a:lstStyle/>
          <a:p>
            <a:r>
              <a:rPr lang="en-US" dirty="0" smtClean="0"/>
              <a:t>Value Hypothesis</a:t>
            </a:r>
          </a:p>
          <a:p>
            <a:pPr lvl="1"/>
            <a:r>
              <a:rPr lang="en-US" dirty="0" smtClean="0">
                <a:solidFill>
                  <a:schemeClr val="bg1">
                    <a:lumMod val="50000"/>
                  </a:schemeClr>
                </a:solidFill>
              </a:rPr>
              <a:t>Is my product useful/valuable?</a:t>
            </a:r>
          </a:p>
          <a:p>
            <a:r>
              <a:rPr lang="en-US" dirty="0" smtClean="0"/>
              <a:t>Growth Hypothesis</a:t>
            </a:r>
          </a:p>
          <a:p>
            <a:pPr lvl="1"/>
            <a:r>
              <a:rPr lang="en-US" dirty="0" smtClean="0">
                <a:solidFill>
                  <a:schemeClr val="bg1">
                    <a:lumMod val="50000"/>
                  </a:schemeClr>
                </a:solidFill>
              </a:rPr>
              <a:t>Is there a market for the product?</a:t>
            </a:r>
          </a:p>
          <a:p>
            <a:endParaRPr lang="en-US" dirty="0" smtClean="0"/>
          </a:p>
          <a:p>
            <a:endParaRPr lang="en-US" dirty="0" smtClean="0"/>
          </a:p>
        </p:txBody>
      </p:sp>
      <p:sp>
        <p:nvSpPr>
          <p:cNvPr id="7" name="Title 6"/>
          <p:cNvSpPr>
            <a:spLocks noGrp="1"/>
          </p:cNvSpPr>
          <p:nvPr>
            <p:ph type="title"/>
          </p:nvPr>
        </p:nvSpPr>
        <p:spPr/>
        <p:txBody>
          <a:bodyPr/>
          <a:lstStyle/>
          <a:p>
            <a:r>
              <a:rPr lang="en-US" dirty="0" smtClean="0"/>
              <a:t>Two Hypothesis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39</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42303409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fontScale="92500" lnSpcReduction="10000"/>
          </a:bodyPr>
          <a:lstStyle/>
          <a:p>
            <a:pPr marL="514350" indent="-514350">
              <a:buFont typeface="+mj-lt"/>
              <a:buAutoNum type="arabicPeriod"/>
            </a:pPr>
            <a:r>
              <a:rPr lang="en-US" sz="2400" dirty="0" smtClean="0"/>
              <a:t>Why are you doing this?</a:t>
            </a:r>
          </a:p>
          <a:p>
            <a:pPr marL="514350" indent="-514350">
              <a:buFont typeface="+mj-lt"/>
              <a:buAutoNum type="arabicPeriod"/>
            </a:pPr>
            <a:r>
              <a:rPr lang="en-US" sz="2400" dirty="0" smtClean="0"/>
              <a:t>What do you expect your company to look like in 5 years? ($1 million, $10 million, or $100 million in sales?  How many employees?)</a:t>
            </a:r>
          </a:p>
          <a:p>
            <a:pPr marL="514350" indent="-514350">
              <a:buFont typeface="+mj-lt"/>
              <a:buAutoNum type="arabicPeriod"/>
            </a:pPr>
            <a:r>
              <a:rPr lang="en-US" sz="2400" dirty="0" smtClean="0"/>
              <a:t>What do you personally want to be doing in 5 years?  3 years?  2 years?  Next year? (CEO, CTO, sales, product development, advisor to the company, etc.)</a:t>
            </a:r>
          </a:p>
          <a:p>
            <a:pPr marL="514350" indent="-514350">
              <a:buFont typeface="+mj-lt"/>
              <a:buAutoNum type="arabicPeriod"/>
            </a:pPr>
            <a:r>
              <a:rPr lang="en-US" sz="2400" dirty="0" smtClean="0"/>
              <a:t>At work, what makes you happy? Excited? Eager to start a new day?</a:t>
            </a:r>
            <a:endParaRPr lang="en-US" sz="2400" dirty="0"/>
          </a:p>
        </p:txBody>
      </p:sp>
      <p:sp>
        <p:nvSpPr>
          <p:cNvPr id="7" name="Footer Placeholder 6"/>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10"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
        <p:nvSpPr>
          <p:cNvPr id="2" name="Title 1"/>
          <p:cNvSpPr>
            <a:spLocks noGrp="1"/>
          </p:cNvSpPr>
          <p:nvPr>
            <p:ph type="title"/>
          </p:nvPr>
        </p:nvSpPr>
        <p:spPr/>
        <p:txBody>
          <a:bodyPr/>
          <a:lstStyle/>
          <a:p>
            <a:r>
              <a:rPr lang="en-US" dirty="0" smtClean="0">
                <a:solidFill>
                  <a:schemeClr val="accent2"/>
                </a:solidFill>
              </a:rPr>
              <a:t>Step 1.</a:t>
            </a:r>
            <a:r>
              <a:rPr lang="en-US" dirty="0" smtClean="0"/>
              <a:t> Why</a:t>
            </a:r>
            <a:endParaRPr lang="en-US" dirty="0"/>
          </a:p>
        </p:txBody>
      </p:sp>
      <p:pic>
        <p:nvPicPr>
          <p:cNvPr id="9" name="Picture 8"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spTree>
    <p:extLst>
      <p:ext uri="{BB962C8B-B14F-4D97-AF65-F5344CB8AC3E}">
        <p14:creationId xmlns:p14="http://schemas.microsoft.com/office/powerpoint/2010/main" val="4232957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Iterate</a:t>
            </a:r>
            <a:endParaRPr lang="en-US" dirty="0"/>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40</a:t>
            </a:fld>
            <a:endParaRPr lang="en-US" dirty="0">
              <a:solidFill>
                <a:prstClr val="white"/>
              </a:solidFill>
              <a:latin typeface="Franklin Gothic Book"/>
            </a:endParaRPr>
          </a:p>
        </p:txBody>
      </p:sp>
      <p:graphicFrame>
        <p:nvGraphicFramePr>
          <p:cNvPr id="8" name="Diagram 7"/>
          <p:cNvGraphicFramePr/>
          <p:nvPr>
            <p:extLst>
              <p:ext uri="{D42A27DB-BD31-4B8C-83A1-F6EECF244321}">
                <p14:modId xmlns:p14="http://schemas.microsoft.com/office/powerpoint/2010/main" val="2277492027"/>
              </p:ext>
            </p:extLst>
          </p:nvPr>
        </p:nvGraphicFramePr>
        <p:xfrm>
          <a:off x="1905000" y="361950"/>
          <a:ext cx="68580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34478045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0" y="1200151"/>
            <a:ext cx="6400800" cy="3394472"/>
          </a:xfrm>
        </p:spPr>
        <p:txBody>
          <a:bodyPr/>
          <a:lstStyle/>
          <a:p>
            <a:r>
              <a:rPr lang="en-US" dirty="0" smtClean="0"/>
              <a:t>Start with a</a:t>
            </a:r>
            <a:br>
              <a:rPr lang="en-US" dirty="0" smtClean="0"/>
            </a:br>
            <a:r>
              <a:rPr lang="en-US" i="1" dirty="0" smtClean="0"/>
              <a:t>minimally viable product </a:t>
            </a:r>
            <a:r>
              <a:rPr lang="en-US" sz="2400" dirty="0" smtClean="0"/>
              <a:t>(MVP)</a:t>
            </a:r>
            <a:endParaRPr lang="en-US" dirty="0" smtClean="0"/>
          </a:p>
          <a:p>
            <a:pPr lvl="1"/>
            <a:r>
              <a:rPr lang="en-US" b="1" dirty="0" smtClean="0"/>
              <a:t>Minimum</a:t>
            </a:r>
            <a:r>
              <a:rPr lang="en-US" dirty="0" smtClean="0"/>
              <a:t> of features</a:t>
            </a:r>
          </a:p>
          <a:p>
            <a:pPr lvl="1"/>
            <a:r>
              <a:rPr lang="en-US" dirty="0" smtClean="0"/>
              <a:t>But still </a:t>
            </a:r>
            <a:r>
              <a:rPr lang="en-US" b="1" dirty="0" smtClean="0"/>
              <a:t>viable</a:t>
            </a:r>
            <a:r>
              <a:rPr lang="en-US" dirty="0" smtClean="0"/>
              <a:t> a.k.a. sellable</a:t>
            </a:r>
            <a:endParaRPr lang="en-US" b="1" dirty="0" smtClean="0"/>
          </a:p>
          <a:p>
            <a:endParaRPr lang="en-US" dirty="0" smtClean="0"/>
          </a:p>
        </p:txBody>
      </p:sp>
      <p:sp>
        <p:nvSpPr>
          <p:cNvPr id="7" name="Title 6"/>
          <p:cNvSpPr>
            <a:spLocks noGrp="1"/>
          </p:cNvSpPr>
          <p:nvPr>
            <p:ph type="title"/>
          </p:nvPr>
        </p:nvSpPr>
        <p:spPr/>
        <p:txBody>
          <a:bodyPr/>
          <a:lstStyle/>
          <a:p>
            <a:r>
              <a:rPr lang="en-US" dirty="0" smtClean="0"/>
              <a:t>Begin with an MVP</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41</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16705528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429001"/>
            <a:ext cx="8229600" cy="1165622"/>
          </a:xfrm>
        </p:spPr>
        <p:txBody>
          <a:bodyPr>
            <a:normAutofit fontScale="85000" lnSpcReduction="20000"/>
          </a:bodyPr>
          <a:lstStyle/>
          <a:p>
            <a:r>
              <a:rPr lang="en-US" sz="2800" dirty="0" smtClean="0"/>
              <a:t>Hand-built blog</a:t>
            </a:r>
          </a:p>
          <a:p>
            <a:r>
              <a:rPr lang="en-US" sz="2800" dirty="0" smtClean="0"/>
              <a:t>Cheap database</a:t>
            </a:r>
          </a:p>
          <a:p>
            <a:r>
              <a:rPr lang="en-US" sz="2800" dirty="0" smtClean="0"/>
              <a:t>Emailed PDFs</a:t>
            </a:r>
            <a:endParaRPr lang="en-US" sz="2400" dirty="0"/>
          </a:p>
        </p:txBody>
      </p:sp>
      <p:sp>
        <p:nvSpPr>
          <p:cNvPr id="7" name="Title 6"/>
          <p:cNvSpPr>
            <a:spLocks noGrp="1"/>
          </p:cNvSpPr>
          <p:nvPr>
            <p:ph type="title"/>
          </p:nvPr>
        </p:nvSpPr>
        <p:spPr/>
        <p:txBody>
          <a:bodyPr/>
          <a:lstStyle/>
          <a:p>
            <a:r>
              <a:rPr lang="en-US" dirty="0" smtClean="0"/>
              <a:t>Groupon MVP</a:t>
            </a:r>
            <a:endParaRPr lang="en-US" dirty="0"/>
          </a:p>
        </p:txBody>
      </p:sp>
      <p:sp>
        <p:nvSpPr>
          <p:cNvPr id="18" name="Slide Number Placeholder 17"/>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42</a:t>
            </a:fld>
            <a:endParaRPr lang="en-US" dirty="0">
              <a:solidFill>
                <a:prstClr val="white"/>
              </a:solidFill>
              <a:latin typeface="Franklin Gothic Book"/>
            </a:endParaRPr>
          </a:p>
        </p:txBody>
      </p:sp>
      <p:sp>
        <p:nvSpPr>
          <p:cNvPr id="19" name="Footer Placeholder 1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25" name="Picture 5"/>
          <p:cNvPicPr>
            <a:picLocks noChangeAspect="1" noChangeArrowheads="1"/>
          </p:cNvPicPr>
          <p:nvPr/>
        </p:nvPicPr>
        <p:blipFill>
          <a:blip r:embed="rId2" cstate="print"/>
          <a:srcRect/>
          <a:stretch>
            <a:fillRect/>
          </a:stretch>
        </p:blipFill>
        <p:spPr bwMode="auto">
          <a:xfrm>
            <a:off x="228600" y="1276350"/>
            <a:ext cx="2981924" cy="1250212"/>
          </a:xfrm>
          <a:prstGeom prst="rect">
            <a:avLst/>
          </a:prstGeom>
          <a:noFill/>
          <a:ln w="9525">
            <a:noFill/>
            <a:miter lim="800000"/>
            <a:headEnd/>
            <a:tailEnd/>
          </a:ln>
        </p:spPr>
      </p:pic>
      <p:grpSp>
        <p:nvGrpSpPr>
          <p:cNvPr id="16" name="Group 15"/>
          <p:cNvGrpSpPr/>
          <p:nvPr/>
        </p:nvGrpSpPr>
        <p:grpSpPr>
          <a:xfrm>
            <a:off x="5552608" y="2190750"/>
            <a:ext cx="1446914" cy="1143000"/>
            <a:chOff x="5029200" y="3124200"/>
            <a:chExt cx="1446914" cy="1143000"/>
          </a:xfrm>
        </p:grpSpPr>
        <p:pic>
          <p:nvPicPr>
            <p:cNvPr id="20" name="Picture 3"/>
            <p:cNvPicPr>
              <a:picLocks noChangeAspect="1" noChangeArrowheads="1"/>
            </p:cNvPicPr>
            <p:nvPr/>
          </p:nvPicPr>
          <p:blipFill>
            <a:blip r:embed="rId3" cstate="print"/>
            <a:srcRect/>
            <a:stretch>
              <a:fillRect/>
            </a:stretch>
          </p:blipFill>
          <p:spPr bwMode="auto">
            <a:xfrm>
              <a:off x="5029200" y="3352800"/>
              <a:ext cx="838200" cy="834964"/>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srcRect/>
            <a:stretch>
              <a:fillRect/>
            </a:stretch>
          </p:blipFill>
          <p:spPr bwMode="auto">
            <a:xfrm>
              <a:off x="5867400" y="3124200"/>
              <a:ext cx="608714" cy="606364"/>
            </a:xfrm>
            <a:prstGeom prst="rect">
              <a:avLst/>
            </a:prstGeom>
            <a:noFill/>
            <a:ln w="9525">
              <a:noFill/>
              <a:miter lim="800000"/>
              <a:headEnd/>
              <a:tailEnd/>
            </a:ln>
          </p:spPr>
        </p:pic>
        <p:pic>
          <p:nvPicPr>
            <p:cNvPr id="22"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19800" y="3886200"/>
              <a:ext cx="382477" cy="381000"/>
            </a:xfrm>
            <a:prstGeom prst="rect">
              <a:avLst/>
            </a:prstGeom>
            <a:noFill/>
            <a:ln w="9525">
              <a:noFill/>
              <a:miter lim="800000"/>
              <a:headEnd/>
              <a:tailEnd/>
            </a:ln>
          </p:spPr>
        </p:pic>
      </p:grpSp>
      <p:pic>
        <p:nvPicPr>
          <p:cNvPr id="23" name="Picture 2"/>
          <p:cNvPicPr>
            <a:picLocks noChangeAspect="1" noChangeArrowheads="1"/>
          </p:cNvPicPr>
          <p:nvPr/>
        </p:nvPicPr>
        <p:blipFill>
          <a:blip r:embed="rId6" cstate="print"/>
          <a:srcRect/>
          <a:stretch>
            <a:fillRect/>
          </a:stretch>
        </p:blipFill>
        <p:spPr bwMode="auto">
          <a:xfrm>
            <a:off x="7467600" y="2266950"/>
            <a:ext cx="849086" cy="990600"/>
          </a:xfrm>
          <a:prstGeom prst="rect">
            <a:avLst/>
          </a:prstGeom>
          <a:noFill/>
          <a:ln w="9525">
            <a:noFill/>
            <a:miter lim="800000"/>
            <a:headEnd/>
            <a:tailEnd/>
          </a:ln>
        </p:spPr>
      </p:pic>
      <p:pic>
        <p:nvPicPr>
          <p:cNvPr id="24" name="Picture 4"/>
          <p:cNvPicPr>
            <a:picLocks noChangeAspect="1" noChangeArrowheads="1"/>
          </p:cNvPicPr>
          <p:nvPr/>
        </p:nvPicPr>
        <p:blipFill>
          <a:blip r:embed="rId7" cstate="print"/>
          <a:srcRect/>
          <a:stretch>
            <a:fillRect/>
          </a:stretch>
        </p:blipFill>
        <p:spPr bwMode="auto">
          <a:xfrm>
            <a:off x="2495682" y="2374163"/>
            <a:ext cx="1390518" cy="883388"/>
          </a:xfrm>
          <a:prstGeom prst="rect">
            <a:avLst/>
          </a:prstGeom>
          <a:noFill/>
          <a:ln w="9525">
            <a:noFill/>
            <a:miter lim="800000"/>
            <a:headEnd/>
            <a:tailEnd/>
          </a:ln>
        </p:spPr>
      </p:pic>
      <p:pic>
        <p:nvPicPr>
          <p:cNvPr id="26" name="Picture 6"/>
          <p:cNvPicPr>
            <a:picLocks noChangeAspect="1" noChangeArrowheads="1"/>
          </p:cNvPicPr>
          <p:nvPr/>
        </p:nvPicPr>
        <p:blipFill>
          <a:blip r:embed="rId8" cstate="print"/>
          <a:srcRect/>
          <a:stretch>
            <a:fillRect/>
          </a:stretch>
        </p:blipFill>
        <p:spPr bwMode="auto">
          <a:xfrm>
            <a:off x="4294987" y="2297962"/>
            <a:ext cx="715484" cy="1035788"/>
          </a:xfrm>
          <a:prstGeom prst="rect">
            <a:avLst/>
          </a:prstGeom>
          <a:noFill/>
          <a:ln w="9525">
            <a:noFill/>
            <a:miter lim="800000"/>
            <a:headEnd/>
            <a:tailEnd/>
          </a:ln>
        </p:spPr>
      </p:pic>
      <p:sp>
        <p:nvSpPr>
          <p:cNvPr id="27" name="Right Arrow 26"/>
          <p:cNvSpPr/>
          <p:nvPr/>
        </p:nvSpPr>
        <p:spPr>
          <a:xfrm>
            <a:off x="2438400" y="2419350"/>
            <a:ext cx="6400800" cy="609600"/>
          </a:xfrm>
          <a:prstGeom prst="rightArrow">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Tree>
    <p:extLst>
      <p:ext uri="{BB962C8B-B14F-4D97-AF65-F5344CB8AC3E}">
        <p14:creationId xmlns:p14="http://schemas.microsoft.com/office/powerpoint/2010/main" val="9657337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429001"/>
            <a:ext cx="8229600" cy="1165622"/>
          </a:xfrm>
        </p:spPr>
        <p:txBody>
          <a:bodyPr>
            <a:normAutofit fontScale="85000" lnSpcReduction="20000"/>
          </a:bodyPr>
          <a:lstStyle/>
          <a:p>
            <a:r>
              <a:rPr lang="en-US" sz="2800" dirty="0" smtClean="0"/>
              <a:t>Pictures of shoes from local stores</a:t>
            </a:r>
          </a:p>
          <a:p>
            <a:r>
              <a:rPr lang="en-US" sz="2800" dirty="0" smtClean="0"/>
              <a:t>Hand-built web site</a:t>
            </a:r>
          </a:p>
          <a:p>
            <a:r>
              <a:rPr lang="en-US" sz="2800" dirty="0" smtClean="0"/>
              <a:t>Great service</a:t>
            </a:r>
            <a:endParaRPr lang="en-US" sz="2400" dirty="0"/>
          </a:p>
        </p:txBody>
      </p:sp>
      <p:sp>
        <p:nvSpPr>
          <p:cNvPr id="7" name="Title 6"/>
          <p:cNvSpPr>
            <a:spLocks noGrp="1"/>
          </p:cNvSpPr>
          <p:nvPr>
            <p:ph type="title"/>
          </p:nvPr>
        </p:nvSpPr>
        <p:spPr/>
        <p:txBody>
          <a:bodyPr/>
          <a:lstStyle/>
          <a:p>
            <a:r>
              <a:rPr lang="en-US" dirty="0" smtClean="0"/>
              <a:t>Zappos MVP</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43</a:t>
            </a:fld>
            <a:endParaRPr lang="en-US" dirty="0">
              <a:solidFill>
                <a:prstClr val="white"/>
              </a:solidFill>
              <a:latin typeface="Franklin Gothic Book"/>
            </a:endParaRPr>
          </a:p>
        </p:txBody>
      </p:sp>
      <p:sp>
        <p:nvSpPr>
          <p:cNvPr id="10" name="Footer Placeholder 9"/>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1" name="Picture 2"/>
          <p:cNvPicPr>
            <a:picLocks noChangeAspect="1" noChangeArrowheads="1"/>
          </p:cNvPicPr>
          <p:nvPr/>
        </p:nvPicPr>
        <p:blipFill>
          <a:blip r:embed="rId2" cstate="print"/>
          <a:srcRect/>
          <a:stretch>
            <a:fillRect/>
          </a:stretch>
        </p:blipFill>
        <p:spPr bwMode="auto">
          <a:xfrm>
            <a:off x="457200" y="1276350"/>
            <a:ext cx="2743200" cy="995321"/>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4677181" y="2369393"/>
            <a:ext cx="1085038" cy="888158"/>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2737846" y="2452968"/>
            <a:ext cx="1224554" cy="804582"/>
          </a:xfrm>
          <a:prstGeom prst="rect">
            <a:avLst/>
          </a:prstGeom>
          <a:noFill/>
          <a:ln w="9525">
            <a:noFill/>
            <a:miter lim="800000"/>
            <a:headEnd/>
            <a:tailEnd/>
          </a:ln>
        </p:spPr>
      </p:pic>
      <p:pic>
        <p:nvPicPr>
          <p:cNvPr id="14" name="Picture 6"/>
          <p:cNvPicPr>
            <a:picLocks noChangeAspect="1" noChangeArrowheads="1"/>
          </p:cNvPicPr>
          <p:nvPr/>
        </p:nvPicPr>
        <p:blipFill>
          <a:blip r:embed="rId5" cstate="print"/>
          <a:srcRect/>
          <a:stretch>
            <a:fillRect/>
          </a:stretch>
        </p:blipFill>
        <p:spPr bwMode="auto">
          <a:xfrm>
            <a:off x="6611587" y="2269471"/>
            <a:ext cx="1007176" cy="1140480"/>
          </a:xfrm>
          <a:prstGeom prst="rect">
            <a:avLst/>
          </a:prstGeom>
          <a:noFill/>
          <a:ln w="9525">
            <a:noFill/>
            <a:miter lim="800000"/>
            <a:headEnd/>
            <a:tailEnd/>
          </a:ln>
        </p:spPr>
      </p:pic>
      <p:sp>
        <p:nvSpPr>
          <p:cNvPr id="15" name="Right Arrow 14"/>
          <p:cNvSpPr/>
          <p:nvPr/>
        </p:nvSpPr>
        <p:spPr>
          <a:xfrm>
            <a:off x="2438400" y="2421871"/>
            <a:ext cx="6400800" cy="609600"/>
          </a:xfrm>
          <a:prstGeom prst="rightArrow">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Tree>
    <p:extLst>
      <p:ext uri="{BB962C8B-B14F-4D97-AF65-F5344CB8AC3E}">
        <p14:creationId xmlns:p14="http://schemas.microsoft.com/office/powerpoint/2010/main" val="36407384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429001"/>
            <a:ext cx="8229600" cy="1165622"/>
          </a:xfrm>
        </p:spPr>
        <p:txBody>
          <a:bodyPr>
            <a:normAutofit fontScale="85000" lnSpcReduction="20000"/>
          </a:bodyPr>
          <a:lstStyle/>
          <a:p>
            <a:r>
              <a:rPr lang="en-US" sz="2800" dirty="0" smtClean="0"/>
              <a:t>Pickup track</a:t>
            </a:r>
          </a:p>
          <a:p>
            <a:r>
              <a:rPr lang="en-US" sz="2800" dirty="0" smtClean="0"/>
              <a:t>Washing machines</a:t>
            </a:r>
          </a:p>
          <a:p>
            <a:r>
              <a:rPr lang="en-US" sz="2800" dirty="0" smtClean="0"/>
              <a:t>Brought to India villages</a:t>
            </a:r>
            <a:endParaRPr lang="en-US" sz="2400" dirty="0"/>
          </a:p>
        </p:txBody>
      </p:sp>
      <p:sp>
        <p:nvSpPr>
          <p:cNvPr id="7" name="Title 6"/>
          <p:cNvSpPr>
            <a:spLocks noGrp="1"/>
          </p:cNvSpPr>
          <p:nvPr>
            <p:ph type="title"/>
          </p:nvPr>
        </p:nvSpPr>
        <p:spPr/>
        <p:txBody>
          <a:bodyPr/>
          <a:lstStyle/>
          <a:p>
            <a:r>
              <a:rPr lang="en-US" dirty="0" smtClean="0"/>
              <a:t>Village Laundry Service MVP</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44</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0" name="Picture 3"/>
          <p:cNvPicPr>
            <a:picLocks noChangeAspect="1" noChangeArrowheads="1"/>
          </p:cNvPicPr>
          <p:nvPr/>
        </p:nvPicPr>
        <p:blipFill>
          <a:blip r:embed="rId2" cstate="print"/>
          <a:srcRect/>
          <a:stretch>
            <a:fillRect/>
          </a:stretch>
        </p:blipFill>
        <p:spPr bwMode="auto">
          <a:xfrm>
            <a:off x="533400" y="1276350"/>
            <a:ext cx="1828800" cy="1693333"/>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srcRect/>
          <a:stretch>
            <a:fillRect/>
          </a:stretch>
        </p:blipFill>
        <p:spPr bwMode="auto">
          <a:xfrm>
            <a:off x="2971800" y="2266950"/>
            <a:ext cx="3515000" cy="1479550"/>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6781800" y="2343150"/>
            <a:ext cx="1087085" cy="1447800"/>
          </a:xfrm>
          <a:prstGeom prst="rect">
            <a:avLst/>
          </a:prstGeom>
          <a:noFill/>
          <a:ln w="9525">
            <a:noFill/>
            <a:miter lim="800000"/>
            <a:headEnd/>
            <a:tailEnd/>
          </a:ln>
        </p:spPr>
      </p:pic>
      <p:sp>
        <p:nvSpPr>
          <p:cNvPr id="13" name="Right Arrow 12"/>
          <p:cNvSpPr/>
          <p:nvPr/>
        </p:nvSpPr>
        <p:spPr>
          <a:xfrm>
            <a:off x="2743200" y="2800350"/>
            <a:ext cx="5943600" cy="609600"/>
          </a:xfrm>
          <a:prstGeom prst="rightArrow">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Tree>
    <p:extLst>
      <p:ext uri="{BB962C8B-B14F-4D97-AF65-F5344CB8AC3E}">
        <p14:creationId xmlns:p14="http://schemas.microsoft.com/office/powerpoint/2010/main" val="14176405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Dropbox MVP?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45</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6" name="Picture 3"/>
          <p:cNvPicPr>
            <a:picLocks noChangeAspect="1" noChangeArrowheads="1"/>
          </p:cNvPicPr>
          <p:nvPr/>
        </p:nvPicPr>
        <p:blipFill>
          <a:blip r:embed="rId2" cstate="print"/>
          <a:srcRect/>
          <a:stretch>
            <a:fillRect/>
          </a:stretch>
        </p:blipFill>
        <p:spPr bwMode="auto">
          <a:xfrm>
            <a:off x="1905000" y="1990725"/>
            <a:ext cx="5372100" cy="1495425"/>
          </a:xfrm>
          <a:prstGeom prst="rect">
            <a:avLst/>
          </a:prstGeom>
          <a:noFill/>
          <a:ln w="9525">
            <a:noFill/>
            <a:miter lim="800000"/>
            <a:headEnd/>
            <a:tailEnd/>
          </a:ln>
        </p:spPr>
      </p:pic>
    </p:spTree>
    <p:extLst>
      <p:ext uri="{BB962C8B-B14F-4D97-AF65-F5344CB8AC3E}">
        <p14:creationId xmlns:p14="http://schemas.microsoft.com/office/powerpoint/2010/main" val="208582256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000501"/>
            <a:ext cx="8229600" cy="594122"/>
          </a:xfrm>
        </p:spPr>
        <p:txBody>
          <a:bodyPr/>
          <a:lstStyle/>
          <a:p>
            <a:r>
              <a:rPr lang="en-US" dirty="0" smtClean="0"/>
              <a:t>4 minute video</a:t>
            </a:r>
            <a:endParaRPr lang="en-US" dirty="0"/>
          </a:p>
        </p:txBody>
      </p:sp>
      <p:sp>
        <p:nvSpPr>
          <p:cNvPr id="7" name="Title 6"/>
          <p:cNvSpPr>
            <a:spLocks noGrp="1"/>
          </p:cNvSpPr>
          <p:nvPr>
            <p:ph type="title"/>
          </p:nvPr>
        </p:nvSpPr>
        <p:spPr/>
        <p:txBody>
          <a:bodyPr/>
          <a:lstStyle/>
          <a:p>
            <a:r>
              <a:rPr lang="en-US" dirty="0" smtClean="0"/>
              <a:t>Dropbox MVP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46</a:t>
            </a:fld>
            <a:endParaRPr lang="en-US" dirty="0">
              <a:solidFill>
                <a:prstClr val="white"/>
              </a:solidFill>
              <a:latin typeface="Franklin Gothic Book"/>
            </a:endParaRPr>
          </a:p>
        </p:txBody>
      </p:sp>
      <p:sp>
        <p:nvSpPr>
          <p:cNvPr id="6" name="Footer Placeholder 5"/>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8" name="Picture 2"/>
          <p:cNvPicPr>
            <a:picLocks noChangeAspect="1" noChangeArrowheads="1"/>
          </p:cNvPicPr>
          <p:nvPr/>
        </p:nvPicPr>
        <p:blipFill>
          <a:blip r:embed="rId2" cstate="print"/>
          <a:srcRect/>
          <a:stretch>
            <a:fillRect/>
          </a:stretch>
        </p:blipFill>
        <p:spPr bwMode="auto">
          <a:xfrm>
            <a:off x="2133601" y="1276350"/>
            <a:ext cx="4876800" cy="2679862"/>
          </a:xfrm>
          <a:prstGeom prst="rect">
            <a:avLst/>
          </a:prstGeom>
          <a:noFill/>
          <a:ln w="9525">
            <a:noFill/>
            <a:miter lim="800000"/>
            <a:headEnd/>
            <a:tailEnd/>
          </a:ln>
        </p:spPr>
      </p:pic>
    </p:spTree>
    <p:extLst>
      <p:ext uri="{BB962C8B-B14F-4D97-AF65-F5344CB8AC3E}">
        <p14:creationId xmlns:p14="http://schemas.microsoft.com/office/powerpoint/2010/main" val="39357523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Arrow MVP?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47</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sp>
        <p:nvSpPr>
          <p:cNvPr id="11266" name="AutoShape 2" descr="http://cdn.geekwire.com/wp-content/uploads/Piaggio_Arrow_Landed01_noLogo-1024x734.jpg?7794fe"/>
          <p:cNvSpPr>
            <a:spLocks noChangeAspect="1" noChangeArrowheads="1"/>
          </p:cNvSpPr>
          <p:nvPr/>
        </p:nvSpPr>
        <p:spPr bwMode="auto">
          <a:xfrm>
            <a:off x="155575" y="-1028700"/>
            <a:ext cx="4000500" cy="2150269"/>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latin typeface="Franklin Gothic Book"/>
            </a:endParaRPr>
          </a:p>
        </p:txBody>
      </p:sp>
      <p:sp>
        <p:nvSpPr>
          <p:cNvPr id="11269" name="AutoShape 5" descr="http://cdn.geekwire.com/wp-content/uploads/arrow-Sea-SV11.jpg?7794fe"/>
          <p:cNvSpPr>
            <a:spLocks noChangeAspect="1" noChangeArrowheads="1"/>
          </p:cNvSpPr>
          <p:nvPr/>
        </p:nvSpPr>
        <p:spPr bwMode="auto">
          <a:xfrm>
            <a:off x="155576" y="-822722"/>
            <a:ext cx="3762375" cy="17145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latin typeface="Franklin Gothic Book"/>
            </a:endParaRP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658" y="1091460"/>
            <a:ext cx="9144000" cy="3581969"/>
          </a:xfrm>
          <a:prstGeom prst="rect">
            <a:avLst/>
          </a:prstGeom>
          <a:noFill/>
          <a:ln w="9525">
            <a:noFill/>
            <a:miter lim="800000"/>
            <a:headEnd/>
            <a:tailEnd/>
          </a:ln>
        </p:spPr>
      </p:pic>
    </p:spTree>
    <p:extLst>
      <p:ext uri="{BB962C8B-B14F-4D97-AF65-F5344CB8AC3E}">
        <p14:creationId xmlns:p14="http://schemas.microsoft.com/office/powerpoint/2010/main" val="202425810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Arrow MVP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48</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sp>
        <p:nvSpPr>
          <p:cNvPr id="11266" name="AutoShape 2" descr="http://cdn.geekwire.com/wp-content/uploads/Piaggio_Arrow_Landed01_noLogo-1024x734.jpg?7794fe"/>
          <p:cNvSpPr>
            <a:spLocks noChangeAspect="1" noChangeArrowheads="1"/>
          </p:cNvSpPr>
          <p:nvPr/>
        </p:nvSpPr>
        <p:spPr bwMode="auto">
          <a:xfrm>
            <a:off x="155575" y="-1028700"/>
            <a:ext cx="4000500" cy="2150269"/>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latin typeface="Franklin Gothic Book"/>
            </a:endParaRPr>
          </a:p>
        </p:txBody>
      </p:sp>
      <p:sp>
        <p:nvSpPr>
          <p:cNvPr id="11269" name="AutoShape 5" descr="http://cdn.geekwire.com/wp-content/uploads/arrow-Sea-SV11.jpg?7794fe"/>
          <p:cNvSpPr>
            <a:spLocks noChangeAspect="1" noChangeArrowheads="1"/>
          </p:cNvSpPr>
          <p:nvPr/>
        </p:nvSpPr>
        <p:spPr bwMode="auto">
          <a:xfrm>
            <a:off x="155576" y="-822722"/>
            <a:ext cx="3762375" cy="17145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latin typeface="Franklin Gothic Book"/>
            </a:endParaRPr>
          </a:p>
        </p:txBody>
      </p:sp>
      <p:pic>
        <p:nvPicPr>
          <p:cNvPr id="8" name="Picture 6"/>
          <p:cNvPicPr>
            <a:picLocks noChangeAspect="1" noChangeArrowheads="1"/>
          </p:cNvPicPr>
          <p:nvPr/>
        </p:nvPicPr>
        <p:blipFill>
          <a:blip r:embed="rId2" cstate="print"/>
          <a:srcRect/>
          <a:stretch>
            <a:fillRect/>
          </a:stretch>
        </p:blipFill>
        <p:spPr bwMode="auto">
          <a:xfrm>
            <a:off x="1828800" y="1200150"/>
            <a:ext cx="5562600" cy="3377292"/>
          </a:xfrm>
          <a:prstGeom prst="rect">
            <a:avLst/>
          </a:prstGeom>
          <a:noFill/>
          <a:ln w="9525">
            <a:noFill/>
            <a:miter lim="800000"/>
            <a:headEnd/>
            <a:tailEnd/>
          </a:ln>
        </p:spPr>
      </p:pic>
    </p:spTree>
    <p:extLst>
      <p:ext uri="{BB962C8B-B14F-4D97-AF65-F5344CB8AC3E}">
        <p14:creationId xmlns:p14="http://schemas.microsoft.com/office/powerpoint/2010/main" val="25036238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Stockbox MVP?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49</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6" name="Picture 2" descr="C:\Users\Luni\Personal\Job Hunt\Logos\Stockbox (store).png"/>
          <p:cNvPicPr>
            <a:picLocks noChangeAspect="1" noChangeArrowheads="1"/>
          </p:cNvPicPr>
          <p:nvPr/>
        </p:nvPicPr>
        <p:blipFill>
          <a:blip r:embed="rId2" cstate="print"/>
          <a:srcRect/>
          <a:stretch>
            <a:fillRect/>
          </a:stretch>
        </p:blipFill>
        <p:spPr bwMode="auto">
          <a:xfrm>
            <a:off x="2029547" y="1382713"/>
            <a:ext cx="5084906" cy="2941637"/>
          </a:xfrm>
          <a:prstGeom prst="rect">
            <a:avLst/>
          </a:prstGeom>
          <a:noFill/>
        </p:spPr>
      </p:pic>
    </p:spTree>
    <p:extLst>
      <p:ext uri="{BB962C8B-B14F-4D97-AF65-F5344CB8AC3E}">
        <p14:creationId xmlns:p14="http://schemas.microsoft.com/office/powerpoint/2010/main" val="29691854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a:bodyPr>
          <a:lstStyle/>
          <a:p>
            <a:pPr marL="514350" indent="-514350">
              <a:spcAft>
                <a:spcPts val="2000"/>
              </a:spcAft>
              <a:buNone/>
            </a:pPr>
            <a:r>
              <a:rPr lang="en-US" sz="2400" i="1" dirty="0" smtClean="0"/>
              <a:t>You have an idea, that was the easy part…</a:t>
            </a:r>
          </a:p>
          <a:p>
            <a:pPr marL="514350" indent="-514350">
              <a:buFont typeface="+mj-lt"/>
              <a:buAutoNum type="arabicPeriod"/>
            </a:pPr>
            <a:r>
              <a:rPr lang="en-US" sz="2400" dirty="0" smtClean="0"/>
              <a:t>Can you do this yourself, or</a:t>
            </a:r>
            <a:br>
              <a:rPr lang="en-US" sz="2400" dirty="0" smtClean="0"/>
            </a:br>
            <a:r>
              <a:rPr lang="en-US" sz="2400" dirty="0" smtClean="0"/>
              <a:t>should you seek help?</a:t>
            </a:r>
            <a:endParaRPr lang="en-US" sz="2400" dirty="0"/>
          </a:p>
        </p:txBody>
      </p:sp>
      <p:sp>
        <p:nvSpPr>
          <p:cNvPr id="7" name="Footer Placeholder 6"/>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9"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2" name="Title 1"/>
          <p:cNvSpPr>
            <a:spLocks noGrp="1"/>
          </p:cNvSpPr>
          <p:nvPr>
            <p:ph type="title"/>
          </p:nvPr>
        </p:nvSpPr>
        <p:spPr/>
        <p:txBody>
          <a:bodyPr/>
          <a:lstStyle/>
          <a:p>
            <a:r>
              <a:rPr lang="en-US" dirty="0" smtClean="0">
                <a:solidFill>
                  <a:schemeClr val="accent2"/>
                </a:solidFill>
              </a:rPr>
              <a:t>Step 2.</a:t>
            </a:r>
            <a:r>
              <a:rPr lang="en-US" dirty="0" smtClean="0"/>
              <a:t> Help?</a:t>
            </a:r>
            <a:endParaRPr lang="en-US" dirty="0"/>
          </a:p>
        </p:txBody>
      </p:sp>
      <p:pic>
        <p:nvPicPr>
          <p:cNvPr id="10" name="Picture 9"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spTree>
    <p:extLst>
      <p:ext uri="{BB962C8B-B14F-4D97-AF65-F5344CB8AC3E}">
        <p14:creationId xmlns:p14="http://schemas.microsoft.com/office/powerpoint/2010/main" val="6869001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Stockbox Prototype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50</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52600" y="1200150"/>
            <a:ext cx="5638800" cy="3383280"/>
          </a:xfrm>
          <a:prstGeom prst="rect">
            <a:avLst/>
          </a:prstGeom>
          <a:noFill/>
          <a:ln w="9525">
            <a:noFill/>
            <a:miter lim="800000"/>
            <a:headEnd/>
            <a:tailEnd/>
          </a:ln>
        </p:spPr>
      </p:pic>
    </p:spTree>
    <p:extLst>
      <p:ext uri="{BB962C8B-B14F-4D97-AF65-F5344CB8AC3E}">
        <p14:creationId xmlns:p14="http://schemas.microsoft.com/office/powerpoint/2010/main" val="17761782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a:t>
            </a:r>
            <a:r>
              <a:rPr lang="en-US" baseline="30000" dirty="0" smtClean="0"/>
              <a:t>st</a:t>
            </a:r>
            <a:r>
              <a:rPr lang="en-US" dirty="0" smtClean="0"/>
              <a:t> Stockbox Grocery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51</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6" name="Picture 2" descr="C:\Users\Luni\Pictures\2012-07-08-09 Summer\IMG_410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6400" y="1200150"/>
            <a:ext cx="5791200" cy="3426460"/>
          </a:xfrm>
          <a:prstGeom prst="rect">
            <a:avLst/>
          </a:prstGeom>
          <a:noFill/>
        </p:spPr>
      </p:pic>
    </p:spTree>
    <p:extLst>
      <p:ext uri="{BB962C8B-B14F-4D97-AF65-F5344CB8AC3E}">
        <p14:creationId xmlns:p14="http://schemas.microsoft.com/office/powerpoint/2010/main" val="372987827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a:t>
            </a:r>
            <a:r>
              <a:rPr lang="en-US" baseline="30000" dirty="0" smtClean="0"/>
              <a:t>nd</a:t>
            </a:r>
            <a:r>
              <a:rPr lang="en-US" dirty="0" smtClean="0"/>
              <a:t> Stockbox Grocery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52</a:t>
            </a:fld>
            <a:endParaRPr lang="en-US" dirty="0">
              <a:solidFill>
                <a:prstClr val="white"/>
              </a:solidFill>
              <a:latin typeface="Franklin Gothic Book"/>
            </a:endParaRP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76400" y="1220449"/>
            <a:ext cx="5791200" cy="3383523"/>
          </a:xfrm>
          <a:prstGeom prst="rect">
            <a:avLst/>
          </a:prstGeom>
        </p:spPr>
      </p:pic>
    </p:spTree>
    <p:extLst>
      <p:ext uri="{BB962C8B-B14F-4D97-AF65-F5344CB8AC3E}">
        <p14:creationId xmlns:p14="http://schemas.microsoft.com/office/powerpoint/2010/main" val="335630609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0" y="1200151"/>
            <a:ext cx="6400800" cy="3394472"/>
          </a:xfrm>
        </p:spPr>
        <p:txBody>
          <a:bodyPr>
            <a:normAutofit lnSpcReduction="10000"/>
          </a:bodyPr>
          <a:lstStyle/>
          <a:p>
            <a:r>
              <a:rPr lang="en-US" dirty="0" smtClean="0"/>
              <a:t>Iterate as quickly as possible</a:t>
            </a:r>
            <a:endParaRPr lang="en-US" sz="1000" b="1" dirty="0" smtClean="0"/>
          </a:p>
          <a:p>
            <a:pPr lvl="1"/>
            <a:r>
              <a:rPr lang="en-US" dirty="0" smtClean="0"/>
              <a:t>Facebook ships </a:t>
            </a:r>
            <a:r>
              <a:rPr lang="en-US" b="1" dirty="0" smtClean="0"/>
              <a:t>every</a:t>
            </a:r>
            <a:r>
              <a:rPr lang="en-US" dirty="0" smtClean="0"/>
              <a:t> Tuesday</a:t>
            </a:r>
          </a:p>
          <a:p>
            <a:pPr lvl="1"/>
            <a:r>
              <a:rPr lang="en-US" dirty="0" smtClean="0"/>
              <a:t>50 iterations per year</a:t>
            </a:r>
          </a:p>
          <a:p>
            <a:endParaRPr lang="en-US" sz="1000" dirty="0" smtClean="0"/>
          </a:p>
          <a:p>
            <a:r>
              <a:rPr lang="en-US" dirty="0" smtClean="0"/>
              <a:t>Test, try, retest, retry</a:t>
            </a:r>
            <a:endParaRPr lang="en-US" sz="1000" dirty="0" smtClean="0"/>
          </a:p>
          <a:p>
            <a:pPr lvl="1"/>
            <a:r>
              <a:rPr lang="en-US" dirty="0" smtClean="0"/>
              <a:t>Google runs </a:t>
            </a:r>
            <a:r>
              <a:rPr lang="en-US" b="1" dirty="0" smtClean="0"/>
              <a:t>hundreds</a:t>
            </a:r>
            <a:r>
              <a:rPr lang="en-US" dirty="0" smtClean="0"/>
              <a:t> of experiments</a:t>
            </a:r>
          </a:p>
          <a:p>
            <a:endParaRPr lang="en-US" dirty="0" smtClean="0"/>
          </a:p>
        </p:txBody>
      </p:sp>
      <p:sp>
        <p:nvSpPr>
          <p:cNvPr id="7" name="Title 6"/>
          <p:cNvSpPr>
            <a:spLocks noGrp="1"/>
          </p:cNvSpPr>
          <p:nvPr>
            <p:ph type="title"/>
          </p:nvPr>
        </p:nvSpPr>
        <p:spPr/>
        <p:txBody>
          <a:bodyPr/>
          <a:lstStyle/>
          <a:p>
            <a:r>
              <a:rPr lang="en-US" dirty="0" smtClean="0"/>
              <a:t>Iterate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53</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344771074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0" y="1200151"/>
            <a:ext cx="6400800" cy="3394472"/>
          </a:xfrm>
        </p:spPr>
        <p:txBody>
          <a:bodyPr>
            <a:normAutofit fontScale="92500"/>
          </a:bodyPr>
          <a:lstStyle/>
          <a:p>
            <a:pPr marL="0" indent="0">
              <a:buNone/>
            </a:pPr>
            <a:r>
              <a:rPr lang="en-US" b="1" dirty="0" smtClean="0"/>
              <a:t>Validated</a:t>
            </a:r>
            <a:r>
              <a:rPr lang="en-US" dirty="0" smtClean="0"/>
              <a:t> learning is the key</a:t>
            </a:r>
            <a:br>
              <a:rPr lang="en-US" dirty="0" smtClean="0"/>
            </a:br>
            <a:r>
              <a:rPr lang="en-US" i="1" dirty="0" smtClean="0"/>
              <a:t>measure of progress </a:t>
            </a:r>
            <a:r>
              <a:rPr lang="en-US" dirty="0" smtClean="0"/>
              <a:t>for startups</a:t>
            </a:r>
          </a:p>
          <a:p>
            <a:endParaRPr lang="en-US" sz="1400" dirty="0" smtClean="0"/>
          </a:p>
          <a:p>
            <a:pPr marL="4763" lvl="1" indent="-4763">
              <a:buNone/>
            </a:pPr>
            <a:r>
              <a:rPr lang="en-US" sz="2400" i="1" dirty="0" smtClean="0"/>
              <a:t>“Progress in manufacturing is measured by the production of high quality goods. The unit of progress for Lean Startups is validated learning – a rigorous method for demonstrating progress when one is embedded in the soil of extreme uncertainty.”</a:t>
            </a:r>
          </a:p>
          <a:p>
            <a:pPr lvl="1">
              <a:buNone/>
            </a:pPr>
            <a:endParaRPr lang="en-US" dirty="0" smtClean="0"/>
          </a:p>
          <a:p>
            <a:endParaRPr lang="en-US" dirty="0" smtClean="0"/>
          </a:p>
        </p:txBody>
      </p:sp>
      <p:sp>
        <p:nvSpPr>
          <p:cNvPr id="7" name="Title 6"/>
          <p:cNvSpPr>
            <a:spLocks noGrp="1"/>
          </p:cNvSpPr>
          <p:nvPr>
            <p:ph type="title"/>
          </p:nvPr>
        </p:nvSpPr>
        <p:spPr/>
        <p:txBody>
          <a:bodyPr/>
          <a:lstStyle/>
          <a:p>
            <a:r>
              <a:rPr lang="en-US" dirty="0" smtClean="0"/>
              <a:t>Validated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54</a:t>
            </a:fld>
            <a:endParaRPr lang="en-US" dirty="0">
              <a:solidFill>
                <a:prstClr val="white"/>
              </a:solidFill>
              <a:latin typeface="Franklin Gothic Book"/>
            </a:endParaRPr>
          </a:p>
        </p:txBody>
      </p:sp>
      <p:sp>
        <p:nvSpPr>
          <p:cNvPr id="9" name="Footer Placeholder 8"/>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276350"/>
            <a:ext cx="1234455" cy="2010791"/>
          </a:xfrm>
          <a:prstGeom prst="rect">
            <a:avLst/>
          </a:prstGeom>
          <a:noFill/>
          <a:ln w="9525">
            <a:noFill/>
            <a:miter lim="800000"/>
            <a:headEnd/>
            <a:tailEnd/>
          </a:ln>
        </p:spPr>
      </p:pic>
    </p:spTree>
    <p:extLst>
      <p:ext uri="{BB962C8B-B14F-4D97-AF65-F5344CB8AC3E}">
        <p14:creationId xmlns:p14="http://schemas.microsoft.com/office/powerpoint/2010/main" val="32862260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0" y="1200151"/>
            <a:ext cx="6400800" cy="3394472"/>
          </a:xfrm>
        </p:spPr>
        <p:txBody>
          <a:bodyPr>
            <a:normAutofit/>
          </a:bodyPr>
          <a:lstStyle/>
          <a:p>
            <a:r>
              <a:rPr lang="en-US" sz="2800" i="1" dirty="0" smtClean="0"/>
              <a:t>I am not discouraged, because every wrong attempt discarded is another step forward.</a:t>
            </a:r>
          </a:p>
          <a:p>
            <a:endParaRPr lang="en-US" sz="1600" i="1" dirty="0" smtClean="0"/>
          </a:p>
          <a:p>
            <a:r>
              <a:rPr lang="en-US" sz="2800" i="1" dirty="0" smtClean="0"/>
              <a:t>Many of life's failures are men who did not realize how close they were to success when they gave up.</a:t>
            </a:r>
          </a:p>
        </p:txBody>
      </p:sp>
      <p:sp>
        <p:nvSpPr>
          <p:cNvPr id="7" name="Title 6"/>
          <p:cNvSpPr>
            <a:spLocks noGrp="1"/>
          </p:cNvSpPr>
          <p:nvPr>
            <p:ph type="title"/>
          </p:nvPr>
        </p:nvSpPr>
        <p:spPr/>
        <p:txBody>
          <a:bodyPr/>
          <a:lstStyle/>
          <a:p>
            <a:r>
              <a:rPr lang="en-US" dirty="0" smtClean="0"/>
              <a:t>Tomas Edison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55</a:t>
            </a:fld>
            <a:endParaRPr lang="en-US" dirty="0">
              <a:solidFill>
                <a:prstClr val="white"/>
              </a:solidFill>
              <a:latin typeface="Franklin Gothic Book"/>
            </a:endParaRPr>
          </a:p>
        </p:txBody>
      </p:sp>
      <p:sp>
        <p:nvSpPr>
          <p:cNvPr id="6" name="Footer Placeholder 5"/>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pic>
        <p:nvPicPr>
          <p:cNvPr id="9" name="Picture 2"/>
          <p:cNvPicPr>
            <a:picLocks noChangeAspect="1" noChangeArrowheads="1"/>
          </p:cNvPicPr>
          <p:nvPr/>
        </p:nvPicPr>
        <p:blipFill>
          <a:blip r:embed="rId2" cstate="print"/>
          <a:srcRect/>
          <a:stretch>
            <a:fillRect/>
          </a:stretch>
        </p:blipFill>
        <p:spPr bwMode="auto">
          <a:xfrm>
            <a:off x="304800" y="1400175"/>
            <a:ext cx="1857375" cy="2466975"/>
          </a:xfrm>
          <a:prstGeom prst="rect">
            <a:avLst/>
          </a:prstGeom>
          <a:noFill/>
          <a:ln w="9525">
            <a:noFill/>
            <a:miter lim="800000"/>
            <a:headEnd/>
            <a:tailEnd/>
          </a:ln>
        </p:spPr>
      </p:pic>
    </p:spTree>
    <p:extLst>
      <p:ext uri="{BB962C8B-B14F-4D97-AF65-F5344CB8AC3E}">
        <p14:creationId xmlns:p14="http://schemas.microsoft.com/office/powerpoint/2010/main" val="23290011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Summary</a:t>
            </a:r>
            <a:endParaRPr lang="en-US" dirty="0"/>
          </a:p>
        </p:txBody>
      </p:sp>
      <p:sp>
        <p:nvSpPr>
          <p:cNvPr id="11" name="Footer Placeholder 10"/>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56</a:t>
            </a:fld>
            <a:endParaRPr lang="en-US" dirty="0">
              <a:solidFill>
                <a:srgbClr val="E3DED1"/>
              </a:solidFill>
              <a:latin typeface="Franklin Gothic Book"/>
            </a:endParaRPr>
          </a:p>
        </p:txBody>
      </p:sp>
      <p:pic>
        <p:nvPicPr>
          <p:cNvPr id="14" name="Picture 13"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sp>
        <p:nvSpPr>
          <p:cNvPr id="5" name="Down Arrow 4"/>
          <p:cNvSpPr/>
          <p:nvPr/>
        </p:nvSpPr>
        <p:spPr>
          <a:xfrm>
            <a:off x="4152900" y="971550"/>
            <a:ext cx="1066800" cy="3581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6" name="Oval 5"/>
          <p:cNvSpPr/>
          <p:nvPr/>
        </p:nvSpPr>
        <p:spPr>
          <a:xfrm>
            <a:off x="3581400" y="1200150"/>
            <a:ext cx="2133600" cy="685800"/>
          </a:xfrm>
          <a:prstGeom prst="ellipse">
            <a:avLst/>
          </a:prstGeom>
          <a:solidFill>
            <a:srgbClr val="3366C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IDEA</a:t>
            </a:r>
            <a:endParaRPr lang="en-US" sz="2800" dirty="0">
              <a:solidFill>
                <a:prstClr val="white"/>
              </a:solidFill>
              <a:latin typeface="Cambria" pitchFamily="18" charset="0"/>
            </a:endParaRPr>
          </a:p>
        </p:txBody>
      </p:sp>
      <p:sp>
        <p:nvSpPr>
          <p:cNvPr id="9" name="Rounded Rectangle 8"/>
          <p:cNvSpPr/>
          <p:nvPr/>
        </p:nvSpPr>
        <p:spPr>
          <a:xfrm>
            <a:off x="4038600" y="2183824"/>
            <a:ext cx="1219200" cy="31172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66CC"/>
                </a:solidFill>
                <a:latin typeface="Franklin Gothic Medium"/>
              </a:rPr>
              <a:t>Problem</a:t>
            </a:r>
          </a:p>
        </p:txBody>
      </p:sp>
      <p:sp>
        <p:nvSpPr>
          <p:cNvPr id="12" name="Rounded Rectangle 11"/>
          <p:cNvSpPr/>
          <p:nvPr/>
        </p:nvSpPr>
        <p:spPr>
          <a:xfrm>
            <a:off x="3810000" y="3105150"/>
            <a:ext cx="1676400" cy="42862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66CC"/>
                </a:solidFill>
                <a:latin typeface="Franklin Gothic Medium"/>
              </a:rPr>
              <a:t>Customer</a:t>
            </a:r>
            <a:endParaRPr lang="en-US" dirty="0">
              <a:solidFill>
                <a:srgbClr val="3366CC"/>
              </a:solidFill>
              <a:latin typeface="Franklin Gothic Medium"/>
            </a:endParaRPr>
          </a:p>
        </p:txBody>
      </p:sp>
      <p:sp>
        <p:nvSpPr>
          <p:cNvPr id="13" name="Rounded Rectangle 12"/>
          <p:cNvSpPr/>
          <p:nvPr/>
        </p:nvSpPr>
        <p:spPr>
          <a:xfrm>
            <a:off x="4038600" y="2641024"/>
            <a:ext cx="1219200" cy="31172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66CC"/>
                </a:solidFill>
                <a:latin typeface="Franklin Gothic Medium"/>
              </a:rPr>
              <a:t>Solution</a:t>
            </a:r>
          </a:p>
        </p:txBody>
      </p:sp>
    </p:spTree>
    <p:extLst>
      <p:ext uri="{BB962C8B-B14F-4D97-AF65-F5344CB8AC3E}">
        <p14:creationId xmlns:p14="http://schemas.microsoft.com/office/powerpoint/2010/main" val="270567522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3067050"/>
          </a:xfrm>
        </p:spPr>
        <p:txBody>
          <a:bodyPr anchor="t"/>
          <a:lstStyle/>
          <a:p>
            <a:pPr marL="119063" indent="-119063"/>
            <a:r>
              <a:rPr lang="en-US" dirty="0" smtClean="0"/>
              <a:t>Lesson</a:t>
            </a:r>
            <a:br>
              <a:rPr lang="en-US" dirty="0" smtClean="0"/>
            </a:br>
            <a:r>
              <a:rPr lang="en-US" sz="4000" dirty="0" smtClean="0">
                <a:solidFill>
                  <a:schemeClr val="accent4"/>
                </a:solidFill>
              </a:rPr>
              <a:t>Ship!</a:t>
            </a:r>
            <a:br>
              <a:rPr lang="en-US" sz="4000" dirty="0" smtClean="0">
                <a:solidFill>
                  <a:schemeClr val="accent4"/>
                </a:solidFill>
              </a:rPr>
            </a:br>
            <a:r>
              <a:rPr lang="en-US" sz="4000" dirty="0" smtClean="0">
                <a:solidFill>
                  <a:schemeClr val="accent2"/>
                </a:solidFill>
              </a:rPr>
              <a:t>Measure</a:t>
            </a:r>
            <a:r>
              <a:rPr lang="en-US" sz="4000" dirty="0" smtClean="0">
                <a:solidFill>
                  <a:schemeClr val="accent4"/>
                </a:solidFill>
              </a:rPr>
              <a:t/>
            </a:r>
            <a:br>
              <a:rPr lang="en-US" sz="4000" dirty="0" smtClean="0">
                <a:solidFill>
                  <a:schemeClr val="accent4"/>
                </a:solidFill>
              </a:rPr>
            </a:br>
            <a:r>
              <a:rPr lang="en-US" sz="4000" dirty="0" smtClean="0">
                <a:solidFill>
                  <a:schemeClr val="accent4"/>
                </a:solidFill>
              </a:rPr>
              <a:t>Ship</a:t>
            </a:r>
            <a:r>
              <a:rPr lang="en-US" sz="4000" dirty="0">
                <a:solidFill>
                  <a:schemeClr val="accent4"/>
                </a:solidFill>
              </a:rPr>
              <a:t>!</a:t>
            </a:r>
          </a:p>
        </p:txBody>
      </p:sp>
      <p:sp>
        <p:nvSpPr>
          <p:cNvPr id="5" name="Footer Placeholder 4"/>
          <p:cNvSpPr>
            <a:spLocks noGrp="1"/>
          </p:cNvSpPr>
          <p:nvPr>
            <p:ph type="ftr" sz="quarter" idx="11"/>
          </p:nvPr>
        </p:nvSpPr>
        <p:spPr/>
        <p:txBody>
          <a:bodyPr/>
          <a:lstStyle/>
          <a:p>
            <a:r>
              <a:rPr lang="en-US" dirty="0" smtClean="0">
                <a:solidFill>
                  <a:prstClr val="white"/>
                </a:solidFill>
                <a:latin typeface="Franklin Gothic Book"/>
              </a:rPr>
              <a:t>Copyright © 2014 Michael "Luni" Libes</a:t>
            </a:r>
            <a:endParaRPr lang="en-US" dirty="0">
              <a:solidFill>
                <a:prstClr val="white"/>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latin typeface="Franklin Gothic Book"/>
              </a:rPr>
              <a:pPr/>
              <a:t>57</a:t>
            </a:fld>
            <a:endParaRPr lang="en-US" dirty="0">
              <a:solidFill>
                <a:prstClr val="white"/>
              </a:solidFill>
              <a:latin typeface="Franklin Gothic Book"/>
            </a:endParaRPr>
          </a:p>
        </p:txBody>
      </p:sp>
      <p:graphicFrame>
        <p:nvGraphicFramePr>
          <p:cNvPr id="8" name="Diagram 7"/>
          <p:cNvGraphicFramePr/>
          <p:nvPr>
            <p:extLst>
              <p:ext uri="{D42A27DB-BD31-4B8C-83A1-F6EECF244321}">
                <p14:modId xmlns:p14="http://schemas.microsoft.com/office/powerpoint/2010/main" val="4263353664"/>
              </p:ext>
            </p:extLst>
          </p:nvPr>
        </p:nvGraphicFramePr>
        <p:xfrm>
          <a:off x="1905000" y="361950"/>
          <a:ext cx="68580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5306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pPr marL="514350" indent="-514350">
              <a:buFont typeface="+mj-lt"/>
              <a:buAutoNum type="arabicPeriod"/>
            </a:pPr>
            <a:r>
              <a:rPr lang="en-US" dirty="0" smtClean="0"/>
              <a:t>Talk to customers</a:t>
            </a:r>
          </a:p>
          <a:p>
            <a:pPr lvl="1"/>
            <a:r>
              <a:rPr lang="en-US" dirty="0" smtClean="0"/>
              <a:t>What are their needs, wants, desires?</a:t>
            </a:r>
          </a:p>
          <a:p>
            <a:pPr marL="514350" indent="-514350">
              <a:buFont typeface="+mj-lt"/>
              <a:buAutoNum type="arabicPeriod"/>
            </a:pPr>
            <a:r>
              <a:rPr lang="en-US" dirty="0" smtClean="0"/>
              <a:t>What is your MVP?</a:t>
            </a:r>
          </a:p>
          <a:p>
            <a:pPr lvl="1"/>
            <a:r>
              <a:rPr lang="en-US" dirty="0" smtClean="0"/>
              <a:t>What hypothesis will it test?</a:t>
            </a:r>
          </a:p>
          <a:p>
            <a:pPr lvl="1"/>
            <a:r>
              <a:rPr lang="en-US" dirty="0" smtClean="0"/>
              <a:t>What is the measure of success?</a:t>
            </a:r>
          </a:p>
          <a:p>
            <a:pPr marL="514350" indent="-514350">
              <a:buFont typeface="+mj-lt"/>
              <a:buAutoNum type="arabicPeriod"/>
            </a:pPr>
            <a:r>
              <a:rPr lang="en-US" dirty="0" smtClean="0"/>
              <a:t>How will you get your MVP in front of customers?</a:t>
            </a:r>
          </a:p>
          <a:p>
            <a:pPr lvl="1"/>
            <a:r>
              <a:rPr lang="en-US" dirty="0" smtClean="0"/>
              <a:t>By when and how many?</a:t>
            </a:r>
            <a:endParaRPr lang="en-US" dirty="0"/>
          </a:p>
        </p:txBody>
      </p:sp>
      <p:sp>
        <p:nvSpPr>
          <p:cNvPr id="3" name="Footer Placeholder 2"/>
          <p:cNvSpPr>
            <a:spLocks noGrp="1"/>
          </p:cNvSpPr>
          <p:nvPr>
            <p:ph type="ftr" sz="quarter" idx="11"/>
          </p:nvPr>
        </p:nvSpPr>
        <p:spPr/>
        <p:txBody>
          <a:bodyPr/>
          <a:lstStyle/>
          <a:p>
            <a:r>
              <a:rPr lang="en-US" dirty="0" smtClean="0"/>
              <a:t>Copyright © 2014 Michael “Luni” Libes</a:t>
            </a:r>
            <a:endParaRPr lang="en-US" dirty="0"/>
          </a:p>
        </p:txBody>
      </p:sp>
      <p:sp>
        <p:nvSpPr>
          <p:cNvPr id="4" name="Slide Number Placeholder 3"/>
          <p:cNvSpPr>
            <a:spLocks noGrp="1"/>
          </p:cNvSpPr>
          <p:nvPr>
            <p:ph type="sldNum" sz="quarter" idx="12"/>
          </p:nvPr>
        </p:nvSpPr>
        <p:spPr>
          <a:prstGeom prst="rect">
            <a:avLst/>
          </a:prstGeom>
        </p:spPr>
        <p:txBody>
          <a:bodyPr/>
          <a:lstStyle/>
          <a:p>
            <a:fld id="{B6F15528-21DE-4FAA-801E-634DDDAF4B2B}" type="slidenum">
              <a:rPr lang="en-US" smtClean="0"/>
              <a:pPr/>
              <a:t>58</a:t>
            </a:fld>
            <a:endParaRPr lang="en-US" dirty="0"/>
          </a:p>
        </p:txBody>
      </p:sp>
      <p:sp>
        <p:nvSpPr>
          <p:cNvPr id="2" name="Title 1"/>
          <p:cNvSpPr>
            <a:spLocks noGrp="1"/>
          </p:cNvSpPr>
          <p:nvPr>
            <p:ph type="title"/>
          </p:nvPr>
        </p:nvSpPr>
        <p:spPr/>
        <p:txBody>
          <a:bodyPr/>
          <a:lstStyle/>
          <a:p>
            <a:r>
              <a:rPr lang="en-US" dirty="0" smtClean="0"/>
              <a:t>Your Next Steps?</a:t>
            </a:r>
            <a:endParaRPr lang="en-US" dirty="0"/>
          </a:p>
        </p:txBody>
      </p:sp>
    </p:spTree>
    <p:extLst>
      <p:ext uri="{BB962C8B-B14F-4D97-AF65-F5344CB8AC3E}">
        <p14:creationId xmlns:p14="http://schemas.microsoft.com/office/powerpoint/2010/main" val="306619094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4" name="Picture 3" descr="The Next Step (tex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5000" y="621030"/>
            <a:ext cx="5056632" cy="1798320"/>
          </a:xfrm>
          <a:prstGeom prst="rect">
            <a:avLst/>
          </a:prstGeom>
        </p:spPr>
      </p:pic>
      <p:pic>
        <p:nvPicPr>
          <p:cNvPr id="11" name="Picture 10" descr="Equity 200x30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91400" y="2495550"/>
            <a:ext cx="1219200" cy="1828800"/>
          </a:xfrm>
          <a:prstGeom prst="rect">
            <a:avLst/>
          </a:prstGeom>
        </p:spPr>
      </p:pic>
      <p:pic>
        <p:nvPicPr>
          <p:cNvPr id="12" name="Picture 11" descr="Funding 200x300.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19800" y="2495550"/>
            <a:ext cx="1219200" cy="1828800"/>
          </a:xfrm>
          <a:prstGeom prst="rect">
            <a:avLst/>
          </a:prstGeom>
        </p:spPr>
      </p:pic>
      <p:pic>
        <p:nvPicPr>
          <p:cNvPr id="13" name="Picture 12" descr="Pitching 200x30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8200" y="2495550"/>
            <a:ext cx="1219200" cy="1828800"/>
          </a:xfrm>
          <a:prstGeom prst="rect">
            <a:avLst/>
          </a:prstGeom>
        </p:spPr>
      </p:pic>
      <p:pic>
        <p:nvPicPr>
          <p:cNvPr id="14" name="Picture 13" descr="Marketing 200x3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05000" y="2495550"/>
            <a:ext cx="1219200" cy="1828800"/>
          </a:xfrm>
          <a:prstGeom prst="rect">
            <a:avLst/>
          </a:prstGeom>
        </p:spPr>
      </p:pic>
      <p:pic>
        <p:nvPicPr>
          <p:cNvPr id="17" name="Picture 16" descr="Guide 200x30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3400" y="2495550"/>
            <a:ext cx="1219200" cy="1828800"/>
          </a:xfrm>
          <a:prstGeom prst="rect">
            <a:avLst/>
          </a:prstGeom>
        </p:spPr>
      </p:pic>
      <p:pic>
        <p:nvPicPr>
          <p:cNvPr id="19" name="Picture 18" descr="Financal Plan 200x300.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76600" y="2495550"/>
            <a:ext cx="1219200" cy="1828800"/>
          </a:xfrm>
          <a:prstGeom prst="rect">
            <a:avLst/>
          </a:prstGeom>
        </p:spPr>
      </p:pic>
    </p:spTree>
    <p:extLst>
      <p:ext uri="{BB962C8B-B14F-4D97-AF65-F5344CB8AC3E}">
        <p14:creationId xmlns:p14="http://schemas.microsoft.com/office/powerpoint/2010/main" val="2595200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a:bodyPr>
          <a:lstStyle/>
          <a:p>
            <a:r>
              <a:rPr lang="en-US" sz="2400" dirty="0" smtClean="0"/>
              <a:t>Is this idea so exciting, you can't sleep at night?</a:t>
            </a:r>
          </a:p>
          <a:p>
            <a:pPr marL="803275" lvl="1" indent="-403225">
              <a:buFont typeface="+mj-lt"/>
              <a:buAutoNum type="alphaLcPeriod"/>
            </a:pPr>
            <a:r>
              <a:rPr lang="en-US" sz="2000" dirty="0" smtClean="0"/>
              <a:t>Do you wake up in the morning eager to get going?</a:t>
            </a:r>
          </a:p>
          <a:p>
            <a:pPr marL="803275" lvl="1" indent="-403225">
              <a:buFont typeface="+mj-lt"/>
              <a:buAutoNum type="alphaLcPeriod"/>
            </a:pPr>
            <a:r>
              <a:rPr lang="en-US" sz="2000" dirty="0" smtClean="0"/>
              <a:t>Do you think about solutions to the day’s issue in your morning shower?</a:t>
            </a:r>
          </a:p>
          <a:p>
            <a:pPr marL="803275" lvl="1" indent="-403225">
              <a:buFont typeface="+mj-lt"/>
              <a:buAutoNum type="alphaLcPeriod"/>
            </a:pPr>
            <a:r>
              <a:rPr lang="en-US" sz="2000" dirty="0" smtClean="0"/>
              <a:t>After a long day at work, are you ready to continue?</a:t>
            </a:r>
          </a:p>
          <a:p>
            <a:pPr marL="803275" lvl="1" indent="-403225">
              <a:buFont typeface="+mj-lt"/>
              <a:buAutoNum type="alphaLcPeriod"/>
            </a:pPr>
            <a:r>
              <a:rPr lang="en-US" sz="2000" dirty="0" smtClean="0"/>
              <a:t>Do you think about the days’ successes and failures as you doze off to sleep at night?</a:t>
            </a:r>
            <a:endParaRPr lang="en-US" sz="800" dirty="0" smtClean="0"/>
          </a:p>
          <a:p>
            <a:pPr marL="803275" lvl="1" indent="-403225">
              <a:buFont typeface="+mj-lt"/>
              <a:buAutoNum type="alphaLcPeriod"/>
            </a:pPr>
            <a:r>
              <a:rPr lang="en-US" sz="2000" dirty="0" smtClean="0"/>
              <a:t>Do you bore your friends talking about your company?</a:t>
            </a:r>
            <a:endParaRPr lang="en-US" sz="2000" dirty="0"/>
          </a:p>
        </p:txBody>
      </p:sp>
      <p:sp>
        <p:nvSpPr>
          <p:cNvPr id="7" name="Footer Placeholder 6"/>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9"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
        <p:nvSpPr>
          <p:cNvPr id="2" name="Title 1"/>
          <p:cNvSpPr>
            <a:spLocks noGrp="1"/>
          </p:cNvSpPr>
          <p:nvPr>
            <p:ph type="title"/>
          </p:nvPr>
        </p:nvSpPr>
        <p:spPr/>
        <p:txBody>
          <a:bodyPr/>
          <a:lstStyle/>
          <a:p>
            <a:r>
              <a:rPr lang="en-US" dirty="0" smtClean="0">
                <a:solidFill>
                  <a:schemeClr val="accent2"/>
                </a:solidFill>
              </a:rPr>
              <a:t>Step 3.</a:t>
            </a:r>
            <a:r>
              <a:rPr lang="en-US" dirty="0" smtClean="0"/>
              <a:t> Excitement &amp; Passion</a:t>
            </a:r>
            <a:endParaRPr lang="en-US" dirty="0"/>
          </a:p>
        </p:txBody>
      </p:sp>
      <p:pic>
        <p:nvPicPr>
          <p:cNvPr id="10" name="Picture 9"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spTree>
    <p:extLst>
      <p:ext uri="{BB962C8B-B14F-4D97-AF65-F5344CB8AC3E}">
        <p14:creationId xmlns:p14="http://schemas.microsoft.com/office/powerpoint/2010/main" val="78950556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41509094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a:bodyPr>
          <a:lstStyle/>
          <a:p>
            <a:pPr marL="514350" indent="-514350">
              <a:buFont typeface="+mj-lt"/>
              <a:buAutoNum type="arabicPeriod"/>
            </a:pPr>
            <a:r>
              <a:rPr lang="en-US" sz="2400" dirty="0" smtClean="0"/>
              <a:t>Describe the problem you are solving.</a:t>
            </a:r>
            <a:br>
              <a:rPr lang="en-US" sz="2400" dirty="0" smtClean="0"/>
            </a:br>
            <a:r>
              <a:rPr lang="en-US" sz="1600" dirty="0" smtClean="0"/>
              <a:t>Within 5 minutes, in layman’s terms… 1 minute… 1 sentence</a:t>
            </a:r>
            <a:endParaRPr lang="en-US" sz="2400" dirty="0" smtClean="0"/>
          </a:p>
          <a:p>
            <a:pPr marL="514350" indent="-514350">
              <a:buFont typeface="+mj-lt"/>
              <a:buAutoNum type="arabicPeriod"/>
            </a:pPr>
            <a:endParaRPr lang="en-US" sz="2400" dirty="0"/>
          </a:p>
        </p:txBody>
      </p:sp>
      <p:sp>
        <p:nvSpPr>
          <p:cNvPr id="11" name="Footer Placeholder 10"/>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7</a:t>
            </a:fld>
            <a:endParaRPr lang="en-US" dirty="0">
              <a:solidFill>
                <a:srgbClr val="E3DED1"/>
              </a:solidFill>
              <a:latin typeface="Franklin Gothic Book"/>
            </a:endParaRPr>
          </a:p>
        </p:txBody>
      </p:sp>
      <p:sp>
        <p:nvSpPr>
          <p:cNvPr id="2" name="Title 1"/>
          <p:cNvSpPr>
            <a:spLocks noGrp="1"/>
          </p:cNvSpPr>
          <p:nvPr>
            <p:ph type="title"/>
          </p:nvPr>
        </p:nvSpPr>
        <p:spPr/>
        <p:txBody>
          <a:bodyPr/>
          <a:lstStyle/>
          <a:p>
            <a:r>
              <a:rPr lang="en-US" dirty="0" smtClean="0">
                <a:solidFill>
                  <a:schemeClr val="accent2"/>
                </a:solidFill>
              </a:rPr>
              <a:t>Step 4.</a:t>
            </a:r>
            <a:r>
              <a:rPr lang="en-US" dirty="0" smtClean="0"/>
              <a:t> The Problem</a:t>
            </a:r>
            <a:endParaRPr lang="en-US" dirty="0"/>
          </a:p>
        </p:txBody>
      </p:sp>
      <p:grpSp>
        <p:nvGrpSpPr>
          <p:cNvPr id="3" name="Group 2"/>
          <p:cNvGrpSpPr/>
          <p:nvPr/>
        </p:nvGrpSpPr>
        <p:grpSpPr>
          <a:xfrm>
            <a:off x="3581400" y="2000250"/>
            <a:ext cx="2133600" cy="2705100"/>
            <a:chOff x="3581400" y="2000250"/>
            <a:chExt cx="2133600" cy="2705100"/>
          </a:xfrm>
        </p:grpSpPr>
        <p:sp>
          <p:nvSpPr>
            <p:cNvPr id="5" name="Down Arrow 4"/>
            <p:cNvSpPr/>
            <p:nvPr/>
          </p:nvSpPr>
          <p:spPr>
            <a:xfrm>
              <a:off x="4152900" y="2000250"/>
              <a:ext cx="1066800" cy="27051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a:endParaRPr>
            </a:p>
          </p:txBody>
        </p:sp>
        <p:sp>
          <p:nvSpPr>
            <p:cNvPr id="6" name="Oval 5"/>
            <p:cNvSpPr/>
            <p:nvPr/>
          </p:nvSpPr>
          <p:spPr>
            <a:xfrm>
              <a:off x="3581400" y="2228850"/>
              <a:ext cx="2133600" cy="685800"/>
            </a:xfrm>
            <a:prstGeom prst="ellipse">
              <a:avLst/>
            </a:prstGeom>
            <a:solidFill>
              <a:srgbClr val="3366C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IDEA</a:t>
              </a:r>
              <a:endParaRPr lang="en-US" sz="2800" dirty="0">
                <a:solidFill>
                  <a:prstClr val="white"/>
                </a:solidFill>
                <a:latin typeface="Cambria" pitchFamily="18" charset="0"/>
              </a:endParaRPr>
            </a:p>
          </p:txBody>
        </p:sp>
        <p:sp>
          <p:nvSpPr>
            <p:cNvPr id="9" name="Rounded Rectangle 8"/>
            <p:cNvSpPr/>
            <p:nvPr/>
          </p:nvSpPr>
          <p:spPr>
            <a:xfrm>
              <a:off x="3810000" y="3105150"/>
              <a:ext cx="1676400" cy="42862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66CC"/>
                  </a:solidFill>
                  <a:latin typeface="Franklin Gothic Medium"/>
                </a:rPr>
                <a:t>Problem</a:t>
              </a:r>
              <a:endParaRPr lang="en-US" dirty="0">
                <a:solidFill>
                  <a:srgbClr val="3366CC"/>
                </a:solidFill>
                <a:latin typeface="Franklin Gothic Medium"/>
              </a:endParaRPr>
            </a:p>
          </p:txBody>
        </p:sp>
      </p:grpSp>
      <p:pic>
        <p:nvPicPr>
          <p:cNvPr id="14" name="Picture 13"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spTree>
    <p:extLst>
      <p:ext uri="{BB962C8B-B14F-4D97-AF65-F5344CB8AC3E}">
        <p14:creationId xmlns:p14="http://schemas.microsoft.com/office/powerpoint/2010/main" val="3469166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a:bodyPr>
          <a:lstStyle/>
          <a:p>
            <a:r>
              <a:rPr lang="en-US" sz="2400" dirty="0" smtClean="0"/>
              <a:t>Who are the people with the problem?</a:t>
            </a:r>
          </a:p>
          <a:p>
            <a:pPr marL="803275" lvl="1" indent="-403225">
              <a:buFont typeface="+mj-lt"/>
              <a:buAutoNum type="alphaLcPeriod"/>
            </a:pPr>
            <a:r>
              <a:rPr lang="en-US" sz="2000" dirty="0" smtClean="0"/>
              <a:t>One, two, or three-sided business?</a:t>
            </a:r>
          </a:p>
          <a:p>
            <a:pPr marL="803275" lvl="1" indent="-403225">
              <a:buFont typeface="+mj-lt"/>
              <a:buAutoNum type="alphaLcPeriod"/>
            </a:pPr>
            <a:r>
              <a:rPr lang="en-US" sz="2000" dirty="0" smtClean="0"/>
              <a:t>Do they know they have a problem?</a:t>
            </a:r>
          </a:p>
          <a:p>
            <a:pPr marL="803275" lvl="1" indent="-403225">
              <a:buFont typeface="+mj-lt"/>
              <a:buAutoNum type="alphaLcPeriod"/>
            </a:pPr>
            <a:r>
              <a:rPr lang="en-US" sz="2000" dirty="0" smtClean="0"/>
              <a:t>How do they solve this problem today?</a:t>
            </a:r>
          </a:p>
        </p:txBody>
      </p:sp>
      <p:sp>
        <p:nvSpPr>
          <p:cNvPr id="6" name="Footer Placeholder 5"/>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8</a:t>
            </a:fld>
            <a:endParaRPr lang="en-US" dirty="0">
              <a:solidFill>
                <a:srgbClr val="E3DED1"/>
              </a:solidFill>
              <a:latin typeface="Franklin Gothic Book"/>
            </a:endParaRPr>
          </a:p>
        </p:txBody>
      </p:sp>
      <p:sp>
        <p:nvSpPr>
          <p:cNvPr id="2" name="Title 1"/>
          <p:cNvSpPr>
            <a:spLocks noGrp="1"/>
          </p:cNvSpPr>
          <p:nvPr>
            <p:ph type="title"/>
          </p:nvPr>
        </p:nvSpPr>
        <p:spPr/>
        <p:txBody>
          <a:bodyPr/>
          <a:lstStyle/>
          <a:p>
            <a:r>
              <a:rPr lang="en-US" dirty="0" smtClean="0">
                <a:solidFill>
                  <a:schemeClr val="accent2"/>
                </a:solidFill>
              </a:rPr>
              <a:t>Step 5.</a:t>
            </a:r>
            <a:r>
              <a:rPr lang="en-US" dirty="0" smtClean="0"/>
              <a:t> Whose Problem?</a:t>
            </a:r>
            <a:endParaRPr lang="en-US" dirty="0"/>
          </a:p>
        </p:txBody>
      </p:sp>
      <p:pic>
        <p:nvPicPr>
          <p:cNvPr id="10" name="Picture 9"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1"/>
            <a:ext cx="1310196" cy="1333109"/>
          </a:xfrm>
          <a:prstGeom prst="rect">
            <a:avLst/>
          </a:prstGeom>
        </p:spPr>
      </p:pic>
    </p:spTree>
    <p:extLst>
      <p:ext uri="{BB962C8B-B14F-4D97-AF65-F5344CB8AC3E}">
        <p14:creationId xmlns:p14="http://schemas.microsoft.com/office/powerpoint/2010/main" val="2680643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Customer</a:t>
            </a:r>
            <a:endParaRPr lang="en-US" dirty="0"/>
          </a:p>
        </p:txBody>
      </p:sp>
      <p:sp>
        <p:nvSpPr>
          <p:cNvPr id="5" name="Footer Placeholder 4"/>
          <p:cNvSpPr>
            <a:spLocks noGrp="1"/>
          </p:cNvSpPr>
          <p:nvPr>
            <p:ph type="ftr" sz="quarter" idx="11"/>
          </p:nvPr>
        </p:nvSpPr>
        <p:spPr/>
        <p:txBody>
          <a:bodyPr/>
          <a:lstStyle/>
          <a:p>
            <a:r>
              <a:rPr lang="en-US" dirty="0" smtClean="0">
                <a:solidFill>
                  <a:srgbClr val="E3DED1"/>
                </a:solidFill>
                <a:latin typeface="Franklin Gothic Book"/>
              </a:rPr>
              <a:t>Copyright © 2014 Michael "Luni" Libes</a:t>
            </a:r>
            <a:endParaRPr lang="en-US" dirty="0">
              <a:solidFill>
                <a:srgbClr val="E3DED1"/>
              </a:solidFill>
              <a:latin typeface="Franklin Gothic Book"/>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olidFill>
                <a:latin typeface="Franklin Gothic Book"/>
              </a:rPr>
              <a:pPr/>
              <a:t>9</a:t>
            </a:fld>
            <a:endParaRPr lang="en-US" dirty="0">
              <a:solidFill>
                <a:srgbClr val="E3DED1"/>
              </a:solidFill>
              <a:latin typeface="Franklin Gothic Book"/>
            </a:endParaRPr>
          </a:p>
        </p:txBody>
      </p:sp>
      <p:grpSp>
        <p:nvGrpSpPr>
          <p:cNvPr id="18" name="Group 17"/>
          <p:cNvGrpSpPr/>
          <p:nvPr/>
        </p:nvGrpSpPr>
        <p:grpSpPr>
          <a:xfrm>
            <a:off x="1219200" y="1123950"/>
            <a:ext cx="6705600" cy="3482106"/>
            <a:chOff x="457200" y="1676400"/>
            <a:chExt cx="8229600" cy="4273493"/>
          </a:xfrm>
        </p:grpSpPr>
        <p:cxnSp>
          <p:nvCxnSpPr>
            <p:cNvPr id="19" name="Straight Connector 18"/>
            <p:cNvCxnSpPr/>
            <p:nvPr/>
          </p:nvCxnSpPr>
          <p:spPr>
            <a:xfrm flipV="1">
              <a:off x="4572000" y="3810000"/>
              <a:ext cx="0" cy="213360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57200" y="3810000"/>
              <a:ext cx="8229600" cy="27432"/>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25977" y="4038600"/>
              <a:ext cx="2647798" cy="1911293"/>
            </a:xfrm>
            <a:prstGeom prst="rect">
              <a:avLst/>
            </a:prstGeom>
            <a:noFill/>
          </p:spPr>
          <p:txBody>
            <a:bodyPr wrap="none" rtlCol="0">
              <a:spAutoFit/>
            </a:bodyPr>
            <a:lstStyle/>
            <a:p>
              <a:pPr algn="ctr"/>
              <a:r>
                <a:rPr lang="en-US" sz="3200" dirty="0" smtClean="0">
                  <a:solidFill>
                    <a:srgbClr val="FFFFFF"/>
                  </a:solidFill>
                </a:rPr>
                <a:t>Gain?</a:t>
              </a:r>
            </a:p>
            <a:p>
              <a:pPr algn="ctr"/>
              <a:r>
                <a:rPr lang="en-US" dirty="0" smtClean="0">
                  <a:solidFill>
                    <a:srgbClr val="FF9900"/>
                  </a:solidFill>
                </a:rPr>
                <a:t>wants/needs</a:t>
              </a:r>
            </a:p>
            <a:p>
              <a:pPr algn="ctr"/>
              <a:r>
                <a:rPr lang="en-US" dirty="0" smtClean="0">
                  <a:solidFill>
                    <a:srgbClr val="FF9900"/>
                  </a:solidFill>
                </a:rPr>
                <a:t>efficiency benefits</a:t>
              </a:r>
            </a:p>
            <a:p>
              <a:pPr algn="ctr"/>
              <a:r>
                <a:rPr lang="en-US" dirty="0" smtClean="0">
                  <a:solidFill>
                    <a:srgbClr val="FF9900"/>
                  </a:solidFill>
                </a:rPr>
                <a:t>social benefits</a:t>
              </a:r>
            </a:p>
          </p:txBody>
        </p:sp>
        <p:sp>
          <p:nvSpPr>
            <p:cNvPr id="22" name="TextBox 21"/>
            <p:cNvSpPr txBox="1"/>
            <p:nvPr/>
          </p:nvSpPr>
          <p:spPr>
            <a:xfrm>
              <a:off x="1119538" y="4038600"/>
              <a:ext cx="1764813" cy="1911293"/>
            </a:xfrm>
            <a:prstGeom prst="rect">
              <a:avLst/>
            </a:prstGeom>
            <a:noFill/>
          </p:spPr>
          <p:txBody>
            <a:bodyPr wrap="none" rtlCol="0">
              <a:spAutoFit/>
            </a:bodyPr>
            <a:lstStyle/>
            <a:p>
              <a:pPr algn="ctr"/>
              <a:r>
                <a:rPr lang="en-US" sz="3200" dirty="0" smtClean="0">
                  <a:solidFill>
                    <a:schemeClr val="bg1"/>
                  </a:solidFill>
                </a:rPr>
                <a:t>Pain?</a:t>
              </a:r>
            </a:p>
            <a:p>
              <a:pPr algn="ctr"/>
              <a:r>
                <a:rPr lang="en-US" dirty="0" smtClean="0">
                  <a:solidFill>
                    <a:srgbClr val="FF9900"/>
                  </a:solidFill>
                </a:rPr>
                <a:t>fears</a:t>
              </a:r>
            </a:p>
            <a:p>
              <a:pPr algn="ctr"/>
              <a:r>
                <a:rPr lang="en-US" dirty="0" smtClean="0">
                  <a:solidFill>
                    <a:srgbClr val="FF9900"/>
                  </a:solidFill>
                </a:rPr>
                <a:t>frustrations</a:t>
              </a:r>
            </a:p>
            <a:p>
              <a:pPr algn="ctr"/>
              <a:r>
                <a:rPr lang="en-US" dirty="0" smtClean="0">
                  <a:solidFill>
                    <a:srgbClr val="FF9900"/>
                  </a:solidFill>
                </a:rPr>
                <a:t>obstacles</a:t>
              </a:r>
            </a:p>
          </p:txBody>
        </p:sp>
        <p:grpSp>
          <p:nvGrpSpPr>
            <p:cNvPr id="29" name="Group 28"/>
            <p:cNvGrpSpPr/>
            <p:nvPr/>
          </p:nvGrpSpPr>
          <p:grpSpPr>
            <a:xfrm>
              <a:off x="2995309" y="1676400"/>
              <a:ext cx="3176891" cy="2818160"/>
              <a:chOff x="3505200" y="2514600"/>
              <a:chExt cx="2491091" cy="2209800"/>
            </a:xfrm>
          </p:grpSpPr>
          <p:sp>
            <p:nvSpPr>
              <p:cNvPr id="30" name="Oval 29"/>
              <p:cNvSpPr/>
              <p:nvPr/>
            </p:nvSpPr>
            <p:spPr>
              <a:xfrm>
                <a:off x="3505200" y="2514600"/>
                <a:ext cx="2209800" cy="2209800"/>
              </a:xfrm>
              <a:prstGeom prst="ellipse">
                <a:avLst/>
              </a:prstGeom>
              <a:solidFill>
                <a:schemeClr val="tx1"/>
              </a:solid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Block Arc 30"/>
              <p:cNvSpPr/>
              <p:nvPr/>
            </p:nvSpPr>
            <p:spPr>
              <a:xfrm rot="12800701">
                <a:off x="4990845" y="3983192"/>
                <a:ext cx="838200" cy="390587"/>
              </a:xfrm>
              <a:prstGeom prst="blockArc">
                <a:avLst>
                  <a:gd name="adj1" fmla="val 14049588"/>
                  <a:gd name="adj2" fmla="val 0"/>
                  <a:gd name="adj3" fmla="val 25000"/>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Block Arc 31"/>
              <p:cNvSpPr/>
              <p:nvPr/>
            </p:nvSpPr>
            <p:spPr>
              <a:xfrm rot="11497450">
                <a:off x="5355582" y="3580625"/>
                <a:ext cx="640709" cy="298560"/>
              </a:xfrm>
              <a:prstGeom prst="blockArc">
                <a:avLst>
                  <a:gd name="adj1" fmla="val 5972254"/>
                  <a:gd name="adj2" fmla="val 14977822"/>
                  <a:gd name="adj3" fmla="val 8381"/>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029200" y="3124200"/>
                <a:ext cx="228600" cy="228600"/>
              </a:xfrm>
              <a:prstGeom prst="ellipse">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Block Arc 33"/>
              <p:cNvSpPr/>
              <p:nvPr/>
            </p:nvSpPr>
            <p:spPr>
              <a:xfrm>
                <a:off x="3955672" y="3347476"/>
                <a:ext cx="540128" cy="538724"/>
              </a:xfrm>
              <a:prstGeom prst="blockArc">
                <a:avLst>
                  <a:gd name="adj1" fmla="val 5972254"/>
                  <a:gd name="adj2" fmla="val 16768439"/>
                  <a:gd name="adj3" fmla="val 10445"/>
                </a:avLst>
              </a:prstGeom>
              <a:solidFill>
                <a:srgbClr val="3366CC"/>
              </a:solid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pic>
        <p:nvPicPr>
          <p:cNvPr id="35" name="Picture 2" descr="http://www.businessmodelgeneration.com/images/book_hero.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0" y="209550"/>
            <a:ext cx="1366630" cy="1143000"/>
          </a:xfrm>
          <a:prstGeom prst="rect">
            <a:avLst/>
          </a:prstGeom>
          <a:noFill/>
        </p:spPr>
      </p:pic>
    </p:spTree>
    <p:extLst>
      <p:ext uri="{BB962C8B-B14F-4D97-AF65-F5344CB8AC3E}">
        <p14:creationId xmlns:p14="http://schemas.microsoft.com/office/powerpoint/2010/main" val="15135679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ledge Theme">
  <a:themeElements>
    <a:clrScheme name="Fledge">
      <a:dk1>
        <a:sysClr val="windowText" lastClr="000000"/>
      </a:dk1>
      <a:lt1>
        <a:sysClr val="window" lastClr="FFFFFF"/>
      </a:lt1>
      <a:dk2>
        <a:srgbClr val="323232"/>
      </a:dk2>
      <a:lt2>
        <a:srgbClr val="E3DED1"/>
      </a:lt2>
      <a:accent1>
        <a:srgbClr val="DF7000"/>
      </a:accent1>
      <a:accent2>
        <a:srgbClr val="007599"/>
      </a:accent2>
      <a:accent3>
        <a:srgbClr val="508500"/>
      </a:accent3>
      <a:accent4>
        <a:srgbClr val="F49014"/>
      </a:accent4>
      <a:accent5>
        <a:srgbClr val="00495E"/>
      </a:accent5>
      <a:accent6>
        <a:srgbClr val="4D4D4D"/>
      </a:accent6>
      <a:hlink>
        <a:srgbClr val="007599"/>
      </a:hlink>
      <a:folHlink>
        <a:srgbClr val="00495E"/>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14232</TotalTime>
  <Words>2979</Words>
  <Application>Microsoft Macintosh PowerPoint</Application>
  <PresentationFormat>On-screen Show (16:9)</PresentationFormat>
  <Paragraphs>449</Paragraphs>
  <Slides>60</Slides>
  <Notes>11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@Fledge Theme</vt:lpstr>
      <vt:lpstr>PowerPoint Presentation</vt:lpstr>
      <vt:lpstr>PowerPoint Presentation</vt:lpstr>
      <vt:lpstr>Overview</vt:lpstr>
      <vt:lpstr>Step 1. Why</vt:lpstr>
      <vt:lpstr>Step 2. Help?</vt:lpstr>
      <vt:lpstr>Step 3. Excitement &amp; Passion</vt:lpstr>
      <vt:lpstr>Step 4. The Problem</vt:lpstr>
      <vt:lpstr>Step 5. Whose Problem?</vt:lpstr>
      <vt:lpstr>Customer</vt:lpstr>
      <vt:lpstr>Customer (Empathy Map)</vt:lpstr>
      <vt:lpstr>Step 6. An Important Problem?</vt:lpstr>
      <vt:lpstr>Step 6. An Important Problem?</vt:lpstr>
      <vt:lpstr>Step 7. Your Solution</vt:lpstr>
      <vt:lpstr>The Four Steps to the Epiphany</vt:lpstr>
      <vt:lpstr>Product Development Model</vt:lpstr>
      <vt:lpstr>E.g. Webvan</vt:lpstr>
      <vt:lpstr>Lack of…</vt:lpstr>
      <vt:lpstr>Customer Development Model </vt:lpstr>
      <vt:lpstr>Customer Discovery</vt:lpstr>
      <vt:lpstr>Online Research</vt:lpstr>
      <vt:lpstr>Get Outside the Building And Talk to Them</vt:lpstr>
      <vt:lpstr>Customer Interviews</vt:lpstr>
      <vt:lpstr>Not One Not Three 10, 20, 50, or MORE for a web service, 500.. 1,000.. 10,000</vt:lpstr>
      <vt:lpstr>Proceed or Iterate?</vt:lpstr>
      <vt:lpstr>Customer Validation</vt:lpstr>
      <vt:lpstr>(Quick) Paths to Validation</vt:lpstr>
      <vt:lpstr>AND Get ”Outside the Building” And Talk to Them</vt:lpstr>
      <vt:lpstr>Get ”Outside the Building” And Talk to Them 5, 10, 25, 50 potential customers for a web service, 5,000.. 10,000.. 50,000</vt:lpstr>
      <vt:lpstr>Proceed, Iterate or Pivot?</vt:lpstr>
      <vt:lpstr>The Second Half</vt:lpstr>
      <vt:lpstr>Customer Creation</vt:lpstr>
      <vt:lpstr>Company Building</vt:lpstr>
      <vt:lpstr>Customer Development Model </vt:lpstr>
      <vt:lpstr>“The Lean Startup” by Eric Ries</vt:lpstr>
      <vt:lpstr>Benefits</vt:lpstr>
      <vt:lpstr>Failure?</vt:lpstr>
      <vt:lpstr>Entrepreneurial Management</vt:lpstr>
      <vt:lpstr>Scientific Method</vt:lpstr>
      <vt:lpstr>Two Hypothesis</vt:lpstr>
      <vt:lpstr>Iterate</vt:lpstr>
      <vt:lpstr>Begin with an MVP</vt:lpstr>
      <vt:lpstr>Groupon MVP</vt:lpstr>
      <vt:lpstr>Zappos MVP</vt:lpstr>
      <vt:lpstr>Village Laundry Service MVP</vt:lpstr>
      <vt:lpstr>Dropbox MVP?</vt:lpstr>
      <vt:lpstr>Dropbox MVP</vt:lpstr>
      <vt:lpstr>Arrow MVP?</vt:lpstr>
      <vt:lpstr>Arrow MVP</vt:lpstr>
      <vt:lpstr>Stockbox MVP?</vt:lpstr>
      <vt:lpstr>Stockbox Prototype</vt:lpstr>
      <vt:lpstr>1st Stockbox Grocery</vt:lpstr>
      <vt:lpstr>2nd Stockbox Grocery</vt:lpstr>
      <vt:lpstr>Iterate</vt:lpstr>
      <vt:lpstr>Validated Learning</vt:lpstr>
      <vt:lpstr>Tomas Edison</vt:lpstr>
      <vt:lpstr>Summary</vt:lpstr>
      <vt:lpstr>Lesson Ship! Measure Ship!</vt:lpstr>
      <vt:lpstr>Your Next Steps?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Stratosphere</dc:title>
  <dc:creator>Luni</dc:creator>
  <cp:lastModifiedBy>Luni Libes</cp:lastModifiedBy>
  <cp:revision>301</cp:revision>
  <dcterms:created xsi:type="dcterms:W3CDTF">2006-08-16T00:00:00Z</dcterms:created>
  <dcterms:modified xsi:type="dcterms:W3CDTF">2018-05-24T00:24:57Z</dcterms:modified>
</cp:coreProperties>
</file>