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37"/>
  </p:notesMasterIdLst>
  <p:handoutMasterIdLst>
    <p:handoutMasterId r:id="rId38"/>
  </p:handoutMasterIdLst>
  <p:sldIdLst>
    <p:sldId id="727" r:id="rId2"/>
    <p:sldId id="680" r:id="rId3"/>
    <p:sldId id="696" r:id="rId4"/>
    <p:sldId id="691" r:id="rId5"/>
    <p:sldId id="692" r:id="rId6"/>
    <p:sldId id="690" r:id="rId7"/>
    <p:sldId id="695" r:id="rId8"/>
    <p:sldId id="693" r:id="rId9"/>
    <p:sldId id="694" r:id="rId10"/>
    <p:sldId id="688" r:id="rId11"/>
    <p:sldId id="689" r:id="rId12"/>
    <p:sldId id="704" r:id="rId13"/>
    <p:sldId id="705" r:id="rId14"/>
    <p:sldId id="697" r:id="rId15"/>
    <p:sldId id="698" r:id="rId16"/>
    <p:sldId id="699" r:id="rId17"/>
    <p:sldId id="706" r:id="rId18"/>
    <p:sldId id="700" r:id="rId19"/>
    <p:sldId id="701" r:id="rId20"/>
    <p:sldId id="707" r:id="rId21"/>
    <p:sldId id="708" r:id="rId22"/>
    <p:sldId id="716" r:id="rId23"/>
    <p:sldId id="712" r:id="rId24"/>
    <p:sldId id="713" r:id="rId25"/>
    <p:sldId id="715" r:id="rId26"/>
    <p:sldId id="709" r:id="rId27"/>
    <p:sldId id="710" r:id="rId28"/>
    <p:sldId id="711" r:id="rId29"/>
    <p:sldId id="717" r:id="rId30"/>
    <p:sldId id="718" r:id="rId31"/>
    <p:sldId id="725" r:id="rId32"/>
    <p:sldId id="724" r:id="rId33"/>
    <p:sldId id="726" r:id="rId34"/>
    <p:sldId id="719" r:id="rId35"/>
    <p:sldId id="728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D7D"/>
    <a:srgbClr val="FF6BA2"/>
    <a:srgbClr val="181818"/>
    <a:srgbClr val="FFFFFF"/>
    <a:srgbClr val="629300"/>
    <a:srgbClr val="000000"/>
    <a:srgbClr val="B46B00"/>
    <a:srgbClr val="FF9900"/>
    <a:srgbClr val="4B70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34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"/>
    </p:cViewPr>
  </p:sorterViewPr>
  <p:notesViewPr>
    <p:cSldViewPr>
      <p:cViewPr varScale="1">
        <p:scale>
          <a:sx n="76" d="100"/>
          <a:sy n="76" d="100"/>
        </p:scale>
        <p:origin x="-263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5FF67-EFD7-41EC-B07A-ACD6E0578CC4}" type="datetimeFigureOut">
              <a:rPr lang="en-US" smtClean="0"/>
              <a:pPr/>
              <a:t>5/25/18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F87F8-2CEC-4608-ACAE-480C614C46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7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B69DA-8B0B-40B8-8C8A-FA111287B86A}" type="datetimeFigureOut">
              <a:rPr lang="en-US" smtClean="0"/>
              <a:pPr/>
              <a:t>5/25/18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99F50-65EC-4D8E-AFBD-66DA61CDBD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1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problem happening all over Nairobi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BD8D4-B001-3F43-8C64-7586B2770DD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08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u="none" baseline="0" dirty="0" smtClean="0"/>
              <a:t>[APPLAUSE]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686F7-B3CD-064D-955B-3C00FF7CC9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20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8701"/>
            <a:ext cx="9144000" cy="1671638"/>
          </a:xfrm>
          <a:solidFill>
            <a:schemeClr val="tx1"/>
          </a:solidFill>
        </p:spPr>
        <p:txBody>
          <a:bodyPr anchor="b" anchorCtr="0"/>
          <a:lstStyle>
            <a:lvl1pPr algn="ctr">
              <a:defRPr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86050"/>
            <a:ext cx="9144000" cy="2457450"/>
          </a:xfrm>
          <a:solidFill>
            <a:schemeClr val="tx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9" name="Picture 8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09550"/>
            <a:ext cx="1714112" cy="6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97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most Blank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1_Blank (Black)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3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0" y="4767263"/>
            <a:ext cx="12954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Libes, LLC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175"/>
            <a:ext cx="9144000" cy="1838325"/>
          </a:xfrm>
          <a:solidFill>
            <a:schemeClr val="tx1"/>
          </a:solidFill>
        </p:spPr>
        <p:txBody>
          <a:bodyPr lIns="457200" anchor="t"/>
          <a:lstStyle>
            <a:lvl1pPr algn="l">
              <a:defRPr sz="4000" b="1" cap="none" baseline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28701"/>
            <a:ext cx="9144000" cy="2276475"/>
          </a:xfrm>
          <a:solidFill>
            <a:schemeClr val="tx1"/>
          </a:solidFill>
        </p:spPr>
        <p:txBody>
          <a:bodyPr lIns="457200" anchor="b"/>
          <a:lstStyle>
            <a:lvl1pPr marL="0" indent="0">
              <a:buNone/>
              <a:defRPr sz="200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61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 typeface="Wingdings" pitchFamily="2" charset="2"/>
              <a:buChar char="§"/>
              <a:defRPr/>
            </a:lvl3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 typeface="Arial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</a:t>
            </a:r>
            <a:r>
              <a:rPr lang="en-US" sz="260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1_Title and </a:t>
            </a:r>
            <a:r>
              <a:rPr lang="en-US" sz="260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Content</a:t>
            </a:r>
            <a:r>
              <a:rPr lang="en-US" dirty="0" err="1" smtClean="0"/>
              <a:t>ond</a:t>
            </a:r>
            <a:r>
              <a:rPr lang="en-US" dirty="0" smtClean="0"/>
              <a:t>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1" name="Picture 10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7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133351"/>
            <a:ext cx="8229599" cy="795338"/>
          </a:xfrm>
        </p:spPr>
        <p:txBody>
          <a:bodyPr anchor="b"/>
          <a:lstStyle>
            <a:lvl1pPr algn="l"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2"/>
            <a:ext cx="5111750" cy="33944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200152"/>
            <a:ext cx="3008313" cy="3394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2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9552"/>
            <a:ext cx="8229599" cy="790575"/>
          </a:xfrm>
        </p:spPr>
        <p:txBody>
          <a:bodyPr anchor="b"/>
          <a:lstStyle>
            <a:lvl1pPr algn="l"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2"/>
            <a:ext cx="5111750" cy="3394473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200152"/>
            <a:ext cx="3008313" cy="339447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he Next Step (text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8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8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4767264"/>
            <a:ext cx="1295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3/1/</a:t>
            </a:r>
            <a:r>
              <a:rPr lang="is-IS" dirty="0" smtClean="0"/>
              <a:t>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4767264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Copyright © 2017 Michael “Luni” Libes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he Next Step (text)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808" r:id="rId3"/>
    <p:sldLayoutId id="2147483792" r:id="rId4"/>
    <p:sldLayoutId id="2147483809" r:id="rId5"/>
    <p:sldLayoutId id="2147483810" r:id="rId6"/>
    <p:sldLayoutId id="2147483793" r:id="rId7"/>
    <p:sldLayoutId id="2147483812" r:id="rId8"/>
    <p:sldLayoutId id="2147483813" r:id="rId9"/>
    <p:sldLayoutId id="2147483794" r:id="rId10"/>
    <p:sldLayoutId id="2147483811" r:id="rId11"/>
    <p:sldLayoutId id="2147483795" r:id="rId12"/>
    <p:sldLayoutId id="2147483814" r:id="rId13"/>
    <p:sldLayoutId id="2147483818" r:id="rId14"/>
    <p:sldLayoutId id="2147483816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700"/>
        </a:spcAft>
        <a:buClr>
          <a:schemeClr val="accent4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700"/>
        </a:spcAft>
        <a:buClr>
          <a:schemeClr val="accent2"/>
        </a:buClr>
        <a:buSzPct val="80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3"/>
        </a:buClr>
        <a:buSzPct val="80000"/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700"/>
        </a:spcAft>
        <a:buClr>
          <a:schemeClr val="accent6"/>
        </a:buClr>
        <a:buSzPct val="8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3" name="Picture 2" descr="fledge (black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8" y="128815"/>
            <a:ext cx="7328805" cy="48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Shapes of Stories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53407"/>
            <a:ext cx="8839200" cy="30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</a:p>
          <a:p>
            <a:r>
              <a:rPr lang="en-US" dirty="0" smtClean="0"/>
              <a:t>Solution</a:t>
            </a:r>
          </a:p>
          <a:p>
            <a:r>
              <a:rPr lang="en-US" dirty="0" smtClean="0"/>
              <a:t>Problem #2</a:t>
            </a:r>
          </a:p>
          <a:p>
            <a:r>
              <a:rPr lang="en-US" strike="sngStrike" dirty="0" smtClean="0"/>
              <a:t>Reprise the solution</a:t>
            </a:r>
            <a:endParaRPr lang="en-US" strike="sngStrik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hole!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2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80px-NCC_essay_writing_competitio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Not an essay!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The Next Step (text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761550"/>
            <a:ext cx="85705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6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09 at 9.0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27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Herve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2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4950" indent="0">
              <a:buNone/>
            </a:pPr>
            <a:r>
              <a:rPr lang="en-US" sz="2800" i="1" dirty="0"/>
              <a:t>Hello, my name is Herve </a:t>
            </a:r>
            <a:r>
              <a:rPr lang="en-US" sz="2800" i="1" dirty="0" err="1"/>
              <a:t>Tuyishime</a:t>
            </a:r>
            <a:r>
              <a:rPr lang="en-US" sz="2800" dirty="0"/>
              <a:t>. </a:t>
            </a:r>
            <a:r>
              <a:rPr lang="en-US" sz="2800" i="1" dirty="0"/>
              <a:t>I am from Rwanda in East Africa. In my country we are 13m people, 90% living by agriculture 60% under the poverty line. In rural areas 70% of these farmers own at least one livestock: goat, sheep, pork, rabbit or cattle</a:t>
            </a:r>
            <a:r>
              <a:rPr lang="en-US" sz="2800" i="1" dirty="0" smtClean="0"/>
              <a:t>.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an Essay!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Hollywood_Sign_(Zuschnitt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Toma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2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ef.jpe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5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17" y="0"/>
            <a:ext cx="9161617" cy="51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img-kid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6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3px-Moscow_GUM_Middle_Line_view_from_2nd_floo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9070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Begin in the MIDDLE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2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nancal Plan 200x3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3105150"/>
            <a:ext cx="762000" cy="1143000"/>
          </a:xfrm>
          <a:prstGeom prst="rect">
            <a:avLst/>
          </a:prstGeom>
        </p:spPr>
      </p:pic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4" name="Picture 3" descr="The Next Step (text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14350"/>
            <a:ext cx="5056632" cy="1798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1770340"/>
            <a:ext cx="2683888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/>
                </a:solidFill>
                <a:latin typeface="CartoGothic Std Bold"/>
                <a:cs typeface="CartoGothic Std Bold"/>
              </a:rPr>
              <a:t>Pitching</a:t>
            </a:r>
            <a:endParaRPr lang="en-US" sz="5400" dirty="0">
              <a:solidFill>
                <a:schemeClr val="accent4"/>
              </a:solidFill>
              <a:latin typeface="CartoGothic Std Bold"/>
              <a:cs typeface="CartoGothic Std Bold"/>
            </a:endParaRPr>
          </a:p>
        </p:txBody>
      </p:sp>
      <p:pic>
        <p:nvPicPr>
          <p:cNvPr id="8" name="Picture 7" descr="Funding 200x3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3105150"/>
            <a:ext cx="762000" cy="1143000"/>
          </a:xfrm>
          <a:prstGeom prst="rect">
            <a:avLst/>
          </a:prstGeom>
        </p:spPr>
      </p:pic>
      <p:pic>
        <p:nvPicPr>
          <p:cNvPr id="9" name="Picture 8" descr="Equity 200x3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00" y="3105150"/>
            <a:ext cx="762000" cy="1143000"/>
          </a:xfrm>
          <a:prstGeom prst="rect">
            <a:avLst/>
          </a:prstGeom>
        </p:spPr>
      </p:pic>
      <p:pic>
        <p:nvPicPr>
          <p:cNvPr id="12" name="Picture 11" descr="Guide 200x30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105150"/>
            <a:ext cx="762000" cy="1143000"/>
          </a:xfrm>
          <a:prstGeom prst="rect">
            <a:avLst/>
          </a:prstGeom>
        </p:spPr>
      </p:pic>
      <p:pic>
        <p:nvPicPr>
          <p:cNvPr id="15" name="Picture 14" descr="Marketing 200x3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700" y="3143250"/>
            <a:ext cx="736600" cy="1104900"/>
          </a:xfrm>
          <a:prstGeom prst="rect">
            <a:avLst/>
          </a:prstGeom>
        </p:spPr>
      </p:pic>
      <p:pic>
        <p:nvPicPr>
          <p:cNvPr id="17" name="Picture 16" descr="Pitching and Storytelling 400x60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123950"/>
            <a:ext cx="2362952" cy="35444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14207" y="2451709"/>
            <a:ext cx="183834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  <a:latin typeface="CartoGothic Std Bold"/>
                <a:cs typeface="CartoGothic Std Bold"/>
              </a:rPr>
              <a:t>story telling</a:t>
            </a:r>
            <a:endParaRPr lang="en-US" sz="2400" dirty="0">
              <a:solidFill>
                <a:schemeClr val="accent4"/>
              </a:solidFill>
              <a:latin typeface="CartoGothic Std Bold"/>
              <a:cs typeface="CartoGothic Std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0690" y="2227574"/>
            <a:ext cx="58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/>
                </a:solidFill>
                <a:latin typeface="CartoGothic Std Bold"/>
                <a:cs typeface="CartoGothic Std Bold"/>
              </a:rPr>
              <a:t>and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736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mbe_Machine,_Bletchley_Par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21355670">
            <a:off x="457200" y="219075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MULTIPLE Versions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7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Versions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2059758" cy="582215"/>
          </a:xfrm>
        </p:spPr>
        <p:txBody>
          <a:bodyPr/>
          <a:lstStyle/>
          <a:p>
            <a:r>
              <a:rPr lang="en-US" dirty="0" smtClean="0"/>
              <a:t>Your best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741884"/>
            <a:ext cx="2590800" cy="1591866"/>
          </a:xfrm>
        </p:spPr>
        <p:txBody>
          <a:bodyPr/>
          <a:lstStyle/>
          <a:p>
            <a:r>
              <a:rPr lang="en-US" sz="2000" dirty="0" smtClean="0"/>
              <a:t>Write a first draft</a:t>
            </a:r>
          </a:p>
          <a:p>
            <a:r>
              <a:rPr lang="en-US" sz="2000" dirty="0" smtClean="0"/>
              <a:t>Put it aside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3200400" y="1151334"/>
            <a:ext cx="2060567" cy="582215"/>
          </a:xfrm>
        </p:spPr>
        <p:txBody>
          <a:bodyPr/>
          <a:lstStyle/>
          <a:p>
            <a:r>
              <a:rPr lang="en-US" dirty="0" smtClean="0"/>
              <a:t>Next best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3200401" y="1741884"/>
            <a:ext cx="2591818" cy="1591866"/>
          </a:xfrm>
        </p:spPr>
        <p:txBody>
          <a:bodyPr/>
          <a:lstStyle/>
          <a:p>
            <a:r>
              <a:rPr lang="en-US" sz="2000" dirty="0" smtClean="0"/>
              <a:t>Write a second draft, not looking at the first</a:t>
            </a:r>
          </a:p>
          <a:p>
            <a:r>
              <a:rPr lang="en-US" sz="2000" dirty="0" smtClean="0"/>
              <a:t>Put it aside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172200" y="1123950"/>
            <a:ext cx="2060567" cy="5822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Font typeface="Arial" pitchFamily="34" charset="0"/>
              <a:buNone/>
              <a:defRPr sz="24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SzPct val="80000"/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6"/>
              </a:buClr>
              <a:buSzPct val="80000"/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 Wild!</a:t>
            </a:r>
            <a:endParaRPr lang="en-US" dirty="0"/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6172201" y="1714500"/>
            <a:ext cx="2591818" cy="1591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Font typeface="Arial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SzPct val="80000"/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6"/>
              </a:buClr>
              <a:buSzPct val="80000"/>
              <a:buFont typeface="Arial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You have two good drafts, so be creative.</a:t>
            </a:r>
          </a:p>
          <a:p>
            <a:r>
              <a:rPr lang="en-US" sz="2000" dirty="0" smtClean="0"/>
              <a:t>Go wild!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09600" y="3486150"/>
            <a:ext cx="80772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4"/>
              </a:buClr>
              <a:buFont typeface="Arial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SzPct val="80000"/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accent6"/>
              </a:buClr>
              <a:buSzPct val="80000"/>
              <a:buFont typeface="Arial"/>
              <a:buChar char="•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Now you have at least three versions.  Mix and match to turn your good idea into some great!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8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016738"/>
            <a:ext cx="2057400" cy="289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971550"/>
            <a:ext cx="2066640" cy="2994730"/>
          </a:xfrm>
          <a:prstGeom prst="rect">
            <a:avLst/>
          </a:prstGeom>
        </p:spPr>
      </p:pic>
      <p:pic>
        <p:nvPicPr>
          <p:cNvPr id="7" name="Picture 6" descr="JOELE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57350"/>
            <a:ext cx="2501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Picture 2" descr="http://cdn.psfk.com/wp-content/uploads/2010/09/Hugh-MacLeod-On-PSFKs-Business-Model.jpg?fedaf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28422"/>
            <a:ext cx="6400800" cy="407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410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Zirconia sample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42" y="0"/>
            <a:ext cx="5143500" cy="51435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619500" y="-25399"/>
            <a:ext cx="1689102" cy="5261545"/>
          </a:xfrm>
          <a:custGeom>
            <a:avLst/>
            <a:gdLst>
              <a:gd name="connsiteX0" fmla="*/ 0 w 1917702"/>
              <a:gd name="connsiteY0" fmla="*/ 0 h 5230485"/>
              <a:gd name="connsiteX1" fmla="*/ 1917700 w 1917702"/>
              <a:gd name="connsiteY1" fmla="*/ 1295400 h 5230485"/>
              <a:gd name="connsiteX2" fmla="*/ 12700 w 1917702"/>
              <a:gd name="connsiteY2" fmla="*/ 5219700 h 5230485"/>
              <a:gd name="connsiteX0" fmla="*/ 0 w 1930402"/>
              <a:gd name="connsiteY0" fmla="*/ 0 h 5239655"/>
              <a:gd name="connsiteX1" fmla="*/ 1930400 w 1930402"/>
              <a:gd name="connsiteY1" fmla="*/ 2882900 h 5239655"/>
              <a:gd name="connsiteX2" fmla="*/ 12700 w 1930402"/>
              <a:gd name="connsiteY2" fmla="*/ 5219700 h 5239655"/>
              <a:gd name="connsiteX0" fmla="*/ 0 w 1689102"/>
              <a:gd name="connsiteY0" fmla="*/ 0 h 5243324"/>
              <a:gd name="connsiteX1" fmla="*/ 1689100 w 1689102"/>
              <a:gd name="connsiteY1" fmla="*/ 3175000 h 5243324"/>
              <a:gd name="connsiteX2" fmla="*/ 12700 w 1689102"/>
              <a:gd name="connsiteY2" fmla="*/ 5219700 h 5243324"/>
              <a:gd name="connsiteX0" fmla="*/ 0 w 1689102"/>
              <a:gd name="connsiteY0" fmla="*/ 0 h 5261545"/>
              <a:gd name="connsiteX1" fmla="*/ 1689100 w 1689102"/>
              <a:gd name="connsiteY1" fmla="*/ 3175000 h 5261545"/>
              <a:gd name="connsiteX2" fmla="*/ 12700 w 1689102"/>
              <a:gd name="connsiteY2" fmla="*/ 5219700 h 52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9102" h="5261545">
                <a:moveTo>
                  <a:pt x="0" y="0"/>
                </a:moveTo>
                <a:cubicBezTo>
                  <a:pt x="957791" y="212725"/>
                  <a:pt x="1686983" y="1568450"/>
                  <a:pt x="1689100" y="3175000"/>
                </a:cubicBezTo>
                <a:cubicBezTo>
                  <a:pt x="1691217" y="4781550"/>
                  <a:pt x="323850" y="5441950"/>
                  <a:pt x="12700" y="521970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2" tIns="45716" rIns="91432" bIns="45716" rtlCol="0" anchor="ctr"/>
          <a:lstStyle/>
          <a:p>
            <a:pPr algn="ctr" defTabSz="763905"/>
            <a:endParaRPr lang="en-US" sz="1500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381000" cmpd="sng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763905"/>
            <a:endParaRPr lang="en-US" sz="1500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00" y="-63500"/>
            <a:ext cx="3223959" cy="3416320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763905"/>
            <a:r>
              <a:rPr lang="en-US" sz="21600" b="1" dirty="0">
                <a:solidFill>
                  <a:prstClr val="black"/>
                </a:solidFill>
                <a:latin typeface="Times New Roman"/>
              </a:rPr>
              <a:t>Zr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1" y="2692592"/>
            <a:ext cx="3326552" cy="1200329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763905"/>
            <a:r>
              <a:rPr lang="en-US" sz="7200" dirty="0">
                <a:solidFill>
                  <a:prstClr val="black"/>
                </a:solidFill>
                <a:latin typeface="Times New Roman"/>
              </a:rPr>
              <a:t>Zirconia</a:t>
            </a:r>
          </a:p>
        </p:txBody>
      </p:sp>
      <p:sp>
        <p:nvSpPr>
          <p:cNvPr id="8" name="Rectangle 7"/>
          <p:cNvSpPr/>
          <p:nvPr/>
        </p:nvSpPr>
        <p:spPr>
          <a:xfrm>
            <a:off x="5727702" y="4165604"/>
            <a:ext cx="3120858" cy="646331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defTabSz="763905"/>
            <a:r>
              <a:rPr lang="en-US" sz="3600" i="1" dirty="0">
                <a:solidFill>
                  <a:prstClr val="white"/>
                </a:solidFill>
                <a:latin typeface="Times New Roman"/>
              </a:rPr>
              <a:t>The end of rust</a:t>
            </a:r>
          </a:p>
        </p:txBody>
      </p:sp>
    </p:spTree>
    <p:extLst>
      <p:ext uri="{BB962C8B-B14F-4D97-AF65-F5344CB8AC3E}">
        <p14:creationId xmlns:p14="http://schemas.microsoft.com/office/powerpoint/2010/main" val="37588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 descr="PNP FOOD 80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5" y="175740"/>
            <a:ext cx="1649413" cy="115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2791644386_d7bcde0e38_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422910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 smtClean="0"/>
              <a:t>Suspense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4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787626_1284d94ed5_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1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96754529_266e8b7aed_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2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034738486_170223e157_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9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Ghost-Stories-940x62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NO slides</a:t>
            </a:r>
            <a:br>
              <a:rPr lang="en-US" sz="8000" dirty="0" smtClean="0"/>
            </a:br>
            <a:r>
              <a:rPr lang="en-US" sz="3600" dirty="0" smtClean="0"/>
              <a:t>until after the story is written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NO READING</a:t>
            </a:r>
            <a:br>
              <a:rPr lang="en-US" sz="8000" dirty="0" smtClean="0"/>
            </a:br>
            <a:r>
              <a:rPr lang="en-US" sz="3600" dirty="0" smtClean="0"/>
              <a:t>the audience should be listening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8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4295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Video slides</a:t>
            </a:r>
            <a:br>
              <a:rPr lang="en-US" sz="8000" dirty="0" smtClean="0"/>
            </a:br>
            <a:r>
              <a:rPr lang="en-US" sz="3600" dirty="0" smtClean="0"/>
              <a:t>can be much more compelling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3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038350"/>
            <a:ext cx="82296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/>
              <a:t>youtube.com</a:t>
            </a:r>
            <a:r>
              <a:rPr lang="en-US" sz="4000" dirty="0" smtClean="0"/>
              <a:t>/FledgeLLC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76350"/>
            <a:ext cx="3079098" cy="9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9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10 at 10.09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576"/>
            <a:ext cx="9144000" cy="48399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1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Fledge\Marketing\Logos\Fledge (180x80 black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343650"/>
            <a:ext cx="873848" cy="388938"/>
          </a:xfrm>
          <a:prstGeom prst="rect">
            <a:avLst/>
          </a:prstGeom>
          <a:noFill/>
        </p:spPr>
      </p:pic>
      <p:pic>
        <p:nvPicPr>
          <p:cNvPr id="3" name="Picture 2" descr="fledge (black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98" y="128815"/>
            <a:ext cx="7328805" cy="48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accent2"/>
                </a:solidFill>
              </a:rPr>
              <a:t>Once upon a time</a:t>
            </a:r>
            <a:r>
              <a:rPr lang="is-IS" sz="4800" dirty="0" smtClean="0">
                <a:solidFill>
                  <a:schemeClr val="accent2"/>
                </a:solidFill>
              </a:rPr>
              <a:t>…</a:t>
            </a:r>
            <a:endParaRPr lang="en-US" sz="4800" dirty="0" smtClean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Naming is a</a:t>
            </a:r>
            <a:br>
              <a:rPr lang="en-US" dirty="0"/>
            </a:br>
            <a:r>
              <a:rPr lang="en-US" dirty="0"/>
              <a:t>group exercise</a:t>
            </a:r>
          </a:p>
        </p:txBody>
      </p:sp>
    </p:spTree>
    <p:extLst>
      <p:ext uri="{BB962C8B-B14F-4D97-AF65-F5344CB8AC3E}">
        <p14:creationId xmlns:p14="http://schemas.microsoft.com/office/powerpoint/2010/main" val="86250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accent2"/>
                </a:solidFill>
              </a:rPr>
              <a:t>Imagine a world where</a:t>
            </a:r>
            <a:r>
              <a:rPr lang="is-IS" sz="4400" dirty="0" smtClean="0">
                <a:solidFill>
                  <a:schemeClr val="accent2"/>
                </a:solidFill>
              </a:rPr>
              <a:t>…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Naming is a</a:t>
            </a:r>
            <a:br>
              <a:rPr lang="en-US" dirty="0"/>
            </a:br>
            <a:r>
              <a:rPr lang="en-US" dirty="0"/>
              <a:t>group exercise</a:t>
            </a:r>
          </a:p>
        </p:txBody>
      </p:sp>
    </p:spTree>
    <p:extLst>
      <p:ext uri="{BB962C8B-B14F-4D97-AF65-F5344CB8AC3E}">
        <p14:creationId xmlns:p14="http://schemas.microsoft.com/office/powerpoint/2010/main" val="12817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chemeClr val="accent2"/>
                </a:solidFill>
              </a:rPr>
              <a:t>A long time ago in a galaxy far,</a:t>
            </a:r>
            <a:br>
              <a:rPr lang="en-US" sz="4800" dirty="0" smtClean="0">
                <a:solidFill>
                  <a:schemeClr val="accent2"/>
                </a:solidFill>
              </a:rPr>
            </a:br>
            <a:r>
              <a:rPr lang="en-US" sz="4800" dirty="0" smtClean="0">
                <a:solidFill>
                  <a:schemeClr val="accent2"/>
                </a:solidFill>
              </a:rPr>
              <a:t>far away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© </a:t>
            </a:r>
            <a:r>
              <a:rPr lang="is-IS" smtClean="0"/>
              <a:t>2017</a:t>
            </a:r>
            <a:r>
              <a:rPr lang="en-US" smtClean="0"/>
              <a:t> Michael "Luni" Libes </a:t>
            </a:r>
            <a:r>
              <a:rPr lang="en-US" sz="100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Naming is a</a:t>
            </a:r>
            <a:br>
              <a:rPr lang="en-US" dirty="0"/>
            </a:br>
            <a:r>
              <a:rPr lang="en-US" dirty="0"/>
              <a:t>group exercise</a:t>
            </a:r>
          </a:p>
        </p:txBody>
      </p:sp>
    </p:spTree>
    <p:extLst>
      <p:ext uri="{BB962C8B-B14F-4D97-AF65-F5344CB8AC3E}">
        <p14:creationId xmlns:p14="http://schemas.microsoft.com/office/powerpoint/2010/main" val="158663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80px-Cuban_school_childre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08"/>
            <a:ext cx="9144000" cy="51465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2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urt-Vonnegut-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503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02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Shapes of Stories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Copyright © </a:t>
            </a:r>
            <a:r>
              <a:rPr lang="is-IS" dirty="0" smtClean="0"/>
              <a:t>2017</a:t>
            </a:r>
            <a:r>
              <a:rPr lang="en-US" dirty="0" smtClean="0"/>
              <a:t> Michael "Luni" Libes </a:t>
            </a:r>
            <a:r>
              <a:rPr lang="en-US" sz="1000" dirty="0" smtClean="0"/>
              <a:t>LLC.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00150"/>
            <a:ext cx="4098636" cy="33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5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@Fledge Theme">
  <a:themeElements>
    <a:clrScheme name="Fledge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DF7000"/>
      </a:accent1>
      <a:accent2>
        <a:srgbClr val="007599"/>
      </a:accent2>
      <a:accent3>
        <a:srgbClr val="508500"/>
      </a:accent3>
      <a:accent4>
        <a:srgbClr val="F49014"/>
      </a:accent4>
      <a:accent5>
        <a:srgbClr val="00495E"/>
      </a:accent5>
      <a:accent6>
        <a:srgbClr val="4D4D4D"/>
      </a:accent6>
      <a:hlink>
        <a:srgbClr val="007599"/>
      </a:hlink>
      <a:folHlink>
        <a:srgbClr val="00495E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16295</TotalTime>
  <Words>438</Words>
  <Application>Microsoft Macintosh PowerPoint</Application>
  <PresentationFormat>On-screen Show (16:9)</PresentationFormat>
  <Paragraphs>96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@Fledge Theme</vt:lpstr>
      <vt:lpstr>PowerPoint Presentation</vt:lpstr>
      <vt:lpstr>PowerPoint Presentation</vt:lpstr>
      <vt:lpstr>PowerPoint Presentation</vt:lpstr>
      <vt:lpstr>Storytelling</vt:lpstr>
      <vt:lpstr>Storytelling</vt:lpstr>
      <vt:lpstr>Storytelling</vt:lpstr>
      <vt:lpstr>PowerPoint Presentation</vt:lpstr>
      <vt:lpstr>PowerPoint Presentation</vt:lpstr>
      <vt:lpstr>The Shapes of Stories</vt:lpstr>
      <vt:lpstr>The Shapes of Stories</vt:lpstr>
      <vt:lpstr>One hole!</vt:lpstr>
      <vt:lpstr>Not an essay!</vt:lpstr>
      <vt:lpstr>Herve</vt:lpstr>
      <vt:lpstr>NOT an Essay!</vt:lpstr>
      <vt:lpstr>PowerPoint Presentation</vt:lpstr>
      <vt:lpstr>PowerPoint Presentation</vt:lpstr>
      <vt:lpstr>PowerPoint Presentation</vt:lpstr>
      <vt:lpstr>PowerPoint Presentation</vt:lpstr>
      <vt:lpstr>Begin in the MIDDLE</vt:lpstr>
      <vt:lpstr>MULTIPLE Versions</vt:lpstr>
      <vt:lpstr>Multiple Versions</vt:lpstr>
      <vt:lpstr>PowerPoint Presentation</vt:lpstr>
      <vt:lpstr>PowerPoint Presentation</vt:lpstr>
      <vt:lpstr>PowerPoint Presentation</vt:lpstr>
      <vt:lpstr>PowerPoint Presentation</vt:lpstr>
      <vt:lpstr>Suspense</vt:lpstr>
      <vt:lpstr>PowerPoint Presentation</vt:lpstr>
      <vt:lpstr>PowerPoint Presentation</vt:lpstr>
      <vt:lpstr>PowerPoint Presentation</vt:lpstr>
      <vt:lpstr>NO slides until after the story is written</vt:lpstr>
      <vt:lpstr>NO READING the audience should be listening</vt:lpstr>
      <vt:lpstr>Video slides can be much more compelling</vt:lpstr>
      <vt:lpstr>youtube.com/FledgeLLC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Stratosphere</dc:title>
  <dc:creator>Luni</dc:creator>
  <cp:lastModifiedBy>Luni Libes</cp:lastModifiedBy>
  <cp:revision>346</cp:revision>
  <dcterms:created xsi:type="dcterms:W3CDTF">2006-08-16T00:00:00Z</dcterms:created>
  <dcterms:modified xsi:type="dcterms:W3CDTF">2018-05-25T20:31:26Z</dcterms:modified>
</cp:coreProperties>
</file>