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8" r:id="rId1"/>
  </p:sldMasterIdLst>
  <p:notesMasterIdLst>
    <p:notesMasterId r:id="rId16"/>
  </p:notesMasterIdLst>
  <p:handoutMasterIdLst>
    <p:handoutMasterId r:id="rId17"/>
  </p:handoutMasterIdLst>
  <p:sldIdLst>
    <p:sldId id="685" r:id="rId2"/>
    <p:sldId id="674" r:id="rId3"/>
    <p:sldId id="523" r:id="rId4"/>
    <p:sldId id="608" r:id="rId5"/>
    <p:sldId id="609" r:id="rId6"/>
    <p:sldId id="626" r:id="rId7"/>
    <p:sldId id="627" r:id="rId8"/>
    <p:sldId id="610" r:id="rId9"/>
    <p:sldId id="628" r:id="rId10"/>
    <p:sldId id="629" r:id="rId11"/>
    <p:sldId id="611" r:id="rId12"/>
    <p:sldId id="612" r:id="rId13"/>
    <p:sldId id="672" r:id="rId14"/>
    <p:sldId id="686" r:id="rId1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1818"/>
    <a:srgbClr val="FFFFFF"/>
    <a:srgbClr val="629300"/>
    <a:srgbClr val="000000"/>
    <a:srgbClr val="B46B00"/>
    <a:srgbClr val="FF9900"/>
    <a:srgbClr val="4B7000"/>
    <a:srgbClr val="003399"/>
    <a:srgbClr val="7F7F7F"/>
    <a:srgbClr val="1414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-112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2"/>
    </p:cViewPr>
  </p:sorterViewPr>
  <p:notesViewPr>
    <p:cSldViewPr>
      <p:cViewPr varScale="1">
        <p:scale>
          <a:sx n="76" d="100"/>
          <a:sy n="76" d="100"/>
        </p:scale>
        <p:origin x="-2634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C5FF67-EFD7-41EC-B07A-ACD6E0578CC4}" type="datetimeFigureOut">
              <a:rPr lang="en-US" smtClean="0"/>
              <a:pPr/>
              <a:t>5/23/18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8F87F8-2CEC-4608-ACAE-480C614C46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8170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B69DA-8B0B-40B8-8C8A-FA111287B86A}" type="datetimeFigureOut">
              <a:rPr lang="en-US" smtClean="0"/>
              <a:pPr/>
              <a:t>5/23/18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99F50-65EC-4D8E-AFBD-66DA61CDBD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513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99F50-65EC-4D8E-AFBD-66DA61CDBDC4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4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99F50-65EC-4D8E-AFBD-66DA61CDBDC4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5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99F50-65EC-4D8E-AFBD-66DA61CDBDC4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8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99F50-65EC-4D8E-AFBD-66DA61CDBDC4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11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99F50-65EC-4D8E-AFBD-66DA61CDBDC4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12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028701"/>
            <a:ext cx="9144000" cy="1671638"/>
          </a:xfrm>
          <a:solidFill>
            <a:schemeClr val="tx1"/>
          </a:solidFill>
        </p:spPr>
        <p:txBody>
          <a:bodyPr anchor="b" anchorCtr="0"/>
          <a:lstStyle>
            <a:lvl1pPr algn="ctr">
              <a:defRPr>
                <a:solidFill>
                  <a:schemeClr val="tx2">
                    <a:lumMod val="20000"/>
                    <a:lumOff val="80000"/>
                  </a:schemeClr>
                </a:solidFill>
                <a:latin typeface="Franklin Gothic Dem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686050"/>
            <a:ext cx="9144000" cy="2457450"/>
          </a:xfrm>
          <a:solidFill>
            <a:schemeClr val="tx1"/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697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88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Almost Blank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0" i="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1_Blank (Black)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939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Font typeface="Wingdings" pitchFamily="2" charset="2"/>
              <a:buChar char="§"/>
              <a:defRPr/>
            </a:lvl3pPr>
            <a:lvl5pP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buFont typeface="Wingdings" pitchFamily="2" charset="2"/>
              <a:buChar char="§"/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buFont typeface="Arial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</a:t>
            </a:r>
            <a:r>
              <a:rPr lang="en-US" sz="2600" b="0" i="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1_Title and </a:t>
            </a:r>
            <a:r>
              <a:rPr lang="en-US" sz="2600" b="0" i="0" dirty="0" err="1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Content</a:t>
            </a:r>
            <a:r>
              <a:rPr lang="en-US" dirty="0" err="1" smtClean="0"/>
              <a:t>ond</a:t>
            </a:r>
            <a:r>
              <a:rPr lang="en-US" dirty="0" smtClean="0"/>
              <a:t>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0" name="Picture 9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600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000">
                <a:solidFill>
                  <a:srgbClr val="FFFFFF"/>
                </a:solidFill>
              </a:defRPr>
            </a:lvl3pPr>
            <a:lvl4pPr>
              <a:defRPr sz="1800">
                <a:solidFill>
                  <a:srgbClr val="FFFFFF"/>
                </a:solidFill>
              </a:defRPr>
            </a:lvl4pPr>
            <a:lvl5pPr>
              <a:defRPr sz="18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000">
                <a:solidFill>
                  <a:srgbClr val="FFFFFF"/>
                </a:solidFill>
              </a:defRPr>
            </a:lvl3pPr>
            <a:lvl4pPr>
              <a:defRPr sz="1800">
                <a:solidFill>
                  <a:srgbClr val="FFFFFF"/>
                </a:solidFill>
              </a:defRPr>
            </a:lvl4pPr>
            <a:lvl5pPr>
              <a:defRPr sz="18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948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 baseline="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977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800">
                <a:solidFill>
                  <a:srgbClr val="FFFFFF"/>
                </a:solidFill>
              </a:defRPr>
            </a:lvl3pPr>
            <a:lvl4pPr>
              <a:defRPr sz="1600">
                <a:solidFill>
                  <a:srgbClr val="FFFFFF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800">
                <a:solidFill>
                  <a:srgbClr val="FFFFFF"/>
                </a:solidFill>
              </a:defRPr>
            </a:lvl3pPr>
            <a:lvl4pPr>
              <a:defRPr sz="1600">
                <a:solidFill>
                  <a:srgbClr val="FFFFFF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3" y="133351"/>
            <a:ext cx="8229599" cy="795338"/>
          </a:xfrm>
        </p:spPr>
        <p:txBody>
          <a:bodyPr anchor="b"/>
          <a:lstStyle>
            <a:lvl1pPr algn="l">
              <a:defRPr lang="en-US" sz="4400" b="0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00152"/>
            <a:ext cx="5111750" cy="339447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200152"/>
            <a:ext cx="3008313" cy="339447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021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3" y="209552"/>
            <a:ext cx="8229599" cy="790575"/>
          </a:xfrm>
        </p:spPr>
        <p:txBody>
          <a:bodyPr anchor="b"/>
          <a:lstStyle>
            <a:lvl1pPr algn="l">
              <a:defRPr lang="en-US" sz="4400" b="0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00152"/>
            <a:ext cx="5111750" cy="3394473"/>
          </a:xfrm>
        </p:spPr>
        <p:txBody>
          <a:bodyPr/>
          <a:lstStyle>
            <a:lvl1pPr>
              <a:defRPr sz="3200">
                <a:solidFill>
                  <a:srgbClr val="FFFFFF"/>
                </a:solidFill>
              </a:defRPr>
            </a:lvl1pPr>
            <a:lvl2pPr>
              <a:defRPr sz="28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000">
                <a:solidFill>
                  <a:srgbClr val="FFFFFF"/>
                </a:solidFill>
              </a:defRPr>
            </a:lvl4pPr>
            <a:lvl5pPr>
              <a:defRPr sz="2000">
                <a:solidFill>
                  <a:srgbClr val="FFFFFF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200152"/>
            <a:ext cx="3008313" cy="3394473"/>
          </a:xfrm>
        </p:spPr>
        <p:txBody>
          <a:bodyPr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280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4686300"/>
            <a:ext cx="9144000" cy="45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0" y="0"/>
            <a:ext cx="9144000" cy="10858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0" y="4767264"/>
            <a:ext cx="1295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71800" y="4767264"/>
            <a:ext cx="34290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The Next Step (text).png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808" r:id="rId3"/>
    <p:sldLayoutId id="2147483792" r:id="rId4"/>
    <p:sldLayoutId id="2147483809" r:id="rId5"/>
    <p:sldLayoutId id="2147483810" r:id="rId6"/>
    <p:sldLayoutId id="2147483793" r:id="rId7"/>
    <p:sldLayoutId id="2147483812" r:id="rId8"/>
    <p:sldLayoutId id="2147483813" r:id="rId9"/>
    <p:sldLayoutId id="2147483794" r:id="rId10"/>
    <p:sldLayoutId id="2147483811" r:id="rId11"/>
    <p:sldLayoutId id="2147483795" r:id="rId12"/>
    <p:sldLayoutId id="2147483814" r:id="rId13"/>
    <p:sldLayoutId id="2147483818" r:id="rId1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700"/>
        </a:spcAft>
        <a:buClr>
          <a:schemeClr val="accent4"/>
        </a:buClr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700"/>
        </a:spcAft>
        <a:buClr>
          <a:schemeClr val="accent2"/>
        </a:buClr>
        <a:buSzPct val="80000"/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700"/>
        </a:spcAft>
        <a:buClr>
          <a:schemeClr val="accent3"/>
        </a:buClr>
        <a:buSzPct val="80000"/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700"/>
        </a:spcAft>
        <a:buClr>
          <a:schemeClr val="accent1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700"/>
        </a:spcAft>
        <a:buClr>
          <a:schemeClr val="accent6"/>
        </a:buClr>
        <a:buSzPct val="80000"/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image" Target="../media/image10.png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image" Target="../media/image10.png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Fledge\Marketing\Logos\Fledge (180x80 black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343650"/>
            <a:ext cx="873848" cy="388938"/>
          </a:xfrm>
          <a:prstGeom prst="rect">
            <a:avLst/>
          </a:prstGeom>
          <a:noFill/>
        </p:spPr>
      </p:pic>
      <p:pic>
        <p:nvPicPr>
          <p:cNvPr id="3" name="Picture 2" descr="fledge (black)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598" y="128815"/>
            <a:ext cx="7328805" cy="4885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665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Step 10.</a:t>
            </a:r>
            <a:r>
              <a:rPr lang="en-US" dirty="0"/>
              <a:t> </a:t>
            </a:r>
            <a:r>
              <a:rPr lang="en-US" dirty="0" smtClean="0"/>
              <a:t>Bottom Up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9" name="Isosceles Triangle 8"/>
          <p:cNvSpPr/>
          <p:nvPr/>
        </p:nvSpPr>
        <p:spPr>
          <a:xfrm>
            <a:off x="2743200" y="1352550"/>
            <a:ext cx="3358896" cy="2895600"/>
          </a:xfrm>
          <a:prstGeom prst="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362200" y="2038350"/>
            <a:ext cx="4191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362200" y="2724150"/>
            <a:ext cx="4191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362200" y="3486150"/>
            <a:ext cx="4191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977566" y="1504950"/>
            <a:ext cx="28709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50% capacity = $50,000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95600" y="2202418"/>
            <a:ext cx="30348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$100,000/mo (maximum)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33858" y="2888218"/>
            <a:ext cx="1758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$50/</a:t>
            </a:r>
            <a:r>
              <a:rPr lang="en-US" sz="2000" dirty="0" err="1" smtClean="0">
                <a:solidFill>
                  <a:schemeClr val="bg1"/>
                </a:solidFill>
              </a:rPr>
              <a:t>sq.ft</a:t>
            </a:r>
            <a:r>
              <a:rPr lang="en-US" sz="2000" dirty="0" smtClean="0">
                <a:solidFill>
                  <a:schemeClr val="bg1"/>
                </a:solidFill>
              </a:rPr>
              <a:t>./mo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342938" y="3638550"/>
            <a:ext cx="2140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2,000 square feet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162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057400" y="1200151"/>
            <a:ext cx="6629400" cy="339447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High-price/high-service, small number of sales, or Low-price/low-service, large number of sales?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What is the selling price of your minimal viable product?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What is your target selling price of your full-scale product?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E3DED1"/>
                </a:solidFill>
                <a:latin typeface="Franklin Gothic Book"/>
              </a:rPr>
              <a:t>Copyright © 2013 Michael "Luni" Libes</a:t>
            </a:r>
            <a:endParaRPr lang="en-US" dirty="0">
              <a:solidFill>
                <a:srgbClr val="E3DED1"/>
              </a:solidFill>
              <a:latin typeface="Franklin Gothic Book"/>
            </a:endParaRP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Step 11.</a:t>
            </a:r>
            <a:r>
              <a:rPr lang="en-US" dirty="0" smtClean="0"/>
              <a:t> Pricing</a:t>
            </a:r>
            <a:endParaRPr lang="en-US" dirty="0"/>
          </a:p>
        </p:txBody>
      </p:sp>
      <p:pic>
        <p:nvPicPr>
          <p:cNvPr id="9" name="Picture 8" descr="The Next Step (oblique)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1314842"/>
            <a:ext cx="1310196" cy="133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667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057400" y="1200151"/>
            <a:ext cx="6629400" cy="3394472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b="1" dirty="0" smtClean="0">
                <a:latin typeface="+mj-lt"/>
              </a:rPr>
              <a:t>Opportunity = Market </a:t>
            </a:r>
            <a:r>
              <a:rPr lang="en-US" b="1" dirty="0">
                <a:latin typeface="+mj-lt"/>
              </a:rPr>
              <a:t>size </a:t>
            </a:r>
            <a:r>
              <a:rPr lang="en-US" dirty="0">
                <a:latin typeface="+mj-lt"/>
              </a:rPr>
              <a:t>x </a:t>
            </a:r>
            <a:r>
              <a:rPr lang="en-US" b="1" dirty="0">
                <a:latin typeface="+mj-lt"/>
              </a:rPr>
              <a:t>Pricing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How big is this opportunity?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Is the opportunity worth the effort?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E3DED1"/>
                </a:solidFill>
                <a:latin typeface="Franklin Gothic Book"/>
              </a:rPr>
              <a:t>Copyright © 2013 Michael "Luni" Libes</a:t>
            </a:r>
            <a:endParaRPr lang="en-US" dirty="0">
              <a:solidFill>
                <a:srgbClr val="E3DED1"/>
              </a:solidFill>
              <a:latin typeface="Franklin Gothic Book"/>
            </a:endParaRP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Step 12.</a:t>
            </a:r>
            <a:r>
              <a:rPr lang="en-US" dirty="0" smtClean="0"/>
              <a:t> Opportunity Size</a:t>
            </a:r>
            <a:endParaRPr lang="en-US" dirty="0"/>
          </a:p>
        </p:txBody>
      </p:sp>
      <p:pic>
        <p:nvPicPr>
          <p:cNvPr id="9" name="Picture 8" descr="The Next Step (oblique)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1314842"/>
            <a:ext cx="1310196" cy="133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599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Fledge\Marketing\Logos\Fledge (180x80 black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343650"/>
            <a:ext cx="873848" cy="388938"/>
          </a:xfrm>
          <a:prstGeom prst="rect">
            <a:avLst/>
          </a:prstGeom>
          <a:noFill/>
        </p:spPr>
      </p:pic>
      <p:pic>
        <p:nvPicPr>
          <p:cNvPr id="4" name="Picture 3" descr="The Next Step (text)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5000" y="621030"/>
            <a:ext cx="5056632" cy="1798320"/>
          </a:xfrm>
          <a:prstGeom prst="rect">
            <a:avLst/>
          </a:prstGeom>
        </p:spPr>
      </p:pic>
      <p:pic>
        <p:nvPicPr>
          <p:cNvPr id="11" name="Picture 10" descr="Equity 200x300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91400" y="2495550"/>
            <a:ext cx="1219200" cy="1828800"/>
          </a:xfrm>
          <a:prstGeom prst="rect">
            <a:avLst/>
          </a:prstGeom>
        </p:spPr>
      </p:pic>
      <p:pic>
        <p:nvPicPr>
          <p:cNvPr id="12" name="Picture 11" descr="Funding 200x300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19800" y="2495550"/>
            <a:ext cx="1219200" cy="1828800"/>
          </a:xfrm>
          <a:prstGeom prst="rect">
            <a:avLst/>
          </a:prstGeom>
        </p:spPr>
      </p:pic>
      <p:pic>
        <p:nvPicPr>
          <p:cNvPr id="13" name="Picture 12" descr="Pitching 200x300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8200" y="2495550"/>
            <a:ext cx="1219200" cy="1828800"/>
          </a:xfrm>
          <a:prstGeom prst="rect">
            <a:avLst/>
          </a:prstGeom>
        </p:spPr>
      </p:pic>
      <p:pic>
        <p:nvPicPr>
          <p:cNvPr id="14" name="Picture 13" descr="Marketing 200x300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5000" y="2495550"/>
            <a:ext cx="1219200" cy="1828800"/>
          </a:xfrm>
          <a:prstGeom prst="rect">
            <a:avLst/>
          </a:prstGeom>
        </p:spPr>
      </p:pic>
      <p:pic>
        <p:nvPicPr>
          <p:cNvPr id="17" name="Picture 16" descr="Guide 200x300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0" y="2495550"/>
            <a:ext cx="1219200" cy="1828800"/>
          </a:xfrm>
          <a:prstGeom prst="rect">
            <a:avLst/>
          </a:prstGeom>
        </p:spPr>
      </p:pic>
      <p:pic>
        <p:nvPicPr>
          <p:cNvPr id="19" name="Picture 18" descr="Financal Plan 200x300.p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76600" y="2495550"/>
            <a:ext cx="12192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107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Fledge\Marketing\Logos\Fledge (180x80 black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343650"/>
            <a:ext cx="873848" cy="388938"/>
          </a:xfrm>
          <a:prstGeom prst="rect">
            <a:avLst/>
          </a:prstGeom>
          <a:noFill/>
        </p:spPr>
      </p:pic>
      <p:pic>
        <p:nvPicPr>
          <p:cNvPr id="3" name="Picture 2" descr="fledge (black)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598" y="128815"/>
            <a:ext cx="7328805" cy="4885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046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Fledge\Marketing\Logos\Fledge (180x80 black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343650"/>
            <a:ext cx="873848" cy="388938"/>
          </a:xfrm>
          <a:prstGeom prst="rect">
            <a:avLst/>
          </a:prstGeom>
          <a:noFill/>
        </p:spPr>
      </p:pic>
      <p:pic>
        <p:nvPicPr>
          <p:cNvPr id="4" name="Picture 3" descr="The Next Step (text)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5000" y="621030"/>
            <a:ext cx="5056632" cy="1798320"/>
          </a:xfrm>
          <a:prstGeom prst="rect">
            <a:avLst/>
          </a:prstGeom>
        </p:spPr>
      </p:pic>
      <p:pic>
        <p:nvPicPr>
          <p:cNvPr id="11" name="Picture 10" descr="Equity 200x300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91400" y="2495550"/>
            <a:ext cx="1219200" cy="1828800"/>
          </a:xfrm>
          <a:prstGeom prst="rect">
            <a:avLst/>
          </a:prstGeom>
        </p:spPr>
      </p:pic>
      <p:pic>
        <p:nvPicPr>
          <p:cNvPr id="12" name="Picture 11" descr="Funding 200x300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19800" y="2495550"/>
            <a:ext cx="1219200" cy="1828800"/>
          </a:xfrm>
          <a:prstGeom prst="rect">
            <a:avLst/>
          </a:prstGeom>
        </p:spPr>
      </p:pic>
      <p:pic>
        <p:nvPicPr>
          <p:cNvPr id="13" name="Picture 12" descr="Pitching 200x300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8200" y="2495550"/>
            <a:ext cx="1219200" cy="1828800"/>
          </a:xfrm>
          <a:prstGeom prst="rect">
            <a:avLst/>
          </a:prstGeom>
        </p:spPr>
      </p:pic>
      <p:pic>
        <p:nvPicPr>
          <p:cNvPr id="14" name="Picture 13" descr="Marketing 200x300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5000" y="2495550"/>
            <a:ext cx="1219200" cy="1828800"/>
          </a:xfrm>
          <a:prstGeom prst="rect">
            <a:avLst/>
          </a:prstGeom>
        </p:spPr>
      </p:pic>
      <p:pic>
        <p:nvPicPr>
          <p:cNvPr id="17" name="Picture 16" descr="Guide 200x300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0" y="2495550"/>
            <a:ext cx="1219200" cy="1828800"/>
          </a:xfrm>
          <a:prstGeom prst="rect">
            <a:avLst/>
          </a:prstGeom>
        </p:spPr>
      </p:pic>
      <p:pic>
        <p:nvPicPr>
          <p:cNvPr id="19" name="Picture 18" descr="Financal Plan 200x300.p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76600" y="2495550"/>
            <a:ext cx="12192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107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E3DED1"/>
                </a:solidFill>
              </a:rPr>
              <a:t>Copyright © 2013 Michael "Luni" Libes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grpSp>
        <p:nvGrpSpPr>
          <p:cNvPr id="36" name="Group 35"/>
          <p:cNvGrpSpPr/>
          <p:nvPr/>
        </p:nvGrpSpPr>
        <p:grpSpPr>
          <a:xfrm>
            <a:off x="5257800" y="57151"/>
            <a:ext cx="2514600" cy="4940969"/>
            <a:chOff x="3200400" y="157480"/>
            <a:chExt cx="3352800" cy="6587957"/>
          </a:xfrm>
        </p:grpSpPr>
        <p:sp>
          <p:nvSpPr>
            <p:cNvPr id="37" name="Down Arrow 36"/>
            <p:cNvSpPr/>
            <p:nvPr/>
          </p:nvSpPr>
          <p:spPr>
            <a:xfrm>
              <a:off x="4376821" y="157480"/>
              <a:ext cx="823495" cy="6587957"/>
            </a:xfrm>
            <a:prstGeom prst="downArrow">
              <a:avLst/>
            </a:prstGeom>
            <a:solidFill>
              <a:sysClr val="window" lastClr="FFFFFF">
                <a:lumMod val="7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3935663" y="392764"/>
              <a:ext cx="1646989" cy="705853"/>
            </a:xfrm>
            <a:prstGeom prst="ellipse">
              <a:avLst/>
            </a:prstGeom>
            <a:solidFill>
              <a:srgbClr val="3366CC"/>
            </a:solidFill>
            <a:ln w="25400" cap="flat" cmpd="sng" algn="ctr">
              <a:solidFill>
                <a:sysClr val="window" lastClr="FFFFFF">
                  <a:lumMod val="9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itchFamily="18" charset="0"/>
                  <a:ea typeface="+mn-ea"/>
                  <a:cs typeface="+mn-cs"/>
                </a:rPr>
                <a:t>IDEA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3935663" y="5451374"/>
              <a:ext cx="1646989" cy="705853"/>
            </a:xfrm>
            <a:prstGeom prst="ellipse">
              <a:avLst/>
            </a:prstGeom>
            <a:solidFill>
              <a:srgbClr val="3366CC"/>
            </a:solidFill>
            <a:ln w="25400" cap="flat" cmpd="sng" algn="ctr">
              <a:solidFill>
                <a:sysClr val="window" lastClr="FFFFFF">
                  <a:lumMod val="9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" pitchFamily="18" charset="0"/>
                  <a:ea typeface="+mn-ea"/>
                  <a:cs typeface="+mn-cs"/>
                </a:rPr>
                <a:t>STARTUP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itchFamily="18" charset="0"/>
                <a:ea typeface="+mn-ea"/>
                <a:cs typeface="+mn-cs"/>
              </a:endParaRPr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4141537" y="1240768"/>
              <a:ext cx="1235242" cy="294105"/>
            </a:xfrm>
            <a:prstGeom prst="round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366CC"/>
                  </a:solidFill>
                  <a:effectLst/>
                  <a:uLnTx/>
                  <a:uFillTx/>
                  <a:latin typeface="Franklin Gothic Medium"/>
                  <a:ea typeface="+mn-ea"/>
                  <a:cs typeface="+mn-cs"/>
                </a:rPr>
                <a:t>Problem</a:t>
              </a: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Franklin Gothic Medium"/>
                <a:ea typeface="+mn-ea"/>
                <a:cs typeface="+mn-cs"/>
              </a:endParaRP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4141537" y="1618203"/>
              <a:ext cx="1235242" cy="294105"/>
            </a:xfrm>
            <a:prstGeom prst="round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366CC"/>
                  </a:solidFill>
                  <a:effectLst/>
                  <a:uLnTx/>
                  <a:uFillTx/>
                  <a:latin typeface="Franklin Gothic Medium"/>
                  <a:ea typeface="+mn-ea"/>
                  <a:cs typeface="+mn-cs"/>
                </a:rPr>
                <a:t>Solution</a:t>
              </a: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Franklin Gothic Medium"/>
                <a:ea typeface="+mn-ea"/>
                <a:cs typeface="+mn-cs"/>
              </a:endParaRPr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4141537" y="1995638"/>
              <a:ext cx="1235242" cy="294105"/>
            </a:xfrm>
            <a:prstGeom prst="round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366CC"/>
                  </a:solidFill>
                  <a:effectLst/>
                  <a:uLnTx/>
                  <a:uFillTx/>
                  <a:latin typeface="Franklin Gothic Medium"/>
                  <a:ea typeface="+mn-ea"/>
                  <a:cs typeface="+mn-cs"/>
                </a:rPr>
                <a:t>Customer</a:t>
              </a: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Franklin Gothic Medium"/>
                <a:ea typeface="+mn-ea"/>
                <a:cs typeface="+mn-cs"/>
              </a:endParaRPr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3876842" y="2373073"/>
              <a:ext cx="1764632" cy="294105"/>
            </a:xfrm>
            <a:prstGeom prst="round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366CC"/>
                  </a:solidFill>
                  <a:effectLst/>
                  <a:uLnTx/>
                  <a:uFillTx/>
                  <a:latin typeface="Franklin Gothic Medium"/>
                  <a:ea typeface="+mn-ea"/>
                  <a:cs typeface="+mn-cs"/>
                </a:rPr>
                <a:t>Product</a:t>
              </a: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Franklin Gothic Medium"/>
                <a:ea typeface="+mn-ea"/>
                <a:cs typeface="+mn-cs"/>
              </a:endParaRPr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4141537" y="3505378"/>
              <a:ext cx="1235242" cy="294105"/>
            </a:xfrm>
            <a:prstGeom prst="round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366CC"/>
                  </a:solidFill>
                  <a:effectLst/>
                  <a:uLnTx/>
                  <a:uFillTx/>
                  <a:latin typeface="Franklin Gothic Medium"/>
                  <a:ea typeface="+mn-ea"/>
                  <a:cs typeface="+mn-cs"/>
                </a:rPr>
                <a:t>Financials</a:t>
              </a: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Franklin Gothic Medium"/>
                <a:ea typeface="+mn-ea"/>
                <a:cs typeface="+mn-cs"/>
              </a:endParaRPr>
            </a:p>
          </p:txBody>
        </p:sp>
        <p:grpSp>
          <p:nvGrpSpPr>
            <p:cNvPr id="45" name="Group 14"/>
            <p:cNvGrpSpPr/>
            <p:nvPr/>
          </p:nvGrpSpPr>
          <p:grpSpPr>
            <a:xfrm>
              <a:off x="3494505" y="2750508"/>
              <a:ext cx="2529305" cy="294105"/>
              <a:chOff x="1905000" y="3657600"/>
              <a:chExt cx="3276600" cy="381000"/>
            </a:xfrm>
            <a:solidFill>
              <a:sysClr val="windowText" lastClr="000000"/>
            </a:solidFill>
          </p:grpSpPr>
          <p:sp>
            <p:nvSpPr>
              <p:cNvPr id="65" name="Rounded Rectangle 64"/>
              <p:cNvSpPr/>
              <p:nvPr/>
            </p:nvSpPr>
            <p:spPr>
              <a:xfrm>
                <a:off x="1905000" y="3657600"/>
                <a:ext cx="1600200" cy="381000"/>
              </a:xfrm>
              <a:prstGeom prst="round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19050" cap="flat" cmpd="sng" algn="ctr">
                <a:solidFill>
                  <a:sysClr val="windowText" lastClr="000000">
                    <a:lumMod val="50000"/>
                    <a:lumOff val="50000"/>
                  </a:sys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3366CC"/>
                    </a:solidFill>
                    <a:effectLst/>
                    <a:uLnTx/>
                    <a:uFillTx/>
                    <a:latin typeface="Franklin Gothic Medium"/>
                    <a:ea typeface="+mn-ea"/>
                    <a:cs typeface="+mn-cs"/>
                  </a:rPr>
                  <a:t>Market</a:t>
                </a:r>
                <a:endPara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3366CC"/>
                  </a:solidFill>
                  <a:effectLst/>
                  <a:uLnTx/>
                  <a:uFillTx/>
                  <a:latin typeface="Franklin Gothic Medium"/>
                  <a:ea typeface="+mn-ea"/>
                  <a:cs typeface="+mn-cs"/>
                </a:endParaRPr>
              </a:p>
            </p:txBody>
          </p:sp>
          <p:sp>
            <p:nvSpPr>
              <p:cNvPr id="66" name="Rounded Rectangle 65"/>
              <p:cNvSpPr/>
              <p:nvPr/>
            </p:nvSpPr>
            <p:spPr>
              <a:xfrm>
                <a:off x="3581400" y="3657600"/>
                <a:ext cx="1600200" cy="381000"/>
              </a:xfrm>
              <a:prstGeom prst="round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19050" cap="flat" cmpd="sng" algn="ctr">
                <a:solidFill>
                  <a:sysClr val="windowText" lastClr="000000">
                    <a:lumMod val="50000"/>
                    <a:lumOff val="50000"/>
                  </a:sys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3366CC"/>
                    </a:solidFill>
                    <a:effectLst/>
                    <a:uLnTx/>
                    <a:uFillTx/>
                    <a:latin typeface="Franklin Gothic Medium"/>
                    <a:ea typeface="+mn-ea"/>
                    <a:cs typeface="+mn-cs"/>
                  </a:rPr>
                  <a:t>Competition</a:t>
                </a:r>
                <a:endPara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3366CC"/>
                  </a:solidFill>
                  <a:effectLst/>
                  <a:uLnTx/>
                  <a:uFillTx/>
                  <a:latin typeface="Franklin Gothic Medium"/>
                  <a:ea typeface="+mn-ea"/>
                  <a:cs typeface="+mn-cs"/>
                </a:endParaRPr>
              </a:p>
            </p:txBody>
          </p:sp>
        </p:grpSp>
        <p:grpSp>
          <p:nvGrpSpPr>
            <p:cNvPr id="46" name="Group 17"/>
            <p:cNvGrpSpPr/>
            <p:nvPr/>
          </p:nvGrpSpPr>
          <p:grpSpPr>
            <a:xfrm>
              <a:off x="3494505" y="3127943"/>
              <a:ext cx="2529305" cy="294105"/>
              <a:chOff x="1905000" y="4114800"/>
              <a:chExt cx="3276600" cy="381000"/>
            </a:xfrm>
            <a:solidFill>
              <a:sysClr val="windowText" lastClr="000000"/>
            </a:solidFill>
          </p:grpSpPr>
          <p:sp>
            <p:nvSpPr>
              <p:cNvPr id="63" name="Rounded Rectangle 62"/>
              <p:cNvSpPr/>
              <p:nvPr/>
            </p:nvSpPr>
            <p:spPr>
              <a:xfrm>
                <a:off x="3581400" y="4114800"/>
                <a:ext cx="1600200" cy="381000"/>
              </a:xfrm>
              <a:prstGeom prst="round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19050" cap="flat" cmpd="sng" algn="ctr">
                <a:solidFill>
                  <a:sysClr val="windowText" lastClr="000000">
                    <a:lumMod val="50000"/>
                    <a:lumOff val="50000"/>
                  </a:sys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3366CC"/>
                    </a:solidFill>
                    <a:effectLst/>
                    <a:uLnTx/>
                    <a:uFillTx/>
                    <a:latin typeface="Franklin Gothic Medium"/>
                    <a:ea typeface="+mn-ea"/>
                    <a:cs typeface="+mn-cs"/>
                  </a:rPr>
                  <a:t>Uniqueness</a:t>
                </a:r>
                <a:endPara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3366CC"/>
                  </a:solidFill>
                  <a:effectLst/>
                  <a:uLnTx/>
                  <a:uFillTx/>
                  <a:latin typeface="Franklin Gothic Medium"/>
                  <a:ea typeface="+mn-ea"/>
                  <a:cs typeface="+mn-cs"/>
                </a:endParaRPr>
              </a:p>
            </p:txBody>
          </p:sp>
          <p:sp>
            <p:nvSpPr>
              <p:cNvPr id="64" name="Rounded Rectangle 63"/>
              <p:cNvSpPr/>
              <p:nvPr/>
            </p:nvSpPr>
            <p:spPr>
              <a:xfrm>
                <a:off x="1905000" y="4114800"/>
                <a:ext cx="1600200" cy="381000"/>
              </a:xfrm>
              <a:prstGeom prst="round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19050" cap="flat" cmpd="sng" algn="ctr">
                <a:solidFill>
                  <a:sysClr val="windowText" lastClr="000000">
                    <a:lumMod val="50000"/>
                    <a:lumOff val="50000"/>
                  </a:sys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3366CC"/>
                    </a:solidFill>
                    <a:effectLst/>
                    <a:uLnTx/>
                    <a:uFillTx/>
                    <a:latin typeface="Franklin Gothic Medium"/>
                    <a:ea typeface="+mn-ea"/>
                    <a:cs typeface="+mn-cs"/>
                  </a:rPr>
                  <a:t>Pricing</a:t>
                </a:r>
                <a:endPara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3366CC"/>
                  </a:solidFill>
                  <a:effectLst/>
                  <a:uLnTx/>
                  <a:uFillTx/>
                  <a:latin typeface="Franklin Gothic Medium"/>
                  <a:ea typeface="+mn-ea"/>
                  <a:cs typeface="+mn-cs"/>
                </a:endParaRPr>
              </a:p>
            </p:txBody>
          </p:sp>
        </p:grpSp>
        <p:grpSp>
          <p:nvGrpSpPr>
            <p:cNvPr id="47" name="Group 20"/>
            <p:cNvGrpSpPr/>
            <p:nvPr/>
          </p:nvGrpSpPr>
          <p:grpSpPr>
            <a:xfrm>
              <a:off x="3494505" y="3882813"/>
              <a:ext cx="2529305" cy="294105"/>
              <a:chOff x="1905000" y="5029200"/>
              <a:chExt cx="3276600" cy="381000"/>
            </a:xfrm>
            <a:solidFill>
              <a:sysClr val="windowText" lastClr="000000"/>
            </a:solidFill>
          </p:grpSpPr>
          <p:sp>
            <p:nvSpPr>
              <p:cNvPr id="61" name="Rounded Rectangle 60"/>
              <p:cNvSpPr/>
              <p:nvPr/>
            </p:nvSpPr>
            <p:spPr>
              <a:xfrm>
                <a:off x="3581400" y="5029200"/>
                <a:ext cx="1600200" cy="381000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>
                    <a:lumMod val="50000"/>
                    <a:lumOff val="50000"/>
                  </a:sys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3366CC"/>
                    </a:solidFill>
                    <a:effectLst/>
                    <a:uLnTx/>
                    <a:uFillTx/>
                    <a:latin typeface="Franklin Gothic Medium"/>
                    <a:ea typeface="+mn-ea"/>
                    <a:cs typeface="+mn-cs"/>
                  </a:rPr>
                  <a:t>Team</a:t>
                </a:r>
                <a:endPara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3366CC"/>
                  </a:solidFill>
                  <a:effectLst/>
                  <a:uLnTx/>
                  <a:uFillTx/>
                  <a:latin typeface="Franklin Gothic Medium"/>
                  <a:ea typeface="+mn-ea"/>
                  <a:cs typeface="+mn-cs"/>
                </a:endParaRPr>
              </a:p>
            </p:txBody>
          </p:sp>
          <p:sp>
            <p:nvSpPr>
              <p:cNvPr id="62" name="Rounded Rectangle 61"/>
              <p:cNvSpPr/>
              <p:nvPr/>
            </p:nvSpPr>
            <p:spPr>
              <a:xfrm>
                <a:off x="1905000" y="5029200"/>
                <a:ext cx="1600200" cy="381000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>
                    <a:lumMod val="50000"/>
                    <a:lumOff val="50000"/>
                  </a:sys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5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3366CC"/>
                    </a:solidFill>
                    <a:effectLst/>
                    <a:uLnTx/>
                    <a:uFillTx/>
                    <a:latin typeface="Franklin Gothic Medium"/>
                    <a:ea typeface="+mn-ea"/>
                    <a:cs typeface="+mn-cs"/>
                  </a:rPr>
                  <a:t>Marketing</a:t>
                </a:r>
                <a:endPara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3366CC"/>
                  </a:solidFill>
                  <a:effectLst/>
                  <a:uLnTx/>
                  <a:uFillTx/>
                  <a:latin typeface="Franklin Gothic Medium"/>
                  <a:ea typeface="+mn-ea"/>
                  <a:cs typeface="+mn-cs"/>
                </a:endParaRPr>
              </a:p>
            </p:txBody>
          </p:sp>
        </p:grpSp>
        <p:sp>
          <p:nvSpPr>
            <p:cNvPr id="48" name="Rounded Rectangle 47"/>
            <p:cNvSpPr/>
            <p:nvPr/>
          </p:nvSpPr>
          <p:spPr>
            <a:xfrm>
              <a:off x="4141537" y="4260248"/>
              <a:ext cx="1235242" cy="294105"/>
            </a:xfrm>
            <a:prstGeom prst="round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1" u="none" strike="noStrike" kern="0" cap="none" spc="0" normalizeH="0" baseline="0" noProof="0" dirty="0" smtClean="0">
                  <a:ln>
                    <a:noFill/>
                  </a:ln>
                  <a:solidFill>
                    <a:srgbClr val="3366CC"/>
                  </a:solidFill>
                  <a:effectLst/>
                  <a:uLnTx/>
                  <a:uFillTx/>
                  <a:latin typeface="Franklin Gothic Medium"/>
                  <a:ea typeface="+mn-ea"/>
                  <a:cs typeface="+mn-cs"/>
                </a:rPr>
                <a:t>The Pitch</a:t>
              </a:r>
              <a:endParaRPr kumimoji="0" lang="en-US" sz="1050" b="0" i="1" u="none" strike="noStrike" kern="0" cap="none" spc="0" normalizeH="0" baseline="0" noProof="0" dirty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Franklin Gothic Medium"/>
                <a:ea typeface="+mn-ea"/>
                <a:cs typeface="+mn-cs"/>
              </a:endParaRPr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4141537" y="5015118"/>
              <a:ext cx="1235242" cy="294105"/>
            </a:xfrm>
            <a:prstGeom prst="round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1" u="none" strike="noStrike" kern="0" cap="none" spc="0" normalizeH="0" baseline="0" noProof="0" dirty="0" smtClean="0">
                  <a:ln>
                    <a:noFill/>
                  </a:ln>
                  <a:solidFill>
                    <a:srgbClr val="3366CC"/>
                  </a:solidFill>
                  <a:effectLst/>
                  <a:uLnTx/>
                  <a:uFillTx/>
                  <a:latin typeface="Franklin Gothic Medium"/>
                  <a:ea typeface="+mn-ea"/>
                  <a:cs typeface="+mn-cs"/>
                </a:rPr>
                <a:t>The Launch</a:t>
              </a:r>
              <a:endParaRPr kumimoji="0" lang="en-US" sz="1050" b="0" i="1" u="none" strike="noStrike" kern="0" cap="none" spc="0" normalizeH="0" baseline="0" noProof="0" dirty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Franklin Gothic Medium"/>
                <a:ea typeface="+mn-ea"/>
                <a:cs typeface="+mn-cs"/>
              </a:endParaRPr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4141537" y="4637683"/>
              <a:ext cx="1235242" cy="294105"/>
            </a:xfrm>
            <a:prstGeom prst="roundRect">
              <a:avLst/>
            </a:prstGeom>
            <a:solidFill>
              <a:sysClr val="window" lastClr="FFFFFF"/>
            </a:solidFill>
            <a:ln w="1905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366CC"/>
                  </a:solidFill>
                  <a:effectLst/>
                  <a:uLnTx/>
                  <a:uFillTx/>
                  <a:latin typeface="Franklin Gothic Medium"/>
                  <a:ea typeface="+mn-ea"/>
                  <a:cs typeface="+mn-cs"/>
                </a:rPr>
                <a:t>Funding</a:t>
              </a: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rgbClr val="3366CC"/>
                </a:solidFill>
                <a:effectLst/>
                <a:uLnTx/>
                <a:uFillTx/>
                <a:latin typeface="Franklin Gothic Medium"/>
                <a:ea typeface="+mn-ea"/>
                <a:cs typeface="+mn-cs"/>
              </a:endParaRPr>
            </a:p>
          </p:txBody>
        </p:sp>
        <p:cxnSp>
          <p:nvCxnSpPr>
            <p:cNvPr id="51" name="Shape 26"/>
            <p:cNvCxnSpPr>
              <a:stCxn id="50" idx="3"/>
            </p:cNvCxnSpPr>
            <p:nvPr/>
          </p:nvCxnSpPr>
          <p:spPr>
            <a:xfrm flipV="1">
              <a:off x="5376779" y="1392722"/>
              <a:ext cx="1176421" cy="3392014"/>
            </a:xfrm>
            <a:prstGeom prst="bentConnector2">
              <a:avLst/>
            </a:prstGeom>
            <a:noFill/>
            <a:ln w="10000" cap="flat" cmpd="sng" algn="ctr">
              <a:solidFill>
                <a:sysClr val="window" lastClr="FFFFFF">
                  <a:lumMod val="95000"/>
                </a:sysClr>
              </a:solidFill>
              <a:prstDash val="solid"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>
              <a:stCxn id="63" idx="3"/>
            </p:cNvCxnSpPr>
            <p:nvPr/>
          </p:nvCxnSpPr>
          <p:spPr>
            <a:xfrm>
              <a:off x="6023811" y="3274995"/>
              <a:ext cx="529389" cy="0"/>
            </a:xfrm>
            <a:prstGeom prst="line">
              <a:avLst/>
            </a:prstGeom>
            <a:noFill/>
            <a:ln w="10000" cap="flat" cmpd="sng" algn="ctr">
              <a:solidFill>
                <a:sysClr val="window" lastClr="FFFFFF">
                  <a:lumMod val="95000"/>
                </a:sysClr>
              </a:solidFill>
              <a:prstDash val="soli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>
            <a:xfrm>
              <a:off x="6023811" y="2899365"/>
              <a:ext cx="529389" cy="0"/>
            </a:xfrm>
            <a:prstGeom prst="line">
              <a:avLst/>
            </a:prstGeom>
            <a:noFill/>
            <a:ln w="10000" cap="flat" cmpd="sng" algn="ctr">
              <a:solidFill>
                <a:sysClr val="window" lastClr="FFFFFF">
                  <a:lumMod val="95000"/>
                </a:sysClr>
              </a:solidFill>
              <a:prstDash val="solid"/>
            </a:ln>
            <a:effectLst/>
          </p:spPr>
        </p:cxnSp>
        <p:cxnSp>
          <p:nvCxnSpPr>
            <p:cNvPr id="54" name="Straight Connector 53"/>
            <p:cNvCxnSpPr/>
            <p:nvPr/>
          </p:nvCxnSpPr>
          <p:spPr>
            <a:xfrm>
              <a:off x="5376779" y="3653659"/>
              <a:ext cx="1176421" cy="0"/>
            </a:xfrm>
            <a:prstGeom prst="line">
              <a:avLst/>
            </a:prstGeom>
            <a:noFill/>
            <a:ln w="10000" cap="flat" cmpd="sng" algn="ctr">
              <a:solidFill>
                <a:sysClr val="window" lastClr="FFFFFF">
                  <a:lumMod val="95000"/>
                </a:sysClr>
              </a:solidFill>
              <a:prstDash val="solid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>
            <a:xfrm>
              <a:off x="5376779" y="2136635"/>
              <a:ext cx="1176421" cy="0"/>
            </a:xfrm>
            <a:prstGeom prst="line">
              <a:avLst/>
            </a:prstGeom>
            <a:noFill/>
            <a:ln w="10000" cap="flat" cmpd="sng" algn="ctr">
              <a:solidFill>
                <a:sysClr val="window" lastClr="FFFFFF">
                  <a:lumMod val="95000"/>
                </a:sysClr>
              </a:solidFill>
              <a:prstDash val="solid"/>
              <a:headEnd type="triangle" w="lg" len="lg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>
            <a:xfrm>
              <a:off x="5376779" y="1392722"/>
              <a:ext cx="1176421" cy="0"/>
            </a:xfrm>
            <a:prstGeom prst="line">
              <a:avLst/>
            </a:prstGeom>
            <a:noFill/>
            <a:ln w="10000" cap="flat" cmpd="sng" algn="ctr">
              <a:solidFill>
                <a:sysClr val="window" lastClr="FFFFFF">
                  <a:lumMod val="95000"/>
                </a:sysClr>
              </a:solidFill>
              <a:prstDash val="solid"/>
              <a:headEnd type="triangle" w="lg" len="lg"/>
              <a:tailEnd type="none" w="med" len="med"/>
            </a:ln>
            <a:effectLst/>
          </p:spPr>
        </p:cxnSp>
        <p:cxnSp>
          <p:nvCxnSpPr>
            <p:cNvPr id="57" name="Straight Connector 56"/>
            <p:cNvCxnSpPr>
              <a:stCxn id="43" idx="3"/>
            </p:cNvCxnSpPr>
            <p:nvPr/>
          </p:nvCxnSpPr>
          <p:spPr>
            <a:xfrm flipV="1">
              <a:off x="5641474" y="2510322"/>
              <a:ext cx="911726" cy="9804"/>
            </a:xfrm>
            <a:prstGeom prst="line">
              <a:avLst/>
            </a:prstGeom>
            <a:noFill/>
            <a:ln w="10000" cap="flat" cmpd="sng" algn="ctr">
              <a:solidFill>
                <a:sysClr val="window" lastClr="FFFFFF">
                  <a:lumMod val="95000"/>
                </a:sysClr>
              </a:solidFill>
              <a:prstDash val="solid"/>
              <a:headEnd type="triangle" w="lg" len="lg"/>
              <a:tailEnd type="none" w="med" len="med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>
            <a:xfrm>
              <a:off x="6023811" y="4039669"/>
              <a:ext cx="529389" cy="0"/>
            </a:xfrm>
            <a:prstGeom prst="line">
              <a:avLst/>
            </a:prstGeom>
            <a:noFill/>
            <a:ln w="10000" cap="flat" cmpd="sng" algn="ctr">
              <a:solidFill>
                <a:sysClr val="window" lastClr="FFFFFF">
                  <a:lumMod val="95000"/>
                </a:sysClr>
              </a:solidFill>
              <a:prstDash val="solid"/>
            </a:ln>
            <a:effectLst/>
          </p:spPr>
        </p:cxnSp>
        <p:cxnSp>
          <p:nvCxnSpPr>
            <p:cNvPr id="59" name="Shape 34"/>
            <p:cNvCxnSpPr>
              <a:stCxn id="39" idx="2"/>
            </p:cNvCxnSpPr>
            <p:nvPr/>
          </p:nvCxnSpPr>
          <p:spPr>
            <a:xfrm rot="10800000">
              <a:off x="3200400" y="2510322"/>
              <a:ext cx="735263" cy="3293979"/>
            </a:xfrm>
            <a:prstGeom prst="bentConnector2">
              <a:avLst/>
            </a:prstGeom>
            <a:noFill/>
            <a:ln w="10000" cap="flat" cmpd="sng" algn="ctr">
              <a:solidFill>
                <a:sysClr val="window" lastClr="FFFFFF">
                  <a:lumMod val="95000"/>
                </a:sysClr>
              </a:solidFill>
              <a:prstDash val="solid"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>
            <a:xfrm flipH="1">
              <a:off x="3200400" y="2510322"/>
              <a:ext cx="667792" cy="0"/>
            </a:xfrm>
            <a:prstGeom prst="line">
              <a:avLst/>
            </a:prstGeom>
            <a:noFill/>
            <a:ln w="10000" cap="flat" cmpd="sng" algn="ctr">
              <a:solidFill>
                <a:sysClr val="window" lastClr="FFFFFF">
                  <a:lumMod val="95000"/>
                </a:sysClr>
              </a:solidFill>
              <a:prstDash val="solid"/>
              <a:headEnd type="triangle" w="lg" len="lg"/>
              <a:tailEnd type="none" w="med" len="med"/>
            </a:ln>
            <a:effectLst/>
          </p:spPr>
        </p:cxnSp>
      </p:grpSp>
      <p:pic>
        <p:nvPicPr>
          <p:cNvPr id="68" name="Picture 67" descr="Guide 200x300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76400" y="1276350"/>
            <a:ext cx="198120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7612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057400" y="1200151"/>
            <a:ext cx="6629400" cy="339447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How many customers need your product?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How many copies of your product will each customer buy? </a:t>
            </a:r>
            <a:endParaRPr lang="en-US" sz="8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What percentage of the market do you expect will buy your product?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How many customers do you expect will buy your product?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E3DED1"/>
                </a:solidFill>
                <a:latin typeface="Franklin Gothic Book"/>
              </a:rPr>
              <a:t>Copyright © 2013 Michael "Luni" Libes</a:t>
            </a:r>
            <a:endParaRPr lang="en-US" dirty="0">
              <a:solidFill>
                <a:srgbClr val="E3DED1"/>
              </a:solidFill>
              <a:latin typeface="Franklin Gothic Book"/>
            </a:endParaRP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Step 10.</a:t>
            </a:r>
            <a:r>
              <a:rPr lang="en-US" dirty="0" smtClean="0"/>
              <a:t> The Market</a:t>
            </a:r>
            <a:endParaRPr lang="en-US" dirty="0"/>
          </a:p>
        </p:txBody>
      </p:sp>
      <p:pic>
        <p:nvPicPr>
          <p:cNvPr id="9" name="Picture 8" descr="The Next Step (oblique)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1314842"/>
            <a:ext cx="1310196" cy="133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79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057400" y="1200151"/>
            <a:ext cx="6629400" cy="339447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How many people have your problem?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What percentage of those are you targeting? </a:t>
            </a:r>
            <a:endParaRPr lang="en-US" sz="8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What percentage of </a:t>
            </a:r>
            <a:r>
              <a:rPr lang="en-US" sz="2400" dirty="0" smtClean="0"/>
              <a:t>those can you reach?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What percentage of those can afford your solution?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…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What percentage will buy your product?</a:t>
            </a:r>
            <a:endParaRPr lang="en-US" sz="24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E3DED1"/>
                </a:solidFill>
                <a:latin typeface="Franklin Gothic Book"/>
              </a:rPr>
              <a:t>Copyright © 2013 Michael "Luni" Libes</a:t>
            </a:r>
            <a:endParaRPr lang="en-US" dirty="0">
              <a:solidFill>
                <a:srgbClr val="E3DED1"/>
              </a:solidFill>
              <a:latin typeface="Franklin Gothic Book"/>
            </a:endParaRP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Step 10.</a:t>
            </a:r>
            <a:r>
              <a:rPr lang="en-US" dirty="0" smtClean="0"/>
              <a:t> Top Down</a:t>
            </a:r>
            <a:endParaRPr lang="en-US" dirty="0"/>
          </a:p>
        </p:txBody>
      </p:sp>
      <p:pic>
        <p:nvPicPr>
          <p:cNvPr id="9" name="Picture 8" descr="The Next Step (oblique)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1314842"/>
            <a:ext cx="1310196" cy="133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685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Step 10.</a:t>
            </a:r>
            <a:r>
              <a:rPr lang="en-US" dirty="0"/>
              <a:t> Top Down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9" name="Isosceles Triangle 8"/>
          <p:cNvSpPr/>
          <p:nvPr/>
        </p:nvSpPr>
        <p:spPr>
          <a:xfrm rot="10800000">
            <a:off x="2743200" y="1352550"/>
            <a:ext cx="3358896" cy="2895600"/>
          </a:xfrm>
          <a:prstGeom prst="triangle">
            <a:avLst/>
          </a:prstGeom>
          <a:solidFill>
            <a:schemeClr val="accent5">
              <a:lumMod val="90000"/>
              <a:lumOff val="1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362200" y="1962150"/>
            <a:ext cx="4191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362200" y="2647950"/>
            <a:ext cx="4191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362200" y="3409950"/>
            <a:ext cx="4191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976587" y="1428750"/>
            <a:ext cx="2866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300,000,000 Americans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96787" y="2126218"/>
            <a:ext cx="2826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30,000,000 go camping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6318" y="2812018"/>
            <a:ext cx="32873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100,000 regularly go off-grid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723988" y="3638550"/>
            <a:ext cx="33720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10% of that market is 10,000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142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Step 10.</a:t>
            </a:r>
            <a:r>
              <a:rPr lang="en-US" dirty="0"/>
              <a:t> Top Down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9" name="Isosceles Triangle 8"/>
          <p:cNvSpPr/>
          <p:nvPr/>
        </p:nvSpPr>
        <p:spPr>
          <a:xfrm rot="10800000">
            <a:off x="2743200" y="1352550"/>
            <a:ext cx="3358896" cy="2895600"/>
          </a:xfrm>
          <a:prstGeom prst="triangl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362200" y="1962150"/>
            <a:ext cx="4191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362200" y="2647950"/>
            <a:ext cx="4191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362200" y="3409950"/>
            <a:ext cx="4191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171722" y="1428750"/>
            <a:ext cx="25005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7</a:t>
            </a:r>
            <a:r>
              <a:rPr lang="en-US" sz="2000" dirty="0" smtClean="0">
                <a:solidFill>
                  <a:schemeClr val="bg1"/>
                </a:solidFill>
              </a:rPr>
              <a:t>0,000,000 Kenyans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22819" y="2126218"/>
            <a:ext cx="39983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10,000,000 non-urban households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07414" y="2812018"/>
            <a:ext cx="24291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Each need 4 widgets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86000" y="3638550"/>
            <a:ext cx="42719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40,000,000 widgets needed in Kenya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70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057400" y="1200151"/>
            <a:ext cx="6629400" cy="339447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What resources do you have?</a:t>
            </a:r>
          </a:p>
          <a:p>
            <a:pPr marL="860425" lvl="1" indent="-284163"/>
            <a:r>
              <a:rPr lang="en-US" sz="2000" dirty="0" smtClean="0"/>
              <a:t>Team size, access to the market, etc. 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How many potential customers can you talk to per day/week/month? </a:t>
            </a:r>
            <a:endParaRPr lang="en-US" sz="8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How long will it take to make a sale?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…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What percentage will buy your product?</a:t>
            </a:r>
            <a:endParaRPr lang="en-US" sz="24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E3DED1"/>
                </a:solidFill>
                <a:latin typeface="Franklin Gothic Book"/>
              </a:rPr>
              <a:t>Copyright © 2013 Michael "Luni" Libes</a:t>
            </a:r>
            <a:endParaRPr lang="en-US" dirty="0">
              <a:solidFill>
                <a:srgbClr val="E3DED1"/>
              </a:solidFill>
              <a:latin typeface="Franklin Gothic Book"/>
            </a:endParaRP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Step 10.</a:t>
            </a:r>
            <a:r>
              <a:rPr lang="en-US" dirty="0" smtClean="0"/>
              <a:t> Bottom Up</a:t>
            </a:r>
            <a:endParaRPr lang="en-US" dirty="0"/>
          </a:p>
        </p:txBody>
      </p:sp>
      <p:pic>
        <p:nvPicPr>
          <p:cNvPr id="9" name="Picture 8" descr="The Next Step (oblique)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1314842"/>
            <a:ext cx="1310196" cy="133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8417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Step 10.</a:t>
            </a:r>
            <a:r>
              <a:rPr lang="en-US" dirty="0"/>
              <a:t> </a:t>
            </a:r>
            <a:r>
              <a:rPr lang="en-US" dirty="0" smtClean="0"/>
              <a:t>Bottom Up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9" name="Isosceles Triangle 8"/>
          <p:cNvSpPr/>
          <p:nvPr/>
        </p:nvSpPr>
        <p:spPr>
          <a:xfrm>
            <a:off x="2743200" y="1352550"/>
            <a:ext cx="3358896" cy="2895600"/>
          </a:xfrm>
          <a:prstGeom prst="triangl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362200" y="2038350"/>
            <a:ext cx="4191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362200" y="2724150"/>
            <a:ext cx="4191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362200" y="3486150"/>
            <a:ext cx="4191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420038" y="1504950"/>
            <a:ext cx="20569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60 sales per year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75041" y="2202418"/>
            <a:ext cx="21469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5 sales per month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105849" y="2888218"/>
            <a:ext cx="26853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10 active opportunities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59950" y="3638550"/>
            <a:ext cx="17771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1 sales person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497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@Fledge Theme">
  <a:themeElements>
    <a:clrScheme name="Fledge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DF7000"/>
      </a:accent1>
      <a:accent2>
        <a:srgbClr val="007599"/>
      </a:accent2>
      <a:accent3>
        <a:srgbClr val="508500"/>
      </a:accent3>
      <a:accent4>
        <a:srgbClr val="F49014"/>
      </a:accent4>
      <a:accent5>
        <a:srgbClr val="00495E"/>
      </a:accent5>
      <a:accent6>
        <a:srgbClr val="4D4D4D"/>
      </a:accent6>
      <a:hlink>
        <a:srgbClr val="007599"/>
      </a:hlink>
      <a:folHlink>
        <a:srgbClr val="00495E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12167</TotalTime>
  <Words>430</Words>
  <Application>Microsoft Macintosh PowerPoint</Application>
  <PresentationFormat>On-screen Show (16:9)</PresentationFormat>
  <Paragraphs>89</Paragraphs>
  <Slides>14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@Fledge Theme</vt:lpstr>
      <vt:lpstr>PowerPoint Presentation</vt:lpstr>
      <vt:lpstr>PowerPoint Presentation</vt:lpstr>
      <vt:lpstr>Overview</vt:lpstr>
      <vt:lpstr>Step 10. The Market</vt:lpstr>
      <vt:lpstr>Step 10. Top Down</vt:lpstr>
      <vt:lpstr>Step 10. Top Down</vt:lpstr>
      <vt:lpstr>Step 10. Top Down</vt:lpstr>
      <vt:lpstr>Step 10. Bottom Up</vt:lpstr>
      <vt:lpstr>Step 10. Bottom Up</vt:lpstr>
      <vt:lpstr>Step 10. Bottom Up</vt:lpstr>
      <vt:lpstr>Step 11. Pricing</vt:lpstr>
      <vt:lpstr>Step 12. Opportunity Size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Stratosphere</dc:title>
  <dc:creator>Luni</dc:creator>
  <cp:lastModifiedBy>Luni Libes</cp:lastModifiedBy>
  <cp:revision>303</cp:revision>
  <dcterms:created xsi:type="dcterms:W3CDTF">2006-08-16T00:00:00Z</dcterms:created>
  <dcterms:modified xsi:type="dcterms:W3CDTF">2018-05-24T03:28:50Z</dcterms:modified>
</cp:coreProperties>
</file>