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notesMasterIdLst>
    <p:notesMasterId r:id="rId15"/>
  </p:notesMasterIdLst>
  <p:handoutMasterIdLst>
    <p:handoutMasterId r:id="rId16"/>
  </p:handoutMasterIdLst>
  <p:sldIdLst>
    <p:sldId id="685" r:id="rId2"/>
    <p:sldId id="675" r:id="rId3"/>
    <p:sldId id="619" r:id="rId4"/>
    <p:sldId id="615" r:id="rId5"/>
    <p:sldId id="616" r:id="rId6"/>
    <p:sldId id="621" r:id="rId7"/>
    <p:sldId id="622" r:id="rId8"/>
    <p:sldId id="620" r:id="rId9"/>
    <p:sldId id="623" r:id="rId10"/>
    <p:sldId id="624" r:id="rId11"/>
    <p:sldId id="625" r:id="rId12"/>
    <p:sldId id="634" r:id="rId13"/>
    <p:sldId id="686"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1818"/>
    <a:srgbClr val="FFFFFF"/>
    <a:srgbClr val="629300"/>
    <a:srgbClr val="000000"/>
    <a:srgbClr val="B46B00"/>
    <a:srgbClr val="FF9900"/>
    <a:srgbClr val="4B7000"/>
    <a:srgbClr val="003399"/>
    <a:srgbClr val="7F7F7F"/>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928" y="-9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102"/>
    </p:cViewPr>
  </p:sorterViewPr>
  <p:notesViewPr>
    <p:cSldViewPr>
      <p:cViewPr varScale="1">
        <p:scale>
          <a:sx n="76" d="100"/>
          <a:sy n="76" d="100"/>
        </p:scale>
        <p:origin x="-263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C5FF67-EFD7-41EC-B07A-ACD6E0578CC4}" type="datetimeFigureOut">
              <a:rPr lang="en-US" smtClean="0"/>
              <a:pPr/>
              <a:t>5/23/18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8F87F8-2CEC-4608-ACAE-480C614C4672}" type="slidenum">
              <a:rPr lang="en-US" smtClean="0"/>
              <a:pPr/>
              <a:t>‹#›</a:t>
            </a:fld>
            <a:endParaRPr lang="en-US" dirty="0"/>
          </a:p>
        </p:txBody>
      </p:sp>
    </p:spTree>
    <p:extLst>
      <p:ext uri="{BB962C8B-B14F-4D97-AF65-F5344CB8AC3E}">
        <p14:creationId xmlns:p14="http://schemas.microsoft.com/office/powerpoint/2010/main" val="760817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5B69DA-8B0B-40B8-8C8A-FA111287B86A}" type="datetimeFigureOut">
              <a:rPr lang="en-US" smtClean="0"/>
              <a:pPr/>
              <a:t>5/23/18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B99F50-65EC-4D8E-AFBD-66DA61CDBDC4}" type="slidenum">
              <a:rPr lang="en-US" smtClean="0"/>
              <a:pPr/>
              <a:t>‹#›</a:t>
            </a:fld>
            <a:endParaRPr lang="en-US" dirty="0"/>
          </a:p>
        </p:txBody>
      </p:sp>
    </p:spTree>
    <p:extLst>
      <p:ext uri="{BB962C8B-B14F-4D97-AF65-F5344CB8AC3E}">
        <p14:creationId xmlns:p14="http://schemas.microsoft.com/office/powerpoint/2010/main" val="1671513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B99F50-65EC-4D8E-AFBD-66DA61CDBDC4}" type="slidenum">
              <a:rPr lang="en-US" smtClean="0">
                <a:solidFill>
                  <a:prstClr val="black"/>
                </a:solidFill>
                <a:latin typeface="Calibri"/>
              </a:rPr>
              <a:pPr/>
              <a:t>3</a:t>
            </a:fld>
            <a:endParaRPr lang="en-US" dirty="0">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The results of your competitive analysis can be summed up in a competitive matrix</a:t>
            </a:r>
          </a:p>
          <a:p>
            <a:r>
              <a:rPr lang="en-US" smtClean="0"/>
              <a:t>This is a common method of displaying this information</a:t>
            </a:r>
          </a:p>
          <a:p>
            <a:r>
              <a:rPr lang="en-US" smtClean="0"/>
              <a:t>To create</a:t>
            </a:r>
            <a:r>
              <a:rPr lang="en-US" baseline="0" smtClean="0"/>
              <a:t> one of these, put your company in the leftmost columnn, and 3 or 4 or 5 competitiors in other columns</a:t>
            </a:r>
          </a:p>
          <a:p>
            <a:r>
              <a:rPr lang="en-US" baseline="0" smtClean="0"/>
              <a:t>  These columns can either be specific competitors, or categories of competitors</a:t>
            </a:r>
          </a:p>
          <a:p>
            <a:r>
              <a:rPr lang="en-US" baseline="0" smtClean="0"/>
              <a:t>Then think about 5 or 6 or 7 key benefits of your solution and all your competitors solutions, and list them out in rows.</a:t>
            </a:r>
          </a:p>
          <a:p>
            <a:endParaRPr lang="en-US"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Do note that while it is reasonable to list the companies as rows and benefits as columns, for some reason, these diagrams are far easier to read when the companies are in the columns, so avoid that misstep and do it this way.</a:t>
            </a:r>
            <a:endParaRPr lang="en-US" smtClean="0"/>
          </a:p>
          <a:p>
            <a:endParaRPr lang="en-US" baseline="0" smtClean="0"/>
          </a:p>
        </p:txBody>
      </p:sp>
      <p:sp>
        <p:nvSpPr>
          <p:cNvPr id="4" name="Slide Number Placeholder 3"/>
          <p:cNvSpPr>
            <a:spLocks noGrp="1"/>
          </p:cNvSpPr>
          <p:nvPr>
            <p:ph type="sldNum" sz="quarter" idx="10"/>
          </p:nvPr>
        </p:nvSpPr>
        <p:spPr/>
        <p:txBody>
          <a:bodyPr/>
          <a:lstStyle/>
          <a:p>
            <a:fld id="{14B99F50-65EC-4D8E-AFBD-66DA61CDBDC4}"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a:t>
            </a:r>
            <a:r>
              <a:rPr lang="en-US" baseline="0" smtClean="0"/>
              <a:t> competitive matrx can be a bit more complex, rating each customer benefit, using “Harvey Balls” like you’ve seen on Consumer Reports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Note that when you pick the customer benefits, do so such that your companies does not do everything, or at last is not listed as doing everything perfectly.  If you do that, then the investors, potential buyers, etc. will discount your analysis, and wonder what you left out that your competitors do better than you.</a:t>
            </a:r>
          </a:p>
          <a:p>
            <a:pPr marL="0" marR="0" indent="0" algn="l" defTabSz="914400" rtl="0" eaLnBrk="1" fontAlgn="auto" latinLnBrk="0" hangingPunct="1">
              <a:lnSpc>
                <a:spcPct val="100000"/>
              </a:lnSpc>
              <a:spcBef>
                <a:spcPts val="0"/>
              </a:spcBef>
              <a:spcAft>
                <a:spcPts val="0"/>
              </a:spcAft>
              <a:buClrTx/>
              <a:buSzTx/>
              <a:buFontTx/>
              <a:buNone/>
              <a:tabLst/>
              <a:defRPr/>
            </a:pPr>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In the previous example, the company</a:t>
            </a:r>
            <a:r>
              <a:rPr lang="en-US" baseline="0" smtClean="0"/>
              <a:t> claims to do everything better than the competition.  Here, the last benefit is only rated as Good, and that alone makes this matrix more believable.  Even more believable would be a benefit that the company does not do at all, which you then point out when presenting this matrix as being far less important than the other benefits.</a:t>
            </a:r>
            <a:endParaRPr lang="en-US" dirty="0"/>
          </a:p>
        </p:txBody>
      </p:sp>
      <p:sp>
        <p:nvSpPr>
          <p:cNvPr id="4" name="Slide Number Placeholder 3"/>
          <p:cNvSpPr>
            <a:spLocks noGrp="1"/>
          </p:cNvSpPr>
          <p:nvPr>
            <p:ph type="sldNum" sz="quarter" idx="10"/>
          </p:nvPr>
        </p:nvSpPr>
        <p:spPr/>
        <p:txBody>
          <a:bodyPr/>
          <a:lstStyle/>
          <a:p>
            <a:fld id="{D5234A83-7163-4C4E-A02E-368C49E113F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403510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B99F50-65EC-4D8E-AFBD-66DA61CDBDC4}" type="slidenum">
              <a:rPr lang="en-US" smtClean="0">
                <a:solidFill>
                  <a:prstClr val="black"/>
                </a:solidFill>
                <a:latin typeface="Calibri"/>
              </a:rPr>
              <a:pPr/>
              <a:t>10</a:t>
            </a:fld>
            <a:endParaRPr lang="en-US" dirty="0">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B99F50-65EC-4D8E-AFBD-66DA61CDBDC4}" type="slidenum">
              <a:rPr lang="en-US" smtClean="0">
                <a:solidFill>
                  <a:prstClr val="black"/>
                </a:solidFill>
                <a:latin typeface="Calibri"/>
              </a:rPr>
              <a:pPr/>
              <a:t>11</a:t>
            </a:fld>
            <a:endParaRPr lang="en-US" dirty="0">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028701"/>
            <a:ext cx="9144000" cy="1671638"/>
          </a:xfrm>
          <a:solidFill>
            <a:schemeClr val="tx1"/>
          </a:solidFill>
        </p:spPr>
        <p:txBody>
          <a:bodyPr anchor="b" anchorCtr="0"/>
          <a:lstStyle>
            <a:lvl1pPr algn="ctr">
              <a:defRPr>
                <a:solidFill>
                  <a:schemeClr val="tx2">
                    <a:lumMod val="20000"/>
                    <a:lumOff val="80000"/>
                  </a:schemeClr>
                </a:solidFill>
                <a:latin typeface="Franklin Gothic Demi" pitchFamily="34" charset="0"/>
              </a:defRPr>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r>
              <a:rPr lang="en-US" dirty="0" smtClean="0"/>
              <a:t>7/15/2013</a:t>
            </a:r>
            <a:endParaRPr lang="en-US" dirty="0"/>
          </a:p>
        </p:txBody>
      </p:sp>
      <p:sp>
        <p:nvSpPr>
          <p:cNvPr id="5" name="Footer Placeholder 4"/>
          <p:cNvSpPr>
            <a:spLocks noGrp="1"/>
          </p:cNvSpPr>
          <p:nvPr>
            <p:ph type="ftr" sz="quarter" idx="11"/>
          </p:nvPr>
        </p:nvSpPr>
        <p:spPr/>
        <p:txBody>
          <a:bodyPr/>
          <a:lstStyle/>
          <a:p>
            <a:r>
              <a:rPr lang="en-US" dirty="0" smtClean="0"/>
              <a:t>Copyright © 2013 Michael "Luni" Libes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3" name="Subtitle 2"/>
          <p:cNvSpPr>
            <a:spLocks noGrp="1"/>
          </p:cNvSpPr>
          <p:nvPr>
            <p:ph type="subTitle" idx="1"/>
          </p:nvPr>
        </p:nvSpPr>
        <p:spPr>
          <a:xfrm>
            <a:off x="0" y="2686050"/>
            <a:ext cx="9144000" cy="2457450"/>
          </a:xfrm>
          <a:solidFill>
            <a:schemeClr val="tx1"/>
          </a:solidFill>
        </p:spPr>
        <p:txBody>
          <a:bodyPr/>
          <a:lstStyle>
            <a:lvl1pPr marL="0" indent="0" algn="ctr">
              <a:buNone/>
              <a:defRPr>
                <a:solidFill>
                  <a:schemeClr val="tx2">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7/15/2013</a:t>
            </a:r>
            <a:endParaRPr lang="en-US" dirty="0"/>
          </a:p>
        </p:txBody>
      </p:sp>
      <p:sp>
        <p:nvSpPr>
          <p:cNvPr id="4" name="Footer Placeholder 3"/>
          <p:cNvSpPr>
            <a:spLocks noGrp="1"/>
          </p:cNvSpPr>
          <p:nvPr>
            <p:ph type="ftr" sz="quarter" idx="11"/>
          </p:nvPr>
        </p:nvSpPr>
        <p:spPr/>
        <p:txBody>
          <a:bodyPr/>
          <a:lstStyle/>
          <a:p>
            <a:r>
              <a:rPr lang="en-US" dirty="0" smtClean="0"/>
              <a:t>Copyright © 2013 Michael "Luni" Libes</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Black)">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7/15/2013</a:t>
            </a:r>
            <a:endParaRPr lang="en-US" dirty="0"/>
          </a:p>
        </p:txBody>
      </p:sp>
      <p:sp>
        <p:nvSpPr>
          <p:cNvPr id="4" name="Footer Placeholder 3"/>
          <p:cNvSpPr>
            <a:spLocks noGrp="1"/>
          </p:cNvSpPr>
          <p:nvPr>
            <p:ph type="ftr" sz="quarter" idx="11"/>
          </p:nvPr>
        </p:nvSpPr>
        <p:spPr/>
        <p:txBody>
          <a:bodyPr/>
          <a:lstStyle/>
          <a:p>
            <a:r>
              <a:rPr lang="en-US" dirty="0" smtClean="0"/>
              <a:t>Copyright © 2013 Michael "Luni" Libes</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pic>
        <p:nvPicPr>
          <p:cNvPr id="8" name="Picture 7" descr="The Next Step (tex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4761550"/>
            <a:ext cx="857056" cy="304800"/>
          </a:xfrm>
          <a:prstGeom prst="rect">
            <a:avLst/>
          </a:prstGeom>
        </p:spPr>
      </p:pic>
    </p:spTree>
    <p:extLst>
      <p:ext uri="{BB962C8B-B14F-4D97-AF65-F5344CB8AC3E}">
        <p14:creationId xmlns:p14="http://schemas.microsoft.com/office/powerpoint/2010/main" val="309169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7/15/2013</a:t>
            </a:r>
            <a:endParaRPr lang="en-US" dirty="0"/>
          </a:p>
        </p:txBody>
      </p:sp>
      <p:sp>
        <p:nvSpPr>
          <p:cNvPr id="3" name="Footer Placeholder 2"/>
          <p:cNvSpPr>
            <a:spLocks noGrp="1"/>
          </p:cNvSpPr>
          <p:nvPr>
            <p:ph type="ftr" sz="quarter" idx="11"/>
          </p:nvPr>
        </p:nvSpPr>
        <p:spPr/>
        <p:txBody>
          <a:bodyPr/>
          <a:lstStyle/>
          <a:p>
            <a:r>
              <a:rPr lang="en-US" dirty="0" smtClean="0"/>
              <a:t>Copyright © 2013 Michael "Luni" Libes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
        <p:nvSpPr>
          <p:cNvPr id="5" name="Rectangle 4"/>
          <p:cNvSpPr/>
          <p:nvPr userDrawn="1"/>
        </p:nvSpPr>
        <p:spPr>
          <a:xfrm>
            <a:off x="0" y="0"/>
            <a:ext cx="9144000"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Bl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7/15/2013</a:t>
            </a:r>
            <a:endParaRPr lang="en-US" dirty="0"/>
          </a:p>
        </p:txBody>
      </p:sp>
      <p:sp>
        <p:nvSpPr>
          <p:cNvPr id="3" name="Footer Placeholder 2"/>
          <p:cNvSpPr>
            <a:spLocks noGrp="1"/>
          </p:cNvSpPr>
          <p:nvPr>
            <p:ph type="ftr" sz="quarter" idx="11"/>
          </p:nvPr>
        </p:nvSpPr>
        <p:spPr/>
        <p:txBody>
          <a:bodyPr/>
          <a:lstStyle/>
          <a:p>
            <a:r>
              <a:rPr lang="en-US" dirty="0" smtClean="0"/>
              <a:t>Copyright © 2013 Michael "Luni" Libes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
        <p:nvSpPr>
          <p:cNvPr id="5" name="Rectangle 4"/>
          <p:cNvSpPr/>
          <p:nvPr userDrawn="1"/>
        </p:nvSpPr>
        <p:spPr>
          <a:xfrm>
            <a:off x="0" y="0"/>
            <a:ext cx="9144000" cy="51435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388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Almost Blank (Black)">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i="0" dirty="0" smtClean="0">
                <a:solidFill>
                  <a:srgbClr val="000000"/>
                </a:solidFill>
                <a:latin typeface="Lucida Grande"/>
                <a:ea typeface="Lucida Grande"/>
                <a:cs typeface="Lucida Grande"/>
              </a:rPr>
              <a:t>1_Blank (Black)</a:t>
            </a:r>
            <a:endParaRPr lang="en-US" dirty="0"/>
          </a:p>
        </p:txBody>
      </p:sp>
      <p:sp>
        <p:nvSpPr>
          <p:cNvPr id="2" name="Date Placeholder 1"/>
          <p:cNvSpPr>
            <a:spLocks noGrp="1"/>
          </p:cNvSpPr>
          <p:nvPr>
            <p:ph type="dt" sz="half" idx="10"/>
          </p:nvPr>
        </p:nvSpPr>
        <p:spPr/>
        <p:txBody>
          <a:bodyPr/>
          <a:lstStyle/>
          <a:p>
            <a:r>
              <a:rPr lang="en-US" dirty="0" smtClean="0"/>
              <a:t>7/15/2013</a:t>
            </a:r>
            <a:endParaRPr lang="en-US" dirty="0"/>
          </a:p>
        </p:txBody>
      </p:sp>
      <p:sp>
        <p:nvSpPr>
          <p:cNvPr id="3" name="Footer Placeholder 2"/>
          <p:cNvSpPr>
            <a:spLocks noGrp="1"/>
          </p:cNvSpPr>
          <p:nvPr>
            <p:ph type="ftr" sz="quarter" idx="11"/>
          </p:nvPr>
        </p:nvSpPr>
        <p:spPr/>
        <p:txBody>
          <a:bodyPr/>
          <a:lstStyle/>
          <a:p>
            <a:r>
              <a:rPr lang="en-US" dirty="0" smtClean="0"/>
              <a:t>Copyright © 2013 Michael "Luni" Libes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pic>
        <p:nvPicPr>
          <p:cNvPr id="7" name="Picture 6" descr="The Next Step (tex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4761550"/>
            <a:ext cx="857056" cy="304800"/>
          </a:xfrm>
          <a:prstGeom prst="rect">
            <a:avLst/>
          </a:prstGeom>
        </p:spPr>
      </p:pic>
    </p:spTree>
    <p:extLst>
      <p:ext uri="{BB962C8B-B14F-4D97-AF65-F5344CB8AC3E}">
        <p14:creationId xmlns:p14="http://schemas.microsoft.com/office/powerpoint/2010/main" val="3995939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3pPr>
              <a:buFont typeface="Wingdings" pitchFamily="2" charset="2"/>
              <a:buChar char="§"/>
              <a:defRPr/>
            </a:lvl3pPr>
            <a:lvl5pP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7/15/2013</a:t>
            </a:r>
            <a:endParaRPr lang="en-US" dirty="0"/>
          </a:p>
        </p:txBody>
      </p:sp>
      <p:sp>
        <p:nvSpPr>
          <p:cNvPr id="5" name="Footer Placeholder 4"/>
          <p:cNvSpPr>
            <a:spLocks noGrp="1"/>
          </p:cNvSpPr>
          <p:nvPr>
            <p:ph type="ftr" sz="quarter" idx="11"/>
          </p:nvPr>
        </p:nvSpPr>
        <p:spPr/>
        <p:txBody>
          <a:bodyPr/>
          <a:lstStyle/>
          <a:p>
            <a:r>
              <a:rPr lang="en-US" dirty="0" smtClean="0"/>
              <a:t>Copyright © 2013 Michael "Luni" Libes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Black)">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sz="2800">
                <a:solidFill>
                  <a:schemeClr val="bg1"/>
                </a:solidFill>
              </a:defRPr>
            </a:lvl2pPr>
            <a:lvl3pPr>
              <a:buFont typeface="Wingdings" pitchFamily="2" charset="2"/>
              <a:buChar char="§"/>
              <a:defRPr>
                <a:solidFill>
                  <a:schemeClr val="bg1"/>
                </a:solidFill>
              </a:defRPr>
            </a:lvl3pPr>
            <a:lvl4pPr>
              <a:defRPr>
                <a:solidFill>
                  <a:schemeClr val="bg1"/>
                </a:solidFill>
              </a:defRPr>
            </a:lvl4pPr>
            <a:lvl5pPr>
              <a:buFont typeface="Arial" pitchFamily="34" charset="0"/>
              <a:buChar char="•"/>
              <a:defRPr>
                <a:solidFill>
                  <a:schemeClr val="bg1"/>
                </a:solidFill>
              </a:defRPr>
            </a:lvl5pPr>
          </a:lstStyle>
          <a:p>
            <a:pPr lvl="0"/>
            <a:r>
              <a:rPr lang="en-US" dirty="0" smtClean="0"/>
              <a:t>Click to edit Master text styles</a:t>
            </a:r>
          </a:p>
          <a:p>
            <a:pPr lvl="1"/>
            <a:r>
              <a:rPr lang="en-US" dirty="0" smtClean="0"/>
              <a:t>Sec</a:t>
            </a:r>
            <a:r>
              <a:rPr lang="en-US" sz="2600" b="0" i="0" dirty="0" smtClean="0">
                <a:solidFill>
                  <a:srgbClr val="000000"/>
                </a:solidFill>
                <a:latin typeface="Lucida Grande"/>
                <a:ea typeface="Lucida Grande"/>
                <a:cs typeface="Lucida Grande"/>
              </a:rPr>
              <a:t>1_Title and </a:t>
            </a:r>
            <a:r>
              <a:rPr lang="en-US" sz="2600" b="0" i="0" dirty="0" err="1" smtClean="0">
                <a:solidFill>
                  <a:srgbClr val="000000"/>
                </a:solidFill>
                <a:latin typeface="Lucida Grande"/>
                <a:ea typeface="Lucida Grande"/>
                <a:cs typeface="Lucida Grande"/>
              </a:rPr>
              <a:t>Content</a:t>
            </a:r>
            <a:r>
              <a:rPr lang="en-US" dirty="0" err="1" smtClean="0"/>
              <a:t>ond</a:t>
            </a:r>
            <a:r>
              <a:rPr lang="en-US" dirty="0" smtClean="0"/>
              <a:t>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t>7/15/2013</a:t>
            </a:r>
            <a:endParaRPr lang="en-US" dirty="0"/>
          </a:p>
        </p:txBody>
      </p:sp>
      <p:sp>
        <p:nvSpPr>
          <p:cNvPr id="5" name="Footer Placeholder 4"/>
          <p:cNvSpPr>
            <a:spLocks noGrp="1"/>
          </p:cNvSpPr>
          <p:nvPr>
            <p:ph type="ftr" sz="quarter" idx="11"/>
          </p:nvPr>
        </p:nvSpPr>
        <p:spPr/>
        <p:txBody>
          <a:bodyPr/>
          <a:lstStyle/>
          <a:p>
            <a:r>
              <a:rPr lang="en-US" dirty="0" smtClean="0"/>
              <a:t>Copyright © 2013 Michael "Luni" Libes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pic>
        <p:nvPicPr>
          <p:cNvPr id="10" name="Picture 9" descr="The Next Step (tex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4761550"/>
            <a:ext cx="857056" cy="304800"/>
          </a:xfrm>
          <a:prstGeom prst="rect">
            <a:avLst/>
          </a:prstGeom>
        </p:spPr>
      </p:pic>
    </p:spTree>
    <p:extLst>
      <p:ext uri="{BB962C8B-B14F-4D97-AF65-F5344CB8AC3E}">
        <p14:creationId xmlns:p14="http://schemas.microsoft.com/office/powerpoint/2010/main" val="3034600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s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7/15/2013</a:t>
            </a:r>
            <a:endParaRPr lang="en-US" dirty="0"/>
          </a:p>
        </p:txBody>
      </p:sp>
      <p:sp>
        <p:nvSpPr>
          <p:cNvPr id="6" name="Footer Placeholder 5"/>
          <p:cNvSpPr>
            <a:spLocks noGrp="1"/>
          </p:cNvSpPr>
          <p:nvPr>
            <p:ph type="ftr" sz="quarter" idx="11"/>
          </p:nvPr>
        </p:nvSpPr>
        <p:spPr/>
        <p:txBody>
          <a:bodyPr/>
          <a:lstStyle/>
          <a:p>
            <a:r>
              <a:rPr lang="en-US" dirty="0" smtClean="0"/>
              <a:t>Copyright © 2013 Michael "Luni" Libes</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lumns (Black)">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7/15/2013</a:t>
            </a:r>
            <a:endParaRPr lang="en-US" dirty="0"/>
          </a:p>
        </p:txBody>
      </p:sp>
      <p:sp>
        <p:nvSpPr>
          <p:cNvPr id="6" name="Footer Placeholder 5"/>
          <p:cNvSpPr>
            <a:spLocks noGrp="1"/>
          </p:cNvSpPr>
          <p:nvPr>
            <p:ph type="ftr" sz="quarter" idx="11"/>
          </p:nvPr>
        </p:nvSpPr>
        <p:spPr/>
        <p:txBody>
          <a:bodyPr/>
          <a:lstStyle/>
          <a:p>
            <a:r>
              <a:rPr lang="en-US" dirty="0" smtClean="0"/>
              <a:t>Copyright © 2013 Michael "Luni" Libes</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pic>
        <p:nvPicPr>
          <p:cNvPr id="10" name="Picture 9" descr="The Next Step (tex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4761550"/>
            <a:ext cx="857056" cy="304800"/>
          </a:xfrm>
          <a:prstGeom prst="rect">
            <a:avLst/>
          </a:prstGeom>
        </p:spPr>
      </p:pic>
    </p:spTree>
    <p:extLst>
      <p:ext uri="{BB962C8B-B14F-4D97-AF65-F5344CB8AC3E}">
        <p14:creationId xmlns:p14="http://schemas.microsoft.com/office/powerpoint/2010/main" val="1727948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7/15/2013</a:t>
            </a:r>
            <a:endParaRPr lang="en-US" dirty="0"/>
          </a:p>
        </p:txBody>
      </p:sp>
      <p:sp>
        <p:nvSpPr>
          <p:cNvPr id="8" name="Footer Placeholder 7"/>
          <p:cNvSpPr>
            <a:spLocks noGrp="1"/>
          </p:cNvSpPr>
          <p:nvPr>
            <p:ph type="ftr" sz="quarter" idx="11"/>
          </p:nvPr>
        </p:nvSpPr>
        <p:spPr/>
        <p:txBody>
          <a:bodyPr/>
          <a:lstStyle/>
          <a:p>
            <a:r>
              <a:rPr lang="en-US" dirty="0" smtClean="0"/>
              <a:t>Copyright © 2013 Michael "Luni" Libes</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70977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Black)">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7/15/2013</a:t>
            </a:r>
            <a:endParaRPr lang="en-US" dirty="0"/>
          </a:p>
        </p:txBody>
      </p:sp>
      <p:sp>
        <p:nvSpPr>
          <p:cNvPr id="8" name="Footer Placeholder 7"/>
          <p:cNvSpPr>
            <a:spLocks noGrp="1"/>
          </p:cNvSpPr>
          <p:nvPr>
            <p:ph type="ftr" sz="quarter" idx="11"/>
          </p:nvPr>
        </p:nvSpPr>
        <p:spPr/>
        <p:txBody>
          <a:bodyPr/>
          <a:lstStyle/>
          <a:p>
            <a:r>
              <a:rPr lang="en-US" dirty="0" smtClean="0"/>
              <a:t>Copyright © 2013 Michael "Luni" Libes</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pic>
        <p:nvPicPr>
          <p:cNvPr id="12" name="Picture 11" descr="The Next Step (tex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4761550"/>
            <a:ext cx="857056" cy="3048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White)">
    <p:spTree>
      <p:nvGrpSpPr>
        <p:cNvPr id="1" name=""/>
        <p:cNvGrpSpPr/>
        <p:nvPr/>
      </p:nvGrpSpPr>
      <p:grpSpPr>
        <a:xfrm>
          <a:off x="0" y="0"/>
          <a:ext cx="0" cy="0"/>
          <a:chOff x="0" y="0"/>
          <a:chExt cx="0" cy="0"/>
        </a:xfrm>
      </p:grpSpPr>
      <p:sp>
        <p:nvSpPr>
          <p:cNvPr id="2" name="Title 1"/>
          <p:cNvSpPr>
            <a:spLocks noGrp="1"/>
          </p:cNvSpPr>
          <p:nvPr>
            <p:ph type="title"/>
          </p:nvPr>
        </p:nvSpPr>
        <p:spPr>
          <a:xfrm>
            <a:off x="457213" y="133351"/>
            <a:ext cx="8229599" cy="795338"/>
          </a:xfrm>
        </p:spPr>
        <p:txBody>
          <a:bodyPr anchor="b"/>
          <a:lstStyle>
            <a:lvl1pPr algn="l">
              <a:defRPr lang="en-US" sz="4400" b="0" kern="1200" dirty="0" smtClean="0">
                <a:solidFill>
                  <a:schemeClr val="bg1"/>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00152"/>
            <a:ext cx="5111750" cy="33944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200152"/>
            <a:ext cx="3008313" cy="33944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dirty="0" smtClean="0"/>
              <a:t>7/15/2013</a:t>
            </a:r>
            <a:endParaRPr lang="en-US" dirty="0"/>
          </a:p>
        </p:txBody>
      </p:sp>
      <p:sp>
        <p:nvSpPr>
          <p:cNvPr id="6" name="Footer Placeholder 5"/>
          <p:cNvSpPr>
            <a:spLocks noGrp="1"/>
          </p:cNvSpPr>
          <p:nvPr>
            <p:ph type="ftr" sz="quarter" idx="11"/>
          </p:nvPr>
        </p:nvSpPr>
        <p:spPr/>
        <p:txBody>
          <a:bodyPr/>
          <a:lstStyle/>
          <a:p>
            <a:r>
              <a:rPr lang="en-US" dirty="0" smtClean="0"/>
              <a:t>Copyright © 2013 Michael "Luni" Libes</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50021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Black)">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13" y="209552"/>
            <a:ext cx="8229599" cy="790575"/>
          </a:xfrm>
        </p:spPr>
        <p:txBody>
          <a:bodyPr anchor="b"/>
          <a:lstStyle>
            <a:lvl1pPr algn="l">
              <a:defRPr lang="en-US" sz="4400" b="0" kern="1200" dirty="0" smtClean="0">
                <a:solidFill>
                  <a:schemeClr val="bg1"/>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00152"/>
            <a:ext cx="5111750" cy="3394473"/>
          </a:xfrm>
        </p:spPr>
        <p:txBody>
          <a:bodyPr/>
          <a:lstStyle>
            <a:lvl1pPr>
              <a:defRPr sz="3200">
                <a:solidFill>
                  <a:srgbClr val="FFFFFF"/>
                </a:solidFill>
              </a:defRPr>
            </a:lvl1pPr>
            <a:lvl2pPr>
              <a:defRPr sz="2800">
                <a:solidFill>
                  <a:srgbClr val="FFFFFF"/>
                </a:solidFill>
              </a:defRPr>
            </a:lvl2pPr>
            <a:lvl3pPr>
              <a:defRPr sz="2400">
                <a:solidFill>
                  <a:srgbClr val="FFFFFF"/>
                </a:solidFill>
              </a:defRPr>
            </a:lvl3pPr>
            <a:lvl4pPr>
              <a:defRPr sz="2000">
                <a:solidFill>
                  <a:srgbClr val="FFFFFF"/>
                </a:solidFill>
              </a:defRPr>
            </a:lvl4pPr>
            <a:lvl5pPr>
              <a:defRPr sz="2000">
                <a:solidFill>
                  <a:srgbClr val="FFFFFF"/>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200152"/>
            <a:ext cx="3008313" cy="3394473"/>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dirty="0" smtClean="0"/>
              <a:t>7/15/2013</a:t>
            </a:r>
            <a:endParaRPr lang="en-US" dirty="0"/>
          </a:p>
        </p:txBody>
      </p:sp>
      <p:sp>
        <p:nvSpPr>
          <p:cNvPr id="6" name="Footer Placeholder 5"/>
          <p:cNvSpPr>
            <a:spLocks noGrp="1"/>
          </p:cNvSpPr>
          <p:nvPr>
            <p:ph type="ftr" sz="quarter" idx="11"/>
          </p:nvPr>
        </p:nvSpPr>
        <p:spPr/>
        <p:txBody>
          <a:bodyPr/>
          <a:lstStyle/>
          <a:p>
            <a:r>
              <a:rPr lang="en-US" dirty="0" smtClean="0"/>
              <a:t>Copyright © 2013 Michael "Luni" Libes</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pic>
        <p:nvPicPr>
          <p:cNvPr id="10" name="Picture 9" descr="The Next Step (tex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4761550"/>
            <a:ext cx="857056" cy="304800"/>
          </a:xfrm>
          <a:prstGeom prst="rect">
            <a:avLst/>
          </a:prstGeom>
        </p:spPr>
      </p:pic>
    </p:spTree>
    <p:extLst>
      <p:ext uri="{BB962C8B-B14F-4D97-AF65-F5344CB8AC3E}">
        <p14:creationId xmlns:p14="http://schemas.microsoft.com/office/powerpoint/2010/main" val="11932805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4686300"/>
            <a:ext cx="9144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0" y="0"/>
            <a:ext cx="9144000" cy="1085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457200" y="205979"/>
            <a:ext cx="8229600" cy="8572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 name="Title Placeholder 1"/>
          <p:cNvSpPr>
            <a:spLocks noGrp="1"/>
          </p:cNvSpPr>
          <p:nvPr>
            <p:ph type="title"/>
          </p:nvPr>
        </p:nvSpPr>
        <p:spPr>
          <a:xfrm>
            <a:off x="457200" y="171450"/>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524000" y="4767264"/>
            <a:ext cx="1295400" cy="273844"/>
          </a:xfrm>
          <a:prstGeom prst="rect">
            <a:avLst/>
          </a:prstGeom>
        </p:spPr>
        <p:txBody>
          <a:bodyPr vert="horz" lIns="91440" tIns="45720" rIns="91440" bIns="45720" rtlCol="0" anchor="ctr"/>
          <a:lstStyle>
            <a:lvl1pPr algn="l">
              <a:defRPr sz="1200">
                <a:solidFill>
                  <a:schemeClr val="bg1"/>
                </a:solidFill>
              </a:defRPr>
            </a:lvl1pPr>
          </a:lstStyle>
          <a:p>
            <a:r>
              <a:rPr lang="en-US" dirty="0" smtClean="0"/>
              <a:t>7/15/2013</a:t>
            </a:r>
            <a:endParaRPr lang="en-US" dirty="0"/>
          </a:p>
        </p:txBody>
      </p:sp>
      <p:sp>
        <p:nvSpPr>
          <p:cNvPr id="5" name="Footer Placeholder 4"/>
          <p:cNvSpPr>
            <a:spLocks noGrp="1"/>
          </p:cNvSpPr>
          <p:nvPr>
            <p:ph type="ftr" sz="quarter" idx="3"/>
          </p:nvPr>
        </p:nvSpPr>
        <p:spPr>
          <a:xfrm>
            <a:off x="2971800" y="4767264"/>
            <a:ext cx="3429000" cy="273844"/>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Copyright © 2013 Michael "Luni" Libes</a:t>
            </a:r>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bg1"/>
                </a:solidFill>
              </a:defRPr>
            </a:lvl1pPr>
          </a:lstStyle>
          <a:p>
            <a:fld id="{B6F15528-21DE-4FAA-801E-634DDDAF4B2B}" type="slidenum">
              <a:rPr lang="en-US" smtClean="0"/>
              <a:pPr/>
              <a:t>‹#›</a:t>
            </a:fld>
            <a:endParaRPr lang="en-US" dirty="0"/>
          </a:p>
        </p:txBody>
      </p:sp>
      <p:pic>
        <p:nvPicPr>
          <p:cNvPr id="11" name="Picture 10" descr="The Next Step (text).png"/>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381000" y="4761550"/>
            <a:ext cx="857056" cy="304800"/>
          </a:xfrm>
          <a:prstGeom prst="rect">
            <a:avLst/>
          </a:prstGeom>
        </p:spPr>
      </p:pic>
    </p:spTree>
  </p:cSld>
  <p:clrMap bg1="lt1" tx1="dk1" bg2="lt2" tx2="dk2" accent1="accent1" accent2="accent2" accent3="accent3" accent4="accent4" accent5="accent5" accent6="accent6" hlink="hlink" folHlink="folHlink"/>
  <p:sldLayoutIdLst>
    <p:sldLayoutId id="2147483789" r:id="rId1"/>
    <p:sldLayoutId id="2147483790" r:id="rId2"/>
    <p:sldLayoutId id="2147483808" r:id="rId3"/>
    <p:sldLayoutId id="2147483792" r:id="rId4"/>
    <p:sldLayoutId id="2147483809" r:id="rId5"/>
    <p:sldLayoutId id="2147483810" r:id="rId6"/>
    <p:sldLayoutId id="2147483793" r:id="rId7"/>
    <p:sldLayoutId id="2147483812" r:id="rId8"/>
    <p:sldLayoutId id="2147483813" r:id="rId9"/>
    <p:sldLayoutId id="2147483794" r:id="rId10"/>
    <p:sldLayoutId id="2147483811" r:id="rId11"/>
    <p:sldLayoutId id="2147483795" r:id="rId12"/>
    <p:sldLayoutId id="2147483814" r:id="rId13"/>
    <p:sldLayoutId id="2147483818" r:id="rId14"/>
  </p:sldLayoutIdLst>
  <p:hf hdr="0" dt="0"/>
  <p:txStyles>
    <p:titleStyle>
      <a:lvl1pPr algn="l" defTabSz="914400" rtl="0" eaLnBrk="1" latinLnBrk="0" hangingPunct="1">
        <a:spcBef>
          <a:spcPct val="0"/>
        </a:spcBef>
        <a:buNone/>
        <a:defRPr sz="4400" b="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700"/>
        </a:spcAft>
        <a:buClr>
          <a:schemeClr val="accent4"/>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0"/>
        </a:spcBef>
        <a:spcAft>
          <a:spcPts val="700"/>
        </a:spcAft>
        <a:buClr>
          <a:schemeClr val="accent2"/>
        </a:buClr>
        <a:buSzPct val="80000"/>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ts val="0"/>
        </a:spcBef>
        <a:spcAft>
          <a:spcPts val="700"/>
        </a:spcAft>
        <a:buClr>
          <a:schemeClr val="accent3"/>
        </a:buClr>
        <a:buSzPct val="80000"/>
        <a:buFont typeface="Arial"/>
        <a:buChar char="•"/>
        <a:defRPr sz="2400" kern="1200">
          <a:solidFill>
            <a:schemeClr val="tx1"/>
          </a:solidFill>
          <a:latin typeface="+mn-lt"/>
          <a:ea typeface="+mn-ea"/>
          <a:cs typeface="+mn-cs"/>
        </a:defRPr>
      </a:lvl3pPr>
      <a:lvl4pPr marL="1600200" indent="-228600" algn="l" defTabSz="914400" rtl="0" eaLnBrk="1" latinLnBrk="0" hangingPunct="1">
        <a:spcBef>
          <a:spcPts val="0"/>
        </a:spcBef>
        <a:spcAft>
          <a:spcPts val="700"/>
        </a:spcAft>
        <a:buClr>
          <a:schemeClr val="accent1"/>
        </a:buClr>
        <a:buFont typeface="Wingdings" charset="2"/>
        <a:buChar char="§"/>
        <a:defRPr sz="2000" kern="1200">
          <a:solidFill>
            <a:schemeClr val="tx1"/>
          </a:solidFill>
          <a:latin typeface="+mn-lt"/>
          <a:ea typeface="+mn-ea"/>
          <a:cs typeface="+mn-cs"/>
        </a:defRPr>
      </a:lvl4pPr>
      <a:lvl5pPr marL="2057400" indent="-228600" algn="l" defTabSz="914400" rtl="0" eaLnBrk="1" latinLnBrk="0" hangingPunct="1">
        <a:spcBef>
          <a:spcPts val="0"/>
        </a:spcBef>
        <a:spcAft>
          <a:spcPts val="700"/>
        </a:spcAft>
        <a:buClr>
          <a:schemeClr val="accent6"/>
        </a:buClr>
        <a:buSzPct val="80000"/>
        <a:buFont typeface="Arial"/>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11.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Fledge\Marketing\Logos\Fledge (180x80 black).png"/>
          <p:cNvPicPr>
            <a:picLocks noChangeAspect="1" noChangeArrowheads="1"/>
          </p:cNvPicPr>
          <p:nvPr/>
        </p:nvPicPr>
        <p:blipFill>
          <a:blip r:embed="rId2" cstate="print"/>
          <a:srcRect/>
          <a:stretch>
            <a:fillRect/>
          </a:stretch>
        </p:blipFill>
        <p:spPr bwMode="auto">
          <a:xfrm>
            <a:off x="304800" y="6343650"/>
            <a:ext cx="873848" cy="388938"/>
          </a:xfrm>
          <a:prstGeom prst="rect">
            <a:avLst/>
          </a:prstGeom>
          <a:noFill/>
        </p:spPr>
      </p:pic>
      <p:pic>
        <p:nvPicPr>
          <p:cNvPr id="3" name="Picture 2" descr="fledge (black).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7598" y="128815"/>
            <a:ext cx="7328805" cy="4885870"/>
          </a:xfrm>
          <a:prstGeom prst="rect">
            <a:avLst/>
          </a:prstGeom>
        </p:spPr>
      </p:pic>
    </p:spTree>
    <p:extLst>
      <p:ext uri="{BB962C8B-B14F-4D97-AF65-F5344CB8AC3E}">
        <p14:creationId xmlns:p14="http://schemas.microsoft.com/office/powerpoint/2010/main" val="363066528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057400" y="1200151"/>
            <a:ext cx="6629400" cy="3394472"/>
          </a:xfrm>
        </p:spPr>
        <p:txBody>
          <a:bodyPr>
            <a:normAutofit/>
          </a:bodyPr>
          <a:lstStyle/>
          <a:p>
            <a:pPr marL="514350" indent="-514350">
              <a:buFont typeface="+mj-lt"/>
              <a:buAutoNum type="arabicPeriod"/>
            </a:pPr>
            <a:r>
              <a:rPr lang="en-US" sz="2400" dirty="0"/>
              <a:t>What is unique about your solution?</a:t>
            </a:r>
            <a:br>
              <a:rPr lang="en-US" sz="2400" dirty="0"/>
            </a:br>
            <a:r>
              <a:rPr lang="en-US" sz="2400" dirty="0"/>
              <a:t>a.k.a. your </a:t>
            </a:r>
            <a:r>
              <a:rPr lang="en-US" sz="2400" i="1" dirty="0"/>
              <a:t>secret sauce</a:t>
            </a:r>
            <a:r>
              <a:rPr lang="en-US" sz="2400" dirty="0"/>
              <a:t>?</a:t>
            </a:r>
          </a:p>
          <a:p>
            <a:pPr marL="514350" indent="-514350">
              <a:buFont typeface="+mj-lt"/>
              <a:buAutoNum type="arabicPeriod"/>
            </a:pPr>
            <a:r>
              <a:rPr lang="en-US" sz="2400" dirty="0" smtClean="0"/>
              <a:t>What do you do </a:t>
            </a:r>
            <a:r>
              <a:rPr lang="en-US" sz="2400" u="sng" dirty="0" smtClean="0">
                <a:solidFill>
                  <a:schemeClr val="accent4"/>
                </a:solidFill>
              </a:rPr>
              <a:t>better </a:t>
            </a:r>
            <a:r>
              <a:rPr lang="en-US" sz="2400" dirty="0" smtClean="0"/>
              <a:t>than anyone else?</a:t>
            </a:r>
            <a:endParaRPr lang="en-US" sz="2400" dirty="0"/>
          </a:p>
        </p:txBody>
      </p:sp>
      <p:sp>
        <p:nvSpPr>
          <p:cNvPr id="7" name="Footer Placeholder 6"/>
          <p:cNvSpPr>
            <a:spLocks noGrp="1"/>
          </p:cNvSpPr>
          <p:nvPr>
            <p:ph type="ftr" sz="quarter" idx="11"/>
          </p:nvPr>
        </p:nvSpPr>
        <p:spPr/>
        <p:txBody>
          <a:bodyPr/>
          <a:lstStyle/>
          <a:p>
            <a:r>
              <a:rPr lang="en-US" dirty="0" smtClean="0">
                <a:solidFill>
                  <a:srgbClr val="E3DED1"/>
                </a:solidFill>
                <a:latin typeface="Franklin Gothic Book"/>
              </a:rPr>
              <a:t>Copyright © 2013 Michael "Luni" Libes</a:t>
            </a:r>
            <a:endParaRPr lang="en-US" dirty="0">
              <a:solidFill>
                <a:srgbClr val="E3DED1"/>
              </a:solidFill>
              <a:latin typeface="Franklin Gothic Book"/>
            </a:endParaRPr>
          </a:p>
        </p:txBody>
      </p:sp>
      <p:sp>
        <p:nvSpPr>
          <p:cNvPr id="10" name="Slide Number Placeholder 2"/>
          <p:cNvSpPr>
            <a:spLocks noGrp="1"/>
          </p:cNvSpPr>
          <p:nvPr>
            <p:ph type="sldNum" sz="quarter" idx="12"/>
          </p:nvPr>
        </p:nvSpPr>
        <p:spPr/>
        <p:txBody>
          <a:bodyPr/>
          <a:lstStyle/>
          <a:p>
            <a:fld id="{B6F15528-21DE-4FAA-801E-634DDDAF4B2B}" type="slidenum">
              <a:rPr lang="en-US" smtClean="0"/>
              <a:pPr/>
              <a:t>10</a:t>
            </a:fld>
            <a:endParaRPr lang="en-US" dirty="0"/>
          </a:p>
        </p:txBody>
      </p:sp>
      <p:sp>
        <p:nvSpPr>
          <p:cNvPr id="2" name="Title 1"/>
          <p:cNvSpPr>
            <a:spLocks noGrp="1"/>
          </p:cNvSpPr>
          <p:nvPr>
            <p:ph type="title"/>
          </p:nvPr>
        </p:nvSpPr>
        <p:spPr/>
        <p:txBody>
          <a:bodyPr/>
          <a:lstStyle/>
          <a:p>
            <a:r>
              <a:rPr lang="en-US" dirty="0" smtClean="0">
                <a:solidFill>
                  <a:schemeClr val="accent2"/>
                </a:solidFill>
              </a:rPr>
              <a:t>Step 14.</a:t>
            </a:r>
            <a:r>
              <a:rPr lang="en-US" dirty="0" smtClean="0"/>
              <a:t> Uniqueness</a:t>
            </a:r>
            <a:endParaRPr lang="en-US" dirty="0"/>
          </a:p>
        </p:txBody>
      </p:sp>
      <p:pic>
        <p:nvPicPr>
          <p:cNvPr id="9" name="Picture 8" descr="The Next Step (obliqu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1000" y="1314842"/>
            <a:ext cx="1310196" cy="1333109"/>
          </a:xfrm>
          <a:prstGeom prst="rect">
            <a:avLst/>
          </a:prstGeom>
        </p:spPr>
      </p:pic>
    </p:spTree>
    <p:extLst>
      <p:ext uri="{BB962C8B-B14F-4D97-AF65-F5344CB8AC3E}">
        <p14:creationId xmlns:p14="http://schemas.microsoft.com/office/powerpoint/2010/main" val="22393871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057400" y="1200151"/>
            <a:ext cx="6629400" cy="3394472"/>
          </a:xfrm>
        </p:spPr>
        <p:txBody>
          <a:bodyPr>
            <a:normAutofit/>
          </a:bodyPr>
          <a:lstStyle/>
          <a:p>
            <a:pPr marL="514350" indent="-514350">
              <a:buFont typeface="+mj-lt"/>
              <a:buAutoNum type="arabicPeriod"/>
            </a:pPr>
            <a:r>
              <a:rPr lang="en-US" sz="2400" dirty="0"/>
              <a:t>What is the long term, sustainable, competitive advantage?</a:t>
            </a:r>
          </a:p>
          <a:p>
            <a:pPr marL="803275" lvl="1" indent="-403225">
              <a:buFont typeface="+mj-lt"/>
              <a:buAutoNum type="alphaLcPeriod"/>
            </a:pPr>
            <a:r>
              <a:rPr lang="en-US" sz="2000" dirty="0"/>
              <a:t>Patents</a:t>
            </a:r>
          </a:p>
          <a:p>
            <a:pPr marL="803275" lvl="1" indent="-403225">
              <a:buFont typeface="+mj-lt"/>
              <a:buAutoNum type="alphaLcPeriod"/>
            </a:pPr>
            <a:r>
              <a:rPr lang="en-US" sz="2000" dirty="0"/>
              <a:t>Contracts (customers, partners, vendors)</a:t>
            </a:r>
          </a:p>
          <a:p>
            <a:pPr marL="803275" lvl="1" indent="-403225">
              <a:buFont typeface="+mj-lt"/>
              <a:buAutoNum type="alphaLcPeriod"/>
            </a:pPr>
            <a:r>
              <a:rPr lang="en-US" sz="2000" dirty="0"/>
              <a:t>Scale (pricing, market share, mind share)</a:t>
            </a:r>
          </a:p>
          <a:p>
            <a:pPr marL="803275" lvl="1" indent="-403225">
              <a:buFont typeface="+mj-lt"/>
              <a:buAutoNum type="alphaLcPeriod"/>
            </a:pPr>
            <a:r>
              <a:rPr lang="en-US" sz="2000" dirty="0"/>
              <a:t>Network effect</a:t>
            </a:r>
          </a:p>
          <a:p>
            <a:pPr marL="803275" lvl="1" indent="-403225">
              <a:buFont typeface="+mj-lt"/>
              <a:buAutoNum type="alphaLcPeriod"/>
            </a:pPr>
            <a:r>
              <a:rPr lang="en-US" sz="2000" dirty="0"/>
              <a:t>Experience</a:t>
            </a:r>
          </a:p>
        </p:txBody>
      </p:sp>
      <p:sp>
        <p:nvSpPr>
          <p:cNvPr id="7" name="Footer Placeholder 6"/>
          <p:cNvSpPr>
            <a:spLocks noGrp="1"/>
          </p:cNvSpPr>
          <p:nvPr>
            <p:ph type="ftr" sz="quarter" idx="11"/>
          </p:nvPr>
        </p:nvSpPr>
        <p:spPr/>
        <p:txBody>
          <a:bodyPr/>
          <a:lstStyle/>
          <a:p>
            <a:r>
              <a:rPr lang="en-US" dirty="0" smtClean="0">
                <a:solidFill>
                  <a:srgbClr val="E3DED1"/>
                </a:solidFill>
                <a:latin typeface="Franklin Gothic Book"/>
              </a:rPr>
              <a:t>Copyright © 2013 Michael "Luni" Libes</a:t>
            </a:r>
            <a:endParaRPr lang="en-US" dirty="0">
              <a:solidFill>
                <a:srgbClr val="E3DED1"/>
              </a:solidFill>
              <a:latin typeface="Franklin Gothic Book"/>
            </a:endParaRPr>
          </a:p>
        </p:txBody>
      </p:sp>
      <p:sp>
        <p:nvSpPr>
          <p:cNvPr id="10" name="Slide Number Placeholder 2"/>
          <p:cNvSpPr>
            <a:spLocks noGrp="1"/>
          </p:cNvSpPr>
          <p:nvPr>
            <p:ph type="sldNum" sz="quarter" idx="12"/>
          </p:nvPr>
        </p:nvSpPr>
        <p:spPr/>
        <p:txBody>
          <a:bodyPr/>
          <a:lstStyle/>
          <a:p>
            <a:fld id="{B6F15528-21DE-4FAA-801E-634DDDAF4B2B}" type="slidenum">
              <a:rPr lang="en-US" smtClean="0"/>
              <a:pPr/>
              <a:t>11</a:t>
            </a:fld>
            <a:endParaRPr lang="en-US" dirty="0"/>
          </a:p>
        </p:txBody>
      </p:sp>
      <p:sp>
        <p:nvSpPr>
          <p:cNvPr id="2" name="Title 1"/>
          <p:cNvSpPr>
            <a:spLocks noGrp="1"/>
          </p:cNvSpPr>
          <p:nvPr>
            <p:ph type="title"/>
          </p:nvPr>
        </p:nvSpPr>
        <p:spPr/>
        <p:txBody>
          <a:bodyPr/>
          <a:lstStyle/>
          <a:p>
            <a:r>
              <a:rPr lang="en-US" dirty="0" smtClean="0">
                <a:solidFill>
                  <a:schemeClr val="accent2"/>
                </a:solidFill>
              </a:rPr>
              <a:t>Step 15.</a:t>
            </a:r>
            <a:r>
              <a:rPr lang="en-US" dirty="0" smtClean="0"/>
              <a:t> Sustainable Advantage</a:t>
            </a:r>
            <a:endParaRPr lang="en-US" dirty="0"/>
          </a:p>
        </p:txBody>
      </p:sp>
      <p:pic>
        <p:nvPicPr>
          <p:cNvPr id="9" name="Picture 8" descr="The Next Step (obliqu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1000" y="1314842"/>
            <a:ext cx="1310196" cy="1333109"/>
          </a:xfrm>
          <a:prstGeom prst="rect">
            <a:avLst/>
          </a:prstGeom>
        </p:spPr>
      </p:pic>
    </p:spTree>
    <p:extLst>
      <p:ext uri="{BB962C8B-B14F-4D97-AF65-F5344CB8AC3E}">
        <p14:creationId xmlns:p14="http://schemas.microsoft.com/office/powerpoint/2010/main" val="32975447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Fledge\Marketing\Logos\Fledge (180x80 black).png"/>
          <p:cNvPicPr>
            <a:picLocks noChangeAspect="1" noChangeArrowheads="1"/>
          </p:cNvPicPr>
          <p:nvPr/>
        </p:nvPicPr>
        <p:blipFill>
          <a:blip r:embed="rId2" cstate="print"/>
          <a:srcRect/>
          <a:stretch>
            <a:fillRect/>
          </a:stretch>
        </p:blipFill>
        <p:spPr bwMode="auto">
          <a:xfrm>
            <a:off x="304800" y="6343650"/>
            <a:ext cx="873848" cy="388938"/>
          </a:xfrm>
          <a:prstGeom prst="rect">
            <a:avLst/>
          </a:prstGeom>
          <a:noFill/>
        </p:spPr>
      </p:pic>
      <p:pic>
        <p:nvPicPr>
          <p:cNvPr id="4" name="Picture 3" descr="The Next Step (text).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05000" y="621030"/>
            <a:ext cx="5056632" cy="1798320"/>
          </a:xfrm>
          <a:prstGeom prst="rect">
            <a:avLst/>
          </a:prstGeom>
        </p:spPr>
      </p:pic>
      <p:pic>
        <p:nvPicPr>
          <p:cNvPr id="11" name="Picture 10" descr="Equity 200x30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91400" y="2495550"/>
            <a:ext cx="1219200" cy="1828800"/>
          </a:xfrm>
          <a:prstGeom prst="rect">
            <a:avLst/>
          </a:prstGeom>
        </p:spPr>
      </p:pic>
      <p:pic>
        <p:nvPicPr>
          <p:cNvPr id="12" name="Picture 11" descr="Funding 200x300.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19800" y="2495550"/>
            <a:ext cx="1219200" cy="1828800"/>
          </a:xfrm>
          <a:prstGeom prst="rect">
            <a:avLst/>
          </a:prstGeom>
        </p:spPr>
      </p:pic>
      <p:pic>
        <p:nvPicPr>
          <p:cNvPr id="13" name="Picture 12" descr="Pitching 200x300.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648200" y="2495550"/>
            <a:ext cx="1219200" cy="1828800"/>
          </a:xfrm>
          <a:prstGeom prst="rect">
            <a:avLst/>
          </a:prstGeom>
        </p:spPr>
      </p:pic>
      <p:pic>
        <p:nvPicPr>
          <p:cNvPr id="14" name="Picture 13" descr="Marketing 200x300.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905000" y="2495550"/>
            <a:ext cx="1219200" cy="1828800"/>
          </a:xfrm>
          <a:prstGeom prst="rect">
            <a:avLst/>
          </a:prstGeom>
        </p:spPr>
      </p:pic>
      <p:pic>
        <p:nvPicPr>
          <p:cNvPr id="17" name="Picture 16" descr="Guide 200x300.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33400" y="2495550"/>
            <a:ext cx="1219200" cy="1828800"/>
          </a:xfrm>
          <a:prstGeom prst="rect">
            <a:avLst/>
          </a:prstGeom>
        </p:spPr>
      </p:pic>
      <p:pic>
        <p:nvPicPr>
          <p:cNvPr id="19" name="Picture 18" descr="Financal Plan 200x300.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276600" y="2495550"/>
            <a:ext cx="1219200" cy="1828800"/>
          </a:xfrm>
          <a:prstGeom prst="rect">
            <a:avLst/>
          </a:prstGeom>
        </p:spPr>
      </p:pic>
    </p:spTree>
    <p:extLst>
      <p:ext uri="{BB962C8B-B14F-4D97-AF65-F5344CB8AC3E}">
        <p14:creationId xmlns:p14="http://schemas.microsoft.com/office/powerpoint/2010/main" val="20259500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Fledge\Marketing\Logos\Fledge (180x80 black).png"/>
          <p:cNvPicPr>
            <a:picLocks noChangeAspect="1" noChangeArrowheads="1"/>
          </p:cNvPicPr>
          <p:nvPr/>
        </p:nvPicPr>
        <p:blipFill>
          <a:blip r:embed="rId2" cstate="print"/>
          <a:srcRect/>
          <a:stretch>
            <a:fillRect/>
          </a:stretch>
        </p:blipFill>
        <p:spPr bwMode="auto">
          <a:xfrm>
            <a:off x="304800" y="6343650"/>
            <a:ext cx="873848" cy="388938"/>
          </a:xfrm>
          <a:prstGeom prst="rect">
            <a:avLst/>
          </a:prstGeom>
          <a:noFill/>
        </p:spPr>
      </p:pic>
      <p:pic>
        <p:nvPicPr>
          <p:cNvPr id="3" name="Picture 2" descr="fledge (black).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7598" y="128815"/>
            <a:ext cx="7328805" cy="4885870"/>
          </a:xfrm>
          <a:prstGeom prst="rect">
            <a:avLst/>
          </a:prstGeom>
        </p:spPr>
      </p:pic>
    </p:spTree>
    <p:extLst>
      <p:ext uri="{BB962C8B-B14F-4D97-AF65-F5344CB8AC3E}">
        <p14:creationId xmlns:p14="http://schemas.microsoft.com/office/powerpoint/2010/main" val="18570116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Fledge\Marketing\Logos\Fledge (180x80 black).png"/>
          <p:cNvPicPr>
            <a:picLocks noChangeAspect="1" noChangeArrowheads="1"/>
          </p:cNvPicPr>
          <p:nvPr/>
        </p:nvPicPr>
        <p:blipFill>
          <a:blip r:embed="rId2" cstate="print"/>
          <a:srcRect/>
          <a:stretch>
            <a:fillRect/>
          </a:stretch>
        </p:blipFill>
        <p:spPr bwMode="auto">
          <a:xfrm>
            <a:off x="304800" y="6343650"/>
            <a:ext cx="873848" cy="388938"/>
          </a:xfrm>
          <a:prstGeom prst="rect">
            <a:avLst/>
          </a:prstGeom>
          <a:noFill/>
        </p:spPr>
      </p:pic>
      <p:pic>
        <p:nvPicPr>
          <p:cNvPr id="4" name="Picture 3" descr="The Next Step (text).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05000" y="621030"/>
            <a:ext cx="5056632" cy="1798320"/>
          </a:xfrm>
          <a:prstGeom prst="rect">
            <a:avLst/>
          </a:prstGeom>
        </p:spPr>
      </p:pic>
      <p:pic>
        <p:nvPicPr>
          <p:cNvPr id="11" name="Picture 10" descr="Equity 200x30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91400" y="2495550"/>
            <a:ext cx="1219200" cy="1828800"/>
          </a:xfrm>
          <a:prstGeom prst="rect">
            <a:avLst/>
          </a:prstGeom>
        </p:spPr>
      </p:pic>
      <p:pic>
        <p:nvPicPr>
          <p:cNvPr id="12" name="Picture 11" descr="Funding 200x300.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19800" y="2495550"/>
            <a:ext cx="1219200" cy="1828800"/>
          </a:xfrm>
          <a:prstGeom prst="rect">
            <a:avLst/>
          </a:prstGeom>
        </p:spPr>
      </p:pic>
      <p:pic>
        <p:nvPicPr>
          <p:cNvPr id="13" name="Picture 12" descr="Pitching 200x300.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648200" y="2495550"/>
            <a:ext cx="1219200" cy="1828800"/>
          </a:xfrm>
          <a:prstGeom prst="rect">
            <a:avLst/>
          </a:prstGeom>
        </p:spPr>
      </p:pic>
      <p:pic>
        <p:nvPicPr>
          <p:cNvPr id="14" name="Picture 13" descr="Marketing 200x300.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905000" y="2495550"/>
            <a:ext cx="1219200" cy="1828800"/>
          </a:xfrm>
          <a:prstGeom prst="rect">
            <a:avLst/>
          </a:prstGeom>
        </p:spPr>
      </p:pic>
      <p:pic>
        <p:nvPicPr>
          <p:cNvPr id="17" name="Picture 16" descr="Guide 200x300.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33400" y="2495550"/>
            <a:ext cx="1219200" cy="1828800"/>
          </a:xfrm>
          <a:prstGeom prst="rect">
            <a:avLst/>
          </a:prstGeom>
        </p:spPr>
      </p:pic>
      <p:pic>
        <p:nvPicPr>
          <p:cNvPr id="19" name="Picture 18" descr="Financal Plan 200x300.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276600" y="2495550"/>
            <a:ext cx="1219200" cy="1828800"/>
          </a:xfrm>
          <a:prstGeom prst="rect">
            <a:avLst/>
          </a:prstGeom>
        </p:spPr>
      </p:pic>
    </p:spTree>
    <p:extLst>
      <p:ext uri="{BB962C8B-B14F-4D97-AF65-F5344CB8AC3E}">
        <p14:creationId xmlns:p14="http://schemas.microsoft.com/office/powerpoint/2010/main" val="14375042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057400" y="1200151"/>
            <a:ext cx="6629400" cy="3394472"/>
          </a:xfrm>
        </p:spPr>
        <p:txBody>
          <a:bodyPr>
            <a:normAutofit lnSpcReduction="10000"/>
          </a:bodyPr>
          <a:lstStyle/>
          <a:p>
            <a:pPr marL="514350" indent="-514350">
              <a:buFont typeface="+mj-lt"/>
              <a:buAutoNum type="arabicPeriod"/>
            </a:pPr>
            <a:r>
              <a:rPr lang="en-US" sz="2400" dirty="0"/>
              <a:t>What other companies are solving the same problem?</a:t>
            </a:r>
          </a:p>
          <a:p>
            <a:pPr marL="514350" indent="-514350">
              <a:buFont typeface="+mj-lt"/>
              <a:buAutoNum type="arabicPeriod"/>
            </a:pPr>
            <a:r>
              <a:rPr lang="en-US" sz="2400" dirty="0"/>
              <a:t>How does your product compare to the competition?  How does it compare feature by feature?</a:t>
            </a:r>
          </a:p>
          <a:p>
            <a:pPr marL="514350" indent="-514350">
              <a:buFont typeface="+mj-lt"/>
              <a:buAutoNum type="arabicPeriod"/>
            </a:pPr>
            <a:r>
              <a:rPr lang="en-US" sz="2400" dirty="0"/>
              <a:t>How does the price of your product compare to the competition?  Which pricing model are they using (high-price/high-service or low-price/low-service)?</a:t>
            </a:r>
          </a:p>
        </p:txBody>
      </p:sp>
      <p:sp>
        <p:nvSpPr>
          <p:cNvPr id="7" name="Footer Placeholder 6"/>
          <p:cNvSpPr>
            <a:spLocks noGrp="1"/>
          </p:cNvSpPr>
          <p:nvPr>
            <p:ph type="ftr" sz="quarter" idx="11"/>
          </p:nvPr>
        </p:nvSpPr>
        <p:spPr/>
        <p:txBody>
          <a:bodyPr/>
          <a:lstStyle/>
          <a:p>
            <a:r>
              <a:rPr lang="en-US" dirty="0" smtClean="0">
                <a:solidFill>
                  <a:srgbClr val="E3DED1"/>
                </a:solidFill>
                <a:latin typeface="Franklin Gothic Book"/>
              </a:rPr>
              <a:t>Copyright © 2013 Michael "Luni" Libes</a:t>
            </a:r>
            <a:endParaRPr lang="en-US" dirty="0">
              <a:solidFill>
                <a:srgbClr val="E3DED1"/>
              </a:solidFill>
              <a:latin typeface="Franklin Gothic Book"/>
            </a:endParaRPr>
          </a:p>
        </p:txBody>
      </p:sp>
      <p:sp>
        <p:nvSpPr>
          <p:cNvPr id="10" name="Slide Number Placeholder 2"/>
          <p:cNvSpPr>
            <a:spLocks noGrp="1"/>
          </p:cNvSpPr>
          <p:nvPr>
            <p:ph type="sldNum" sz="quarter" idx="12"/>
          </p:nvPr>
        </p:nvSpPr>
        <p:spPr/>
        <p:txBody>
          <a:bodyPr/>
          <a:lstStyle/>
          <a:p>
            <a:fld id="{B6F15528-21DE-4FAA-801E-634DDDAF4B2B}" type="slidenum">
              <a:rPr lang="en-US" smtClean="0"/>
              <a:pPr/>
              <a:t>3</a:t>
            </a:fld>
            <a:endParaRPr lang="en-US" dirty="0"/>
          </a:p>
        </p:txBody>
      </p:sp>
      <p:sp>
        <p:nvSpPr>
          <p:cNvPr id="2" name="Title 1"/>
          <p:cNvSpPr>
            <a:spLocks noGrp="1"/>
          </p:cNvSpPr>
          <p:nvPr>
            <p:ph type="title"/>
          </p:nvPr>
        </p:nvSpPr>
        <p:spPr/>
        <p:txBody>
          <a:bodyPr/>
          <a:lstStyle/>
          <a:p>
            <a:r>
              <a:rPr lang="en-US" dirty="0" smtClean="0">
                <a:solidFill>
                  <a:schemeClr val="accent2"/>
                </a:solidFill>
              </a:rPr>
              <a:t>Step 13.</a:t>
            </a:r>
            <a:r>
              <a:rPr lang="en-US" dirty="0" smtClean="0"/>
              <a:t> Competition</a:t>
            </a:r>
            <a:endParaRPr lang="en-US" dirty="0"/>
          </a:p>
        </p:txBody>
      </p:sp>
      <p:pic>
        <p:nvPicPr>
          <p:cNvPr id="9" name="Picture 8" descr="The Next Step (obliqu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1000" y="1314842"/>
            <a:ext cx="1310196" cy="1333109"/>
          </a:xfrm>
          <a:prstGeom prst="rect">
            <a:avLst/>
          </a:prstGeom>
        </p:spPr>
      </p:pic>
    </p:spTree>
    <p:extLst>
      <p:ext uri="{BB962C8B-B14F-4D97-AF65-F5344CB8AC3E}">
        <p14:creationId xmlns:p14="http://schemas.microsoft.com/office/powerpoint/2010/main" val="38521178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lowchart: Process 50"/>
          <p:cNvSpPr/>
          <p:nvPr/>
        </p:nvSpPr>
        <p:spPr>
          <a:xfrm>
            <a:off x="457200" y="857250"/>
            <a:ext cx="8229600" cy="4000143"/>
          </a:xfrm>
          <a:prstGeom prst="flowChartProcess">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a:defRPr/>
            </a:pPr>
            <a:endParaRPr lang="en-US" dirty="0">
              <a:solidFill>
                <a:prstClr val="white"/>
              </a:solidFill>
            </a:endParaRPr>
          </a:p>
        </p:txBody>
      </p:sp>
      <p:cxnSp>
        <p:nvCxnSpPr>
          <p:cNvPr id="11" name="Straight Connector 10"/>
          <p:cNvCxnSpPr/>
          <p:nvPr/>
        </p:nvCxnSpPr>
        <p:spPr>
          <a:xfrm flipH="1" flipV="1">
            <a:off x="2369344" y="1714500"/>
            <a:ext cx="0" cy="3029308"/>
          </a:xfrm>
          <a:prstGeom prst="line">
            <a:avLst/>
          </a:prstGeom>
          <a:ln w="25400">
            <a:solidFill>
              <a:schemeClr val="bg1">
                <a:lumMod val="75000"/>
              </a:schemeClr>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436620" y="1714500"/>
            <a:ext cx="0" cy="3029308"/>
          </a:xfrm>
          <a:prstGeom prst="line">
            <a:avLst/>
          </a:prstGeom>
          <a:ln w="25400">
            <a:solidFill>
              <a:schemeClr val="bg1">
                <a:lumMod val="75000"/>
              </a:schemeClr>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03897" y="1714500"/>
            <a:ext cx="0" cy="3029308"/>
          </a:xfrm>
          <a:prstGeom prst="line">
            <a:avLst/>
          </a:prstGeom>
          <a:ln w="25400">
            <a:solidFill>
              <a:schemeClr val="bg1">
                <a:lumMod val="75000"/>
              </a:schemeClr>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569744" y="1714500"/>
            <a:ext cx="0" cy="3029308"/>
          </a:xfrm>
          <a:prstGeom prst="line">
            <a:avLst/>
          </a:prstGeom>
          <a:ln w="25400">
            <a:solidFill>
              <a:schemeClr val="bg1">
                <a:lumMod val="75000"/>
              </a:schemeClr>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637020" y="1714500"/>
            <a:ext cx="0" cy="3029308"/>
          </a:xfrm>
          <a:prstGeom prst="line">
            <a:avLst/>
          </a:prstGeom>
          <a:ln w="25400">
            <a:solidFill>
              <a:schemeClr val="bg1">
                <a:lumMod val="75000"/>
              </a:schemeClr>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704297" y="1714500"/>
            <a:ext cx="0" cy="3029308"/>
          </a:xfrm>
          <a:prstGeom prst="line">
            <a:avLst/>
          </a:prstGeom>
          <a:ln w="25400">
            <a:solidFill>
              <a:schemeClr val="bg1">
                <a:lumMod val="75000"/>
              </a:schemeClr>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8763000" y="1714500"/>
            <a:ext cx="0" cy="3029308"/>
          </a:xfrm>
          <a:prstGeom prst="line">
            <a:avLst/>
          </a:prstGeom>
          <a:ln w="254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997744" y="2514958"/>
            <a:ext cx="7765256" cy="0"/>
          </a:xfrm>
          <a:prstGeom prst="line">
            <a:avLst/>
          </a:prstGeom>
          <a:ln w="25400">
            <a:solidFill>
              <a:schemeClr val="bg1">
                <a:lumMod val="75000"/>
              </a:schemeClr>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997744" y="3086100"/>
            <a:ext cx="7765256" cy="0"/>
          </a:xfrm>
          <a:prstGeom prst="line">
            <a:avLst/>
          </a:prstGeom>
          <a:ln w="25400">
            <a:solidFill>
              <a:schemeClr val="bg1">
                <a:lumMod val="75000"/>
              </a:schemeClr>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997744" y="3657243"/>
            <a:ext cx="7765256" cy="0"/>
          </a:xfrm>
          <a:prstGeom prst="line">
            <a:avLst/>
          </a:prstGeom>
          <a:ln w="25400">
            <a:solidFill>
              <a:schemeClr val="bg1">
                <a:lumMod val="75000"/>
              </a:schemeClr>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997744" y="4171593"/>
            <a:ext cx="7765256" cy="0"/>
          </a:xfrm>
          <a:prstGeom prst="line">
            <a:avLst/>
          </a:prstGeom>
          <a:ln w="25400">
            <a:solidFill>
              <a:schemeClr val="bg1">
                <a:lumMod val="75000"/>
              </a:schemeClr>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997744" y="2000608"/>
            <a:ext cx="7765256" cy="0"/>
          </a:xfrm>
          <a:prstGeom prst="line">
            <a:avLst/>
          </a:prstGeom>
          <a:ln w="25400">
            <a:solidFill>
              <a:schemeClr val="bg1">
                <a:lumMod val="75000"/>
              </a:schemeClr>
            </a:solidFill>
            <a:prstDash val="dash"/>
            <a:headEnd type="none"/>
          </a:ln>
        </p:spPr>
        <p:style>
          <a:lnRef idx="1">
            <a:schemeClr val="accent1"/>
          </a:lnRef>
          <a:fillRef idx="0">
            <a:schemeClr val="accent1"/>
          </a:fillRef>
          <a:effectRef idx="0">
            <a:schemeClr val="accent1"/>
          </a:effectRef>
          <a:fontRef idx="minor">
            <a:schemeClr val="tx1"/>
          </a:fontRef>
        </p:style>
      </p:cxnSp>
      <p:sp>
        <p:nvSpPr>
          <p:cNvPr id="27" name="Teardrop 26"/>
          <p:cNvSpPr/>
          <p:nvPr/>
        </p:nvSpPr>
        <p:spPr>
          <a:xfrm rot="18912049">
            <a:off x="5966937" y="2184917"/>
            <a:ext cx="240030" cy="177880"/>
          </a:xfrm>
          <a:prstGeom prst="teardrop">
            <a:avLst>
              <a:gd name="adj" fmla="val 150061"/>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a:defRPr/>
            </a:pPr>
            <a:endParaRPr lang="en-US" dirty="0">
              <a:solidFill>
                <a:srgbClr val="C00000"/>
              </a:solidFill>
            </a:endParaRPr>
          </a:p>
        </p:txBody>
      </p:sp>
      <p:sp>
        <p:nvSpPr>
          <p:cNvPr id="7184" name="Title 1"/>
          <p:cNvSpPr txBox="1">
            <a:spLocks/>
          </p:cNvSpPr>
          <p:nvPr/>
        </p:nvSpPr>
        <p:spPr bwMode="auto">
          <a:xfrm>
            <a:off x="152877" y="114658"/>
            <a:ext cx="8838248" cy="742592"/>
          </a:xfrm>
          <a:prstGeom prst="rect">
            <a:avLst/>
          </a:prstGeom>
          <a:noFill/>
          <a:ln w="9525">
            <a:noFill/>
            <a:miter lim="800000"/>
            <a:headEnd/>
            <a:tailEnd/>
          </a:ln>
        </p:spPr>
        <p:txBody>
          <a:bodyPr lIns="91439" tIns="45719" rIns="91439" bIns="45719" anchor="ctr"/>
          <a:lstStyle/>
          <a:p>
            <a:pPr algn="ctr"/>
            <a:r>
              <a:rPr lang="en-US" sz="3600" dirty="0">
                <a:solidFill>
                  <a:prstClr val="black"/>
                </a:solidFill>
                <a:latin typeface="Arial Unicode MS" pitchFamily="34" charset="-128"/>
                <a:ea typeface="Arial Unicode MS" pitchFamily="34" charset="-128"/>
                <a:cs typeface="Arial Unicode MS" pitchFamily="34" charset="-128"/>
              </a:rPr>
              <a:t>Competition &amp; Competitive Advantage </a:t>
            </a:r>
          </a:p>
        </p:txBody>
      </p:sp>
      <p:sp>
        <p:nvSpPr>
          <p:cNvPr id="7185" name="Title 1"/>
          <p:cNvSpPr>
            <a:spLocks noGrp="1"/>
          </p:cNvSpPr>
          <p:nvPr>
            <p:ph type="ctrTitle" idx="4294967295"/>
          </p:nvPr>
        </p:nvSpPr>
        <p:spPr>
          <a:xfrm>
            <a:off x="0" y="4229100"/>
            <a:ext cx="1600200" cy="514350"/>
          </a:xfrm>
        </p:spPr>
        <p:txBody>
          <a:bodyPr>
            <a:normAutofit fontScale="90000"/>
          </a:bodyPr>
          <a:lstStyle/>
          <a:p>
            <a:r>
              <a:rPr lang="en-US" sz="1700" dirty="0" smtClean="0">
                <a:solidFill>
                  <a:schemeClr val="bg1"/>
                </a:solidFill>
                <a:latin typeface="Arial Unicode MS" pitchFamily="34" charset="-128"/>
                <a:ea typeface="Arial Unicode MS" pitchFamily="34" charset="-128"/>
                <a:cs typeface="Arial Unicode MS" pitchFamily="34" charset="-128"/>
              </a:rPr>
              <a:t>American Red Cross</a:t>
            </a:r>
          </a:p>
        </p:txBody>
      </p:sp>
      <p:sp>
        <p:nvSpPr>
          <p:cNvPr id="7190" name="Title 1"/>
          <p:cNvSpPr txBox="1">
            <a:spLocks/>
          </p:cNvSpPr>
          <p:nvPr/>
        </p:nvSpPr>
        <p:spPr bwMode="auto">
          <a:xfrm rot="-2698461">
            <a:off x="2141697" y="1206580"/>
            <a:ext cx="1600200" cy="514350"/>
          </a:xfrm>
          <a:prstGeom prst="rect">
            <a:avLst/>
          </a:prstGeom>
          <a:noFill/>
          <a:ln w="9525">
            <a:noFill/>
            <a:miter lim="800000"/>
            <a:headEnd/>
            <a:tailEnd/>
          </a:ln>
        </p:spPr>
        <p:txBody>
          <a:bodyPr lIns="91439" tIns="45719" rIns="91439" bIns="45719" anchor="ctr"/>
          <a:lstStyle/>
          <a:p>
            <a:r>
              <a:rPr lang="en-US" sz="1700" dirty="0">
                <a:solidFill>
                  <a:prstClr val="black"/>
                </a:solidFill>
                <a:latin typeface="Arial Unicode MS" pitchFamily="34" charset="-128"/>
                <a:ea typeface="Arial Unicode MS" pitchFamily="34" charset="-128"/>
                <a:cs typeface="Arial Unicode MS" pitchFamily="34" charset="-128"/>
              </a:rPr>
              <a:t>Geography Based Alerts </a:t>
            </a:r>
          </a:p>
        </p:txBody>
      </p:sp>
      <p:sp>
        <p:nvSpPr>
          <p:cNvPr id="7191" name="Title 1"/>
          <p:cNvSpPr txBox="1">
            <a:spLocks/>
          </p:cNvSpPr>
          <p:nvPr/>
        </p:nvSpPr>
        <p:spPr bwMode="auto">
          <a:xfrm rot="-2698461">
            <a:off x="3268980" y="1206580"/>
            <a:ext cx="1600200" cy="514350"/>
          </a:xfrm>
          <a:prstGeom prst="rect">
            <a:avLst/>
          </a:prstGeom>
          <a:noFill/>
          <a:ln w="9525">
            <a:noFill/>
            <a:miter lim="800000"/>
            <a:headEnd/>
            <a:tailEnd/>
          </a:ln>
        </p:spPr>
        <p:txBody>
          <a:bodyPr lIns="91439" tIns="45719" rIns="91439" bIns="45719" anchor="ctr"/>
          <a:lstStyle/>
          <a:p>
            <a:r>
              <a:rPr lang="en-US" sz="1700" dirty="0">
                <a:solidFill>
                  <a:prstClr val="black"/>
                </a:solidFill>
                <a:latin typeface="Arial Unicode MS" pitchFamily="34" charset="-128"/>
                <a:ea typeface="Arial Unicode MS" pitchFamily="34" charset="-128"/>
                <a:cs typeface="Arial Unicode MS" pitchFamily="34" charset="-128"/>
              </a:rPr>
              <a:t>Social Media</a:t>
            </a:r>
          </a:p>
        </p:txBody>
      </p:sp>
      <p:sp>
        <p:nvSpPr>
          <p:cNvPr id="7192" name="Title 1"/>
          <p:cNvSpPr txBox="1">
            <a:spLocks/>
          </p:cNvSpPr>
          <p:nvPr/>
        </p:nvSpPr>
        <p:spPr bwMode="auto">
          <a:xfrm rot="-2698461">
            <a:off x="4280536" y="1107996"/>
            <a:ext cx="1971675" cy="514350"/>
          </a:xfrm>
          <a:prstGeom prst="rect">
            <a:avLst/>
          </a:prstGeom>
          <a:noFill/>
          <a:ln w="9525">
            <a:noFill/>
            <a:miter lim="800000"/>
            <a:headEnd/>
            <a:tailEnd/>
          </a:ln>
        </p:spPr>
        <p:txBody>
          <a:bodyPr lIns="91439" tIns="45719" rIns="91439" bIns="45719" anchor="ctr"/>
          <a:lstStyle/>
          <a:p>
            <a:r>
              <a:rPr lang="en-US" sz="1700" dirty="0">
                <a:solidFill>
                  <a:prstClr val="black"/>
                </a:solidFill>
                <a:latin typeface="Arial Unicode MS" pitchFamily="34" charset="-128"/>
                <a:ea typeface="Arial Unicode MS" pitchFamily="34" charset="-128"/>
                <a:cs typeface="Arial Unicode MS" pitchFamily="34" charset="-128"/>
              </a:rPr>
              <a:t>Phone application</a:t>
            </a:r>
          </a:p>
        </p:txBody>
      </p:sp>
      <p:sp>
        <p:nvSpPr>
          <p:cNvPr id="7193" name="Title 1"/>
          <p:cNvSpPr txBox="1">
            <a:spLocks/>
          </p:cNvSpPr>
          <p:nvPr/>
        </p:nvSpPr>
        <p:spPr bwMode="auto">
          <a:xfrm rot="-2698461">
            <a:off x="5274945" y="1115497"/>
            <a:ext cx="1943100" cy="514350"/>
          </a:xfrm>
          <a:prstGeom prst="rect">
            <a:avLst/>
          </a:prstGeom>
          <a:noFill/>
          <a:ln w="9525">
            <a:noFill/>
            <a:miter lim="800000"/>
            <a:headEnd/>
            <a:tailEnd/>
          </a:ln>
        </p:spPr>
        <p:txBody>
          <a:bodyPr lIns="91439" tIns="45719" rIns="91439" bIns="45719" anchor="ctr"/>
          <a:lstStyle/>
          <a:p>
            <a:r>
              <a:rPr lang="en-US" sz="1700" dirty="0">
                <a:solidFill>
                  <a:prstClr val="black"/>
                </a:solidFill>
                <a:latin typeface="Arial Unicode MS" pitchFamily="34" charset="-128"/>
                <a:ea typeface="Arial Unicode MS" pitchFamily="34" charset="-128"/>
                <a:cs typeface="Arial Unicode MS" pitchFamily="34" charset="-128"/>
              </a:rPr>
              <a:t>Push Notifications</a:t>
            </a:r>
          </a:p>
        </p:txBody>
      </p:sp>
      <p:sp>
        <p:nvSpPr>
          <p:cNvPr id="7194" name="Title 1"/>
          <p:cNvSpPr txBox="1">
            <a:spLocks/>
          </p:cNvSpPr>
          <p:nvPr/>
        </p:nvSpPr>
        <p:spPr bwMode="auto">
          <a:xfrm rot="-2698461">
            <a:off x="6405087" y="1125141"/>
            <a:ext cx="1943100" cy="514350"/>
          </a:xfrm>
          <a:prstGeom prst="rect">
            <a:avLst/>
          </a:prstGeom>
          <a:noFill/>
          <a:ln w="9525">
            <a:noFill/>
            <a:miter lim="800000"/>
            <a:headEnd/>
            <a:tailEnd/>
          </a:ln>
        </p:spPr>
        <p:txBody>
          <a:bodyPr lIns="91439" tIns="45719" rIns="91439" bIns="45719" anchor="ctr"/>
          <a:lstStyle/>
          <a:p>
            <a:r>
              <a:rPr lang="en-US" sz="1700" dirty="0">
                <a:solidFill>
                  <a:prstClr val="black"/>
                </a:solidFill>
                <a:latin typeface="Arial Unicode MS" pitchFamily="34" charset="-128"/>
                <a:ea typeface="Arial Unicode MS" pitchFamily="34" charset="-128"/>
                <a:cs typeface="Arial Unicode MS" pitchFamily="34" charset="-128"/>
              </a:rPr>
              <a:t>Gamification </a:t>
            </a:r>
          </a:p>
        </p:txBody>
      </p:sp>
      <p:sp>
        <p:nvSpPr>
          <p:cNvPr id="7195" name="Title 1"/>
          <p:cNvSpPr txBox="1">
            <a:spLocks/>
          </p:cNvSpPr>
          <p:nvPr/>
        </p:nvSpPr>
        <p:spPr bwMode="auto">
          <a:xfrm rot="-2698461">
            <a:off x="7395210" y="1125141"/>
            <a:ext cx="1943100" cy="514350"/>
          </a:xfrm>
          <a:prstGeom prst="rect">
            <a:avLst/>
          </a:prstGeom>
          <a:noFill/>
          <a:ln w="9525">
            <a:noFill/>
            <a:miter lim="800000"/>
            <a:headEnd/>
            <a:tailEnd/>
          </a:ln>
        </p:spPr>
        <p:txBody>
          <a:bodyPr lIns="91439" tIns="45719" rIns="91439" bIns="45719" anchor="ctr"/>
          <a:lstStyle/>
          <a:p>
            <a:r>
              <a:rPr lang="en-US" sz="1700" dirty="0">
                <a:solidFill>
                  <a:prstClr val="black"/>
                </a:solidFill>
                <a:latin typeface="Arial Unicode MS" pitchFamily="34" charset="-128"/>
                <a:ea typeface="Arial Unicode MS" pitchFamily="34" charset="-128"/>
                <a:cs typeface="Arial Unicode MS" pitchFamily="34" charset="-128"/>
              </a:rPr>
              <a:t>Scheduling </a:t>
            </a:r>
          </a:p>
        </p:txBody>
      </p:sp>
      <p:sp>
        <p:nvSpPr>
          <p:cNvPr id="59" name="Teardrop 58"/>
          <p:cNvSpPr/>
          <p:nvPr/>
        </p:nvSpPr>
        <p:spPr>
          <a:xfrm rot="18912049">
            <a:off x="7034213" y="2184917"/>
            <a:ext cx="240030" cy="177880"/>
          </a:xfrm>
          <a:prstGeom prst="teardrop">
            <a:avLst>
              <a:gd name="adj" fmla="val 150061"/>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a:defRPr/>
            </a:pPr>
            <a:endParaRPr lang="en-US" dirty="0">
              <a:solidFill>
                <a:srgbClr val="C00000"/>
              </a:solidFill>
            </a:endParaRPr>
          </a:p>
        </p:txBody>
      </p:sp>
      <p:sp>
        <p:nvSpPr>
          <p:cNvPr id="60" name="Teardrop 59"/>
          <p:cNvSpPr/>
          <p:nvPr/>
        </p:nvSpPr>
        <p:spPr>
          <a:xfrm rot="18912049">
            <a:off x="8132922" y="4413767"/>
            <a:ext cx="241458" cy="177880"/>
          </a:xfrm>
          <a:prstGeom prst="teardrop">
            <a:avLst>
              <a:gd name="adj" fmla="val 150061"/>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a:defRPr/>
            </a:pPr>
            <a:endParaRPr lang="en-US" dirty="0">
              <a:solidFill>
                <a:srgbClr val="C00000"/>
              </a:solidFill>
            </a:endParaRPr>
          </a:p>
        </p:txBody>
      </p:sp>
      <p:sp>
        <p:nvSpPr>
          <p:cNvPr id="61" name="Teardrop 60"/>
          <p:cNvSpPr/>
          <p:nvPr/>
        </p:nvSpPr>
        <p:spPr>
          <a:xfrm rot="18912049">
            <a:off x="4976813" y="4413767"/>
            <a:ext cx="240030" cy="177880"/>
          </a:xfrm>
          <a:prstGeom prst="teardrop">
            <a:avLst>
              <a:gd name="adj" fmla="val 150061"/>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a:defRPr/>
            </a:pPr>
            <a:endParaRPr lang="en-US" dirty="0">
              <a:solidFill>
                <a:srgbClr val="C00000"/>
              </a:solidFill>
            </a:endParaRPr>
          </a:p>
        </p:txBody>
      </p:sp>
      <p:sp>
        <p:nvSpPr>
          <p:cNvPr id="62" name="Teardrop 61"/>
          <p:cNvSpPr/>
          <p:nvPr/>
        </p:nvSpPr>
        <p:spPr>
          <a:xfrm rot="18912049">
            <a:off x="3866674" y="4413767"/>
            <a:ext cx="240030" cy="177880"/>
          </a:xfrm>
          <a:prstGeom prst="teardrop">
            <a:avLst>
              <a:gd name="adj" fmla="val 150061"/>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a:defRPr/>
            </a:pPr>
            <a:endParaRPr lang="en-US" dirty="0">
              <a:solidFill>
                <a:srgbClr val="C00000"/>
              </a:solidFill>
            </a:endParaRPr>
          </a:p>
        </p:txBody>
      </p:sp>
      <p:sp>
        <p:nvSpPr>
          <p:cNvPr id="63" name="Teardrop 62"/>
          <p:cNvSpPr/>
          <p:nvPr/>
        </p:nvSpPr>
        <p:spPr>
          <a:xfrm rot="18912049">
            <a:off x="2799398" y="2184917"/>
            <a:ext cx="240030" cy="177880"/>
          </a:xfrm>
          <a:prstGeom prst="teardrop">
            <a:avLst>
              <a:gd name="adj" fmla="val 150061"/>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a:defRPr/>
            </a:pPr>
            <a:endParaRPr lang="en-US" dirty="0">
              <a:solidFill>
                <a:srgbClr val="C00000"/>
              </a:solidFill>
            </a:endParaRPr>
          </a:p>
        </p:txBody>
      </p:sp>
      <p:sp>
        <p:nvSpPr>
          <p:cNvPr id="67" name="Teardrop 66"/>
          <p:cNvSpPr/>
          <p:nvPr/>
        </p:nvSpPr>
        <p:spPr>
          <a:xfrm rot="18912049">
            <a:off x="4976813" y="3842624"/>
            <a:ext cx="240030" cy="176808"/>
          </a:xfrm>
          <a:prstGeom prst="teardrop">
            <a:avLst>
              <a:gd name="adj" fmla="val 150061"/>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a:defRPr/>
            </a:pPr>
            <a:endParaRPr lang="en-US" dirty="0">
              <a:solidFill>
                <a:srgbClr val="C00000"/>
              </a:solidFill>
            </a:endParaRPr>
          </a:p>
        </p:txBody>
      </p:sp>
      <p:sp>
        <p:nvSpPr>
          <p:cNvPr id="68" name="Teardrop 67"/>
          <p:cNvSpPr/>
          <p:nvPr/>
        </p:nvSpPr>
        <p:spPr>
          <a:xfrm rot="18912049">
            <a:off x="3866674" y="3842624"/>
            <a:ext cx="240030" cy="176808"/>
          </a:xfrm>
          <a:prstGeom prst="teardrop">
            <a:avLst>
              <a:gd name="adj" fmla="val 150061"/>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a:defRPr/>
            </a:pPr>
            <a:endParaRPr lang="en-US" dirty="0">
              <a:solidFill>
                <a:srgbClr val="C00000"/>
              </a:solidFill>
            </a:endParaRPr>
          </a:p>
        </p:txBody>
      </p:sp>
      <p:sp>
        <p:nvSpPr>
          <p:cNvPr id="73" name="Teardrop 72"/>
          <p:cNvSpPr/>
          <p:nvPr/>
        </p:nvSpPr>
        <p:spPr>
          <a:xfrm rot="18912049">
            <a:off x="4976813" y="3295056"/>
            <a:ext cx="240030" cy="177880"/>
          </a:xfrm>
          <a:prstGeom prst="teardrop">
            <a:avLst>
              <a:gd name="adj" fmla="val 150061"/>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a:defRPr/>
            </a:pPr>
            <a:endParaRPr lang="en-US" dirty="0">
              <a:solidFill>
                <a:srgbClr val="C00000"/>
              </a:solidFill>
            </a:endParaRPr>
          </a:p>
        </p:txBody>
      </p:sp>
      <p:sp>
        <p:nvSpPr>
          <p:cNvPr id="74" name="Teardrop 73"/>
          <p:cNvSpPr/>
          <p:nvPr/>
        </p:nvSpPr>
        <p:spPr>
          <a:xfrm rot="18912049">
            <a:off x="3866674" y="3295056"/>
            <a:ext cx="240030" cy="177880"/>
          </a:xfrm>
          <a:prstGeom prst="teardrop">
            <a:avLst>
              <a:gd name="adj" fmla="val 150061"/>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a:defRPr/>
            </a:pPr>
            <a:endParaRPr lang="en-US" dirty="0">
              <a:solidFill>
                <a:srgbClr val="C00000"/>
              </a:solidFill>
            </a:endParaRPr>
          </a:p>
        </p:txBody>
      </p:sp>
      <p:sp>
        <p:nvSpPr>
          <p:cNvPr id="84" name="Teardrop 83"/>
          <p:cNvSpPr/>
          <p:nvPr/>
        </p:nvSpPr>
        <p:spPr>
          <a:xfrm rot="18912049">
            <a:off x="8132922" y="2184917"/>
            <a:ext cx="241458" cy="177880"/>
          </a:xfrm>
          <a:prstGeom prst="teardrop">
            <a:avLst>
              <a:gd name="adj" fmla="val 150061"/>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a:defRPr/>
            </a:pPr>
            <a:endParaRPr lang="en-US" dirty="0">
              <a:solidFill>
                <a:srgbClr val="C00000"/>
              </a:solidFill>
            </a:endParaRPr>
          </a:p>
        </p:txBody>
      </p:sp>
      <p:sp>
        <p:nvSpPr>
          <p:cNvPr id="85" name="Teardrop 84"/>
          <p:cNvSpPr/>
          <p:nvPr/>
        </p:nvSpPr>
        <p:spPr>
          <a:xfrm rot="18912049">
            <a:off x="4976813" y="2184917"/>
            <a:ext cx="240030" cy="177880"/>
          </a:xfrm>
          <a:prstGeom prst="teardrop">
            <a:avLst>
              <a:gd name="adj" fmla="val 150061"/>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a:defRPr/>
            </a:pPr>
            <a:endParaRPr lang="en-US" dirty="0">
              <a:solidFill>
                <a:srgbClr val="C00000"/>
              </a:solidFill>
            </a:endParaRPr>
          </a:p>
        </p:txBody>
      </p:sp>
      <p:sp>
        <p:nvSpPr>
          <p:cNvPr id="86" name="Teardrop 85"/>
          <p:cNvSpPr/>
          <p:nvPr/>
        </p:nvSpPr>
        <p:spPr>
          <a:xfrm rot="18912049">
            <a:off x="3866674" y="2184917"/>
            <a:ext cx="240030" cy="177880"/>
          </a:xfrm>
          <a:prstGeom prst="teardrop">
            <a:avLst>
              <a:gd name="adj" fmla="val 150061"/>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a:defRPr/>
            </a:pPr>
            <a:endParaRPr lang="en-US" dirty="0">
              <a:solidFill>
                <a:srgbClr val="C00000"/>
              </a:solidFill>
            </a:endParaRPr>
          </a:p>
        </p:txBody>
      </p:sp>
      <p:sp>
        <p:nvSpPr>
          <p:cNvPr id="43" name="Teardrop 42"/>
          <p:cNvSpPr/>
          <p:nvPr/>
        </p:nvSpPr>
        <p:spPr>
          <a:xfrm rot="18912049">
            <a:off x="7048500" y="4401979"/>
            <a:ext cx="162878" cy="120015"/>
          </a:xfrm>
          <a:prstGeom prst="teardrop">
            <a:avLst>
              <a:gd name="adj" fmla="val 150061"/>
            </a:avLst>
          </a:prstGeom>
          <a:solidFill>
            <a:srgbClr val="C00000"/>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a:defRPr/>
            </a:pPr>
            <a:endParaRPr lang="en-US" dirty="0">
              <a:solidFill>
                <a:srgbClr val="C00000"/>
              </a:solidFill>
            </a:endParaRPr>
          </a:p>
        </p:txBody>
      </p:sp>
      <p:pic>
        <p:nvPicPr>
          <p:cNvPr id="7212" name="Picture 4"/>
          <p:cNvPicPr>
            <a:picLocks noChangeAspect="1" noChangeArrowheads="1"/>
          </p:cNvPicPr>
          <p:nvPr/>
        </p:nvPicPr>
        <p:blipFill>
          <a:blip r:embed="rId3" cstate="print"/>
          <a:srcRect/>
          <a:stretch>
            <a:fillRect/>
          </a:stretch>
        </p:blipFill>
        <p:spPr bwMode="auto">
          <a:xfrm>
            <a:off x="0" y="0"/>
            <a:ext cx="9096852" cy="5115640"/>
          </a:xfrm>
          <a:prstGeom prst="rect">
            <a:avLst/>
          </a:prstGeom>
          <a:noFill/>
          <a:ln w="9525">
            <a:noFill/>
            <a:miter lim="800000"/>
            <a:headEnd/>
            <a:tailEnd/>
          </a:ln>
        </p:spPr>
      </p:pic>
      <p:sp>
        <p:nvSpPr>
          <p:cNvPr id="46" name="Flowchart: Process 50"/>
          <p:cNvSpPr/>
          <p:nvPr/>
        </p:nvSpPr>
        <p:spPr>
          <a:xfrm>
            <a:off x="594360" y="960120"/>
            <a:ext cx="8229600" cy="4000143"/>
          </a:xfrm>
          <a:prstGeom prst="flowChartProcess">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a:defRPr/>
            </a:pPr>
            <a:endParaRPr lang="en-US" sz="1400" dirty="0">
              <a:solidFill>
                <a:prstClr val="white"/>
              </a:solidFill>
            </a:endParaRPr>
          </a:p>
        </p:txBody>
      </p:sp>
      <p:cxnSp>
        <p:nvCxnSpPr>
          <p:cNvPr id="47" name="Straight Connector 46"/>
          <p:cNvCxnSpPr/>
          <p:nvPr/>
        </p:nvCxnSpPr>
        <p:spPr>
          <a:xfrm flipH="1" flipV="1">
            <a:off x="2506504" y="1817370"/>
            <a:ext cx="0" cy="3029308"/>
          </a:xfrm>
          <a:prstGeom prst="line">
            <a:avLst/>
          </a:prstGeom>
          <a:ln w="25400">
            <a:solidFill>
              <a:schemeClr val="bg1">
                <a:lumMod val="75000"/>
              </a:schemeClr>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3573780" y="1817370"/>
            <a:ext cx="0" cy="3029308"/>
          </a:xfrm>
          <a:prstGeom prst="line">
            <a:avLst/>
          </a:prstGeom>
          <a:ln w="25400">
            <a:solidFill>
              <a:schemeClr val="bg1">
                <a:lumMod val="75000"/>
              </a:schemeClr>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4641057" y="1817370"/>
            <a:ext cx="0" cy="3029308"/>
          </a:xfrm>
          <a:prstGeom prst="line">
            <a:avLst/>
          </a:prstGeom>
          <a:ln w="25400">
            <a:solidFill>
              <a:schemeClr val="bg1">
                <a:lumMod val="75000"/>
              </a:schemeClr>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5706904" y="1817370"/>
            <a:ext cx="0" cy="3029308"/>
          </a:xfrm>
          <a:prstGeom prst="line">
            <a:avLst/>
          </a:prstGeom>
          <a:ln w="25400">
            <a:solidFill>
              <a:schemeClr val="bg1">
                <a:lumMod val="75000"/>
              </a:schemeClr>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6774180" y="1817370"/>
            <a:ext cx="0" cy="3029308"/>
          </a:xfrm>
          <a:prstGeom prst="line">
            <a:avLst/>
          </a:prstGeom>
          <a:ln w="25400">
            <a:solidFill>
              <a:schemeClr val="bg1">
                <a:lumMod val="75000"/>
              </a:schemeClr>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7841457" y="1817370"/>
            <a:ext cx="0" cy="3029308"/>
          </a:xfrm>
          <a:prstGeom prst="line">
            <a:avLst/>
          </a:prstGeom>
          <a:ln w="25400">
            <a:solidFill>
              <a:schemeClr val="bg1">
                <a:lumMod val="75000"/>
              </a:schemeClr>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134904" y="2617828"/>
            <a:ext cx="7102316" cy="0"/>
          </a:xfrm>
          <a:prstGeom prst="line">
            <a:avLst/>
          </a:prstGeom>
          <a:ln w="25400">
            <a:solidFill>
              <a:schemeClr val="bg1">
                <a:lumMod val="75000"/>
              </a:schemeClr>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1134904" y="3188970"/>
            <a:ext cx="7102316" cy="0"/>
          </a:xfrm>
          <a:prstGeom prst="line">
            <a:avLst/>
          </a:prstGeom>
          <a:ln w="25400">
            <a:solidFill>
              <a:schemeClr val="bg1">
                <a:lumMod val="75000"/>
              </a:schemeClr>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1134904" y="3760113"/>
            <a:ext cx="7102316" cy="0"/>
          </a:xfrm>
          <a:prstGeom prst="line">
            <a:avLst/>
          </a:prstGeom>
          <a:ln w="25400">
            <a:solidFill>
              <a:schemeClr val="bg1">
                <a:lumMod val="75000"/>
              </a:schemeClr>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1134904" y="4274463"/>
            <a:ext cx="7102316" cy="0"/>
          </a:xfrm>
          <a:prstGeom prst="line">
            <a:avLst/>
          </a:prstGeom>
          <a:ln w="25400">
            <a:solidFill>
              <a:schemeClr val="bg1">
                <a:lumMod val="75000"/>
              </a:schemeClr>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1134904" y="2103478"/>
            <a:ext cx="7102316" cy="0"/>
          </a:xfrm>
          <a:prstGeom prst="line">
            <a:avLst/>
          </a:prstGeom>
          <a:ln w="25400">
            <a:solidFill>
              <a:schemeClr val="bg1">
                <a:lumMod val="75000"/>
              </a:schemeClr>
            </a:solidFill>
            <a:prstDash val="dash"/>
            <a:headEnd type="none"/>
          </a:ln>
        </p:spPr>
        <p:style>
          <a:lnRef idx="1">
            <a:schemeClr val="accent1"/>
          </a:lnRef>
          <a:fillRef idx="0">
            <a:schemeClr val="accent1"/>
          </a:fillRef>
          <a:effectRef idx="0">
            <a:schemeClr val="accent1"/>
          </a:effectRef>
          <a:fontRef idx="minor">
            <a:schemeClr val="tx1"/>
          </a:fontRef>
        </p:style>
      </p:cxnSp>
      <p:sp>
        <p:nvSpPr>
          <p:cNvPr id="7227" name="Title 1"/>
          <p:cNvSpPr txBox="1">
            <a:spLocks/>
          </p:cNvSpPr>
          <p:nvPr/>
        </p:nvSpPr>
        <p:spPr bwMode="auto">
          <a:xfrm>
            <a:off x="906304" y="4332328"/>
            <a:ext cx="1600200" cy="514350"/>
          </a:xfrm>
          <a:prstGeom prst="rect">
            <a:avLst/>
          </a:prstGeom>
          <a:noFill/>
          <a:ln w="9525">
            <a:noFill/>
            <a:miter lim="800000"/>
            <a:headEnd/>
            <a:tailEnd/>
          </a:ln>
        </p:spPr>
        <p:txBody>
          <a:bodyPr lIns="82296" tIns="41148" rIns="82296" bIns="41148" anchor="ctr"/>
          <a:lstStyle/>
          <a:p>
            <a:pPr algn="r" eaLnBrk="0" hangingPunct="0"/>
            <a:r>
              <a:rPr lang="en-US" sz="1400" dirty="0" smtClean="0">
                <a:solidFill>
                  <a:prstClr val="black"/>
                </a:solidFill>
                <a:latin typeface="Arial Unicode MS" pitchFamily="34" charset="-128"/>
                <a:ea typeface="Arial Unicode MS" pitchFamily="34" charset="-128"/>
                <a:cs typeface="Arial Unicode MS" pitchFamily="34" charset="-128"/>
              </a:rPr>
              <a:t>Gamification</a:t>
            </a:r>
            <a:endParaRPr lang="en-US" sz="1400" dirty="0">
              <a:solidFill>
                <a:prstClr val="black"/>
              </a:solidFill>
              <a:latin typeface="Arial Unicode MS" pitchFamily="34" charset="-128"/>
              <a:ea typeface="Arial Unicode MS" pitchFamily="34" charset="-128"/>
              <a:cs typeface="Arial Unicode MS" pitchFamily="34" charset="-128"/>
            </a:endParaRPr>
          </a:p>
        </p:txBody>
      </p:sp>
      <p:sp>
        <p:nvSpPr>
          <p:cNvPr id="7228" name="Title 1"/>
          <p:cNvSpPr txBox="1">
            <a:spLocks/>
          </p:cNvSpPr>
          <p:nvPr/>
        </p:nvSpPr>
        <p:spPr bwMode="auto">
          <a:xfrm>
            <a:off x="906304" y="2617828"/>
            <a:ext cx="1600200" cy="571142"/>
          </a:xfrm>
          <a:prstGeom prst="rect">
            <a:avLst/>
          </a:prstGeom>
          <a:noFill/>
          <a:ln w="9525">
            <a:noFill/>
            <a:miter lim="800000"/>
            <a:headEnd/>
            <a:tailEnd/>
          </a:ln>
        </p:spPr>
        <p:txBody>
          <a:bodyPr lIns="91439" tIns="45719" rIns="91439" bIns="45719" anchor="ctr"/>
          <a:lstStyle/>
          <a:p>
            <a:pPr algn="r"/>
            <a:r>
              <a:rPr lang="en-US" sz="1400" dirty="0" smtClean="0">
                <a:solidFill>
                  <a:prstClr val="black"/>
                </a:solidFill>
                <a:latin typeface="Arial Unicode MS" pitchFamily="34" charset="-128"/>
                <a:ea typeface="Arial Unicode MS" pitchFamily="34" charset="-128"/>
                <a:cs typeface="Arial Unicode MS" pitchFamily="34" charset="-128"/>
              </a:rPr>
              <a:t>Social Media</a:t>
            </a:r>
            <a:endParaRPr lang="en-US" sz="1400" dirty="0">
              <a:solidFill>
                <a:prstClr val="black"/>
              </a:solidFill>
              <a:latin typeface="Arial Unicode MS" pitchFamily="34" charset="-128"/>
              <a:ea typeface="Arial Unicode MS" pitchFamily="34" charset="-128"/>
              <a:cs typeface="Arial Unicode MS" pitchFamily="34" charset="-128"/>
            </a:endParaRPr>
          </a:p>
        </p:txBody>
      </p:sp>
      <p:sp>
        <p:nvSpPr>
          <p:cNvPr id="7229" name="Title 1"/>
          <p:cNvSpPr txBox="1">
            <a:spLocks/>
          </p:cNvSpPr>
          <p:nvPr/>
        </p:nvSpPr>
        <p:spPr bwMode="auto">
          <a:xfrm>
            <a:off x="906304" y="2060616"/>
            <a:ext cx="1600200" cy="571142"/>
          </a:xfrm>
          <a:prstGeom prst="rect">
            <a:avLst/>
          </a:prstGeom>
          <a:noFill/>
          <a:ln w="9525">
            <a:noFill/>
            <a:miter lim="800000"/>
            <a:headEnd/>
            <a:tailEnd/>
          </a:ln>
        </p:spPr>
        <p:txBody>
          <a:bodyPr lIns="91439" tIns="45719" rIns="91439" bIns="45719" anchor="ctr"/>
          <a:lstStyle/>
          <a:p>
            <a:pPr algn="r"/>
            <a:r>
              <a:rPr lang="en-US" sz="1400" dirty="0" smtClean="0">
                <a:solidFill>
                  <a:prstClr val="black"/>
                </a:solidFill>
                <a:latin typeface="Arial Unicode MS" pitchFamily="34" charset="-128"/>
                <a:ea typeface="Arial Unicode MS" pitchFamily="34" charset="-128"/>
                <a:cs typeface="Arial Unicode MS" pitchFamily="34" charset="-128"/>
              </a:rPr>
              <a:t>Geography Based Alerts</a:t>
            </a:r>
            <a:endParaRPr lang="en-US" sz="1400" b="1" dirty="0">
              <a:solidFill>
                <a:prstClr val="black"/>
              </a:solidFill>
              <a:latin typeface="Arial Unicode MS" pitchFamily="34" charset="-128"/>
              <a:ea typeface="Arial Unicode MS" pitchFamily="34" charset="-128"/>
              <a:cs typeface="Arial Unicode MS" pitchFamily="34" charset="-128"/>
            </a:endParaRPr>
          </a:p>
        </p:txBody>
      </p:sp>
      <p:sp>
        <p:nvSpPr>
          <p:cNvPr id="7230" name="Title 1"/>
          <p:cNvSpPr txBox="1">
            <a:spLocks/>
          </p:cNvSpPr>
          <p:nvPr/>
        </p:nvSpPr>
        <p:spPr bwMode="auto">
          <a:xfrm>
            <a:off x="906304" y="3760113"/>
            <a:ext cx="1600200" cy="572215"/>
          </a:xfrm>
          <a:prstGeom prst="rect">
            <a:avLst/>
          </a:prstGeom>
          <a:noFill/>
          <a:ln w="9525">
            <a:noFill/>
            <a:miter lim="800000"/>
            <a:headEnd/>
            <a:tailEnd/>
          </a:ln>
        </p:spPr>
        <p:txBody>
          <a:bodyPr lIns="91439" tIns="45719" rIns="91439" bIns="45719" anchor="ctr"/>
          <a:lstStyle/>
          <a:p>
            <a:pPr algn="r"/>
            <a:r>
              <a:rPr lang="en-US" sz="1400" dirty="0" smtClean="0">
                <a:solidFill>
                  <a:prstClr val="black"/>
                </a:solidFill>
                <a:latin typeface="Arial Unicode MS" pitchFamily="34" charset="-128"/>
                <a:ea typeface="Arial Unicode MS" pitchFamily="34" charset="-128"/>
                <a:cs typeface="Arial Unicode MS" pitchFamily="34" charset="-128"/>
              </a:rPr>
              <a:t>Notifications</a:t>
            </a:r>
            <a:endParaRPr lang="en-US" sz="1400" dirty="0">
              <a:solidFill>
                <a:prstClr val="black"/>
              </a:solidFill>
              <a:latin typeface="Arial Unicode MS" pitchFamily="34" charset="-128"/>
              <a:ea typeface="Arial Unicode MS" pitchFamily="34" charset="-128"/>
              <a:cs typeface="Arial Unicode MS" pitchFamily="34" charset="-128"/>
            </a:endParaRPr>
          </a:p>
        </p:txBody>
      </p:sp>
      <p:sp>
        <p:nvSpPr>
          <p:cNvPr id="7231" name="Title 1"/>
          <p:cNvSpPr txBox="1">
            <a:spLocks/>
          </p:cNvSpPr>
          <p:nvPr/>
        </p:nvSpPr>
        <p:spPr bwMode="auto">
          <a:xfrm>
            <a:off x="906304" y="3188970"/>
            <a:ext cx="1600200" cy="571143"/>
          </a:xfrm>
          <a:prstGeom prst="rect">
            <a:avLst/>
          </a:prstGeom>
          <a:noFill/>
          <a:ln w="9525">
            <a:noFill/>
            <a:miter lim="800000"/>
            <a:headEnd/>
            <a:tailEnd/>
          </a:ln>
        </p:spPr>
        <p:txBody>
          <a:bodyPr lIns="91439" tIns="45719" rIns="91439" bIns="45719" anchor="ctr"/>
          <a:lstStyle/>
          <a:p>
            <a:pPr algn="r"/>
            <a:r>
              <a:rPr lang="en-US" sz="1400" dirty="0" smtClean="0">
                <a:solidFill>
                  <a:prstClr val="black"/>
                </a:solidFill>
                <a:latin typeface="Arial Unicode MS" pitchFamily="34" charset="-128"/>
                <a:ea typeface="Arial Unicode MS" pitchFamily="34" charset="-128"/>
                <a:cs typeface="Arial Unicode MS" pitchFamily="34" charset="-128"/>
              </a:rPr>
              <a:t>Phone App</a:t>
            </a:r>
            <a:endParaRPr lang="en-US" sz="1400" dirty="0">
              <a:solidFill>
                <a:prstClr val="black"/>
              </a:solidFill>
              <a:latin typeface="Arial Unicode MS" pitchFamily="34" charset="-128"/>
              <a:ea typeface="Arial Unicode MS" pitchFamily="34" charset="-128"/>
              <a:cs typeface="Arial Unicode MS" pitchFamily="34" charset="-128"/>
            </a:endParaRPr>
          </a:p>
        </p:txBody>
      </p:sp>
      <p:sp>
        <p:nvSpPr>
          <p:cNvPr id="7232" name="Title 1"/>
          <p:cNvSpPr txBox="1">
            <a:spLocks/>
          </p:cNvSpPr>
          <p:nvPr/>
        </p:nvSpPr>
        <p:spPr bwMode="auto">
          <a:xfrm rot="-2698461">
            <a:off x="2515077" y="1082071"/>
            <a:ext cx="1600200" cy="514350"/>
          </a:xfrm>
          <a:prstGeom prst="rect">
            <a:avLst/>
          </a:prstGeom>
          <a:noFill/>
          <a:ln w="9525">
            <a:noFill/>
            <a:miter lim="800000"/>
            <a:headEnd/>
            <a:tailEnd/>
          </a:ln>
        </p:spPr>
        <p:txBody>
          <a:bodyPr lIns="91439" tIns="45719" rIns="91439" bIns="45719" anchor="ctr"/>
          <a:lstStyle/>
          <a:p>
            <a:r>
              <a:rPr lang="en-US" sz="1700" dirty="0" smtClean="0">
                <a:solidFill>
                  <a:prstClr val="black"/>
                </a:solidFill>
                <a:latin typeface="Arial Unicode MS" pitchFamily="34" charset="-128"/>
                <a:ea typeface="Arial Unicode MS" pitchFamily="34" charset="-128"/>
                <a:cs typeface="Arial Unicode MS" pitchFamily="34" charset="-128"/>
              </a:rPr>
              <a:t>BloodCo</a:t>
            </a:r>
            <a:endParaRPr lang="en-US" sz="1700" dirty="0">
              <a:solidFill>
                <a:prstClr val="black"/>
              </a:solidFill>
              <a:latin typeface="Arial Unicode MS" pitchFamily="34" charset="-128"/>
              <a:ea typeface="Arial Unicode MS" pitchFamily="34" charset="-128"/>
              <a:cs typeface="Arial Unicode MS" pitchFamily="34" charset="-128"/>
            </a:endParaRPr>
          </a:p>
        </p:txBody>
      </p:sp>
      <p:sp>
        <p:nvSpPr>
          <p:cNvPr id="7233" name="Title 1"/>
          <p:cNvSpPr txBox="1">
            <a:spLocks/>
          </p:cNvSpPr>
          <p:nvPr/>
        </p:nvSpPr>
        <p:spPr bwMode="auto">
          <a:xfrm rot="-2698461">
            <a:off x="3642360" y="1082071"/>
            <a:ext cx="1600200" cy="514350"/>
          </a:xfrm>
          <a:prstGeom prst="rect">
            <a:avLst/>
          </a:prstGeom>
          <a:noFill/>
          <a:ln w="9525">
            <a:noFill/>
            <a:miter lim="800000"/>
            <a:headEnd/>
            <a:tailEnd/>
          </a:ln>
        </p:spPr>
        <p:txBody>
          <a:bodyPr lIns="91439" tIns="45719" rIns="91439" bIns="45719" anchor="ctr"/>
          <a:lstStyle/>
          <a:p>
            <a:r>
              <a:rPr lang="en-US" sz="1600" dirty="0" smtClean="0">
                <a:solidFill>
                  <a:prstClr val="black"/>
                </a:solidFill>
                <a:latin typeface="Arial Unicode MS" pitchFamily="34" charset="-128"/>
                <a:ea typeface="Arial Unicode MS" pitchFamily="34" charset="-128"/>
                <a:cs typeface="Arial Unicode MS" pitchFamily="34" charset="-128"/>
              </a:rPr>
              <a:t>American Blood Centers</a:t>
            </a:r>
            <a:endParaRPr lang="en-US" sz="1600" dirty="0">
              <a:solidFill>
                <a:prstClr val="black"/>
              </a:solidFill>
              <a:latin typeface="Arial Unicode MS" pitchFamily="34" charset="-128"/>
              <a:ea typeface="Arial Unicode MS" pitchFamily="34" charset="-128"/>
              <a:cs typeface="Arial Unicode MS" pitchFamily="34" charset="-128"/>
            </a:endParaRPr>
          </a:p>
        </p:txBody>
      </p:sp>
      <p:sp>
        <p:nvSpPr>
          <p:cNvPr id="7234" name="Title 1"/>
          <p:cNvSpPr txBox="1">
            <a:spLocks/>
          </p:cNvSpPr>
          <p:nvPr/>
        </p:nvSpPr>
        <p:spPr bwMode="auto">
          <a:xfrm rot="-2698461">
            <a:off x="4779999" y="983487"/>
            <a:ext cx="1971675" cy="514350"/>
          </a:xfrm>
          <a:prstGeom prst="rect">
            <a:avLst/>
          </a:prstGeom>
          <a:noFill/>
          <a:ln w="9525">
            <a:noFill/>
            <a:miter lim="800000"/>
            <a:headEnd/>
            <a:tailEnd/>
          </a:ln>
        </p:spPr>
        <p:txBody>
          <a:bodyPr lIns="91439" tIns="45719" rIns="91439" bIns="45719" anchor="ctr"/>
          <a:lstStyle/>
          <a:p>
            <a:r>
              <a:rPr lang="en-US" sz="1600" dirty="0" smtClean="0">
                <a:solidFill>
                  <a:prstClr val="black"/>
                </a:solidFill>
                <a:latin typeface="Arial Unicode MS" pitchFamily="34" charset="-128"/>
                <a:ea typeface="Arial Unicode MS" pitchFamily="34" charset="-128"/>
                <a:cs typeface="Arial Unicode MS" pitchFamily="34" charset="-128"/>
              </a:rPr>
              <a:t>iGive Blood</a:t>
            </a:r>
            <a:endParaRPr lang="en-US" sz="1600" dirty="0">
              <a:solidFill>
                <a:prstClr val="black"/>
              </a:solidFill>
              <a:latin typeface="Arial Unicode MS" pitchFamily="34" charset="-128"/>
              <a:ea typeface="Arial Unicode MS" pitchFamily="34" charset="-128"/>
              <a:cs typeface="Arial Unicode MS" pitchFamily="34" charset="-128"/>
            </a:endParaRPr>
          </a:p>
        </p:txBody>
      </p:sp>
      <p:sp>
        <p:nvSpPr>
          <p:cNvPr id="7235" name="Title 1"/>
          <p:cNvSpPr txBox="1">
            <a:spLocks/>
          </p:cNvSpPr>
          <p:nvPr/>
        </p:nvSpPr>
        <p:spPr bwMode="auto">
          <a:xfrm rot="-2698461">
            <a:off x="5871194" y="990988"/>
            <a:ext cx="1943100" cy="514350"/>
          </a:xfrm>
          <a:prstGeom prst="rect">
            <a:avLst/>
          </a:prstGeom>
          <a:noFill/>
          <a:ln w="9525">
            <a:noFill/>
            <a:miter lim="800000"/>
            <a:headEnd/>
            <a:tailEnd/>
          </a:ln>
        </p:spPr>
        <p:txBody>
          <a:bodyPr lIns="91439" tIns="45719" rIns="91439" bIns="45719" anchor="ctr"/>
          <a:lstStyle/>
          <a:p>
            <a:r>
              <a:rPr lang="en-US" sz="1600" dirty="0" smtClean="0">
                <a:solidFill>
                  <a:prstClr val="black"/>
                </a:solidFill>
                <a:latin typeface="Arial Unicode MS" pitchFamily="34" charset="-128"/>
                <a:ea typeface="Arial Unicode MS" pitchFamily="34" charset="-128"/>
                <a:cs typeface="Arial Unicode MS" pitchFamily="34" charset="-128"/>
              </a:rPr>
              <a:t>SG Blood</a:t>
            </a:r>
            <a:endParaRPr lang="en-US" sz="1600" dirty="0">
              <a:solidFill>
                <a:prstClr val="black"/>
              </a:solidFill>
              <a:latin typeface="Arial Unicode MS" pitchFamily="34" charset="-128"/>
              <a:ea typeface="Arial Unicode MS" pitchFamily="34" charset="-128"/>
              <a:cs typeface="Arial Unicode MS" pitchFamily="34" charset="-128"/>
            </a:endParaRPr>
          </a:p>
        </p:txBody>
      </p:sp>
      <p:sp>
        <p:nvSpPr>
          <p:cNvPr id="7236" name="Title 1"/>
          <p:cNvSpPr txBox="1">
            <a:spLocks/>
          </p:cNvSpPr>
          <p:nvPr/>
        </p:nvSpPr>
        <p:spPr bwMode="auto">
          <a:xfrm rot="-2698461">
            <a:off x="6785594" y="1000632"/>
            <a:ext cx="1943100" cy="514350"/>
          </a:xfrm>
          <a:prstGeom prst="rect">
            <a:avLst/>
          </a:prstGeom>
          <a:noFill/>
          <a:ln w="9525">
            <a:noFill/>
            <a:miter lim="800000"/>
            <a:headEnd/>
            <a:tailEnd/>
          </a:ln>
        </p:spPr>
        <p:txBody>
          <a:bodyPr lIns="91439" tIns="45719" rIns="91439" bIns="45719" anchor="ctr"/>
          <a:lstStyle/>
          <a:p>
            <a:r>
              <a:rPr lang="en-US" sz="1600" dirty="0" smtClean="0">
                <a:solidFill>
                  <a:prstClr val="black"/>
                </a:solidFill>
                <a:latin typeface="Arial Unicode MS" pitchFamily="34" charset="-128"/>
                <a:ea typeface="Arial Unicode MS" pitchFamily="34" charset="-128"/>
                <a:cs typeface="Arial Unicode MS" pitchFamily="34" charset="-128"/>
              </a:rPr>
              <a:t>American</a:t>
            </a:r>
            <a:br>
              <a:rPr lang="en-US" sz="1600" dirty="0" smtClean="0">
                <a:solidFill>
                  <a:prstClr val="black"/>
                </a:solidFill>
                <a:latin typeface="Arial Unicode MS" pitchFamily="34" charset="-128"/>
                <a:ea typeface="Arial Unicode MS" pitchFamily="34" charset="-128"/>
                <a:cs typeface="Arial Unicode MS" pitchFamily="34" charset="-128"/>
              </a:rPr>
            </a:br>
            <a:r>
              <a:rPr lang="en-US" sz="1600" dirty="0" smtClean="0">
                <a:solidFill>
                  <a:prstClr val="black"/>
                </a:solidFill>
                <a:latin typeface="Arial Unicode MS" pitchFamily="34" charset="-128"/>
                <a:ea typeface="Arial Unicode MS" pitchFamily="34" charset="-128"/>
                <a:cs typeface="Arial Unicode MS" pitchFamily="34" charset="-128"/>
              </a:rPr>
              <a:t>Red Cross</a:t>
            </a:r>
            <a:endParaRPr lang="en-US" sz="1700" dirty="0">
              <a:solidFill>
                <a:prstClr val="black"/>
              </a:solidFill>
              <a:latin typeface="Arial Unicode MS" pitchFamily="34" charset="-128"/>
              <a:ea typeface="Arial Unicode MS" pitchFamily="34" charset="-128"/>
              <a:cs typeface="Arial Unicode MS" pitchFamily="34" charset="-128"/>
            </a:endParaRPr>
          </a:p>
        </p:txBody>
      </p:sp>
      <p:sp>
        <p:nvSpPr>
          <p:cNvPr id="7254" name="TextBox 2"/>
          <p:cNvSpPr txBox="1">
            <a:spLocks noChangeArrowheads="1"/>
          </p:cNvSpPr>
          <p:nvPr/>
        </p:nvSpPr>
        <p:spPr bwMode="auto">
          <a:xfrm>
            <a:off x="731520" y="205740"/>
            <a:ext cx="7612380" cy="744819"/>
          </a:xfrm>
          <a:prstGeom prst="rect">
            <a:avLst/>
          </a:prstGeom>
          <a:noFill/>
          <a:ln w="9525">
            <a:noFill/>
            <a:miter lim="800000"/>
            <a:headEnd/>
            <a:tailEnd/>
          </a:ln>
        </p:spPr>
        <p:txBody>
          <a:bodyPr lIns="82296" tIns="41148" rIns="82296" bIns="41148">
            <a:spAutoFit/>
          </a:bodyPr>
          <a:lstStyle/>
          <a:p>
            <a:pPr algn="ctr"/>
            <a:r>
              <a:rPr lang="en-US" sz="4300" dirty="0">
                <a:solidFill>
                  <a:prstClr val="white"/>
                </a:solidFill>
              </a:rPr>
              <a:t>Competition</a:t>
            </a:r>
          </a:p>
        </p:txBody>
      </p:sp>
      <p:sp>
        <p:nvSpPr>
          <p:cNvPr id="79" name="Teardrop 78"/>
          <p:cNvSpPr/>
          <p:nvPr/>
        </p:nvSpPr>
        <p:spPr>
          <a:xfrm rot="18912049">
            <a:off x="2965778" y="2306897"/>
            <a:ext cx="191285" cy="189008"/>
          </a:xfrm>
          <a:prstGeom prst="teardrop">
            <a:avLst>
              <a:gd name="adj" fmla="val 15006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a:defRPr/>
            </a:pPr>
            <a:endParaRPr lang="en-US" dirty="0">
              <a:solidFill>
                <a:srgbClr val="C00000"/>
              </a:solidFill>
            </a:endParaRPr>
          </a:p>
        </p:txBody>
      </p:sp>
      <p:sp>
        <p:nvSpPr>
          <p:cNvPr id="81" name="Teardrop 80"/>
          <p:cNvSpPr/>
          <p:nvPr/>
        </p:nvSpPr>
        <p:spPr>
          <a:xfrm rot="18912049">
            <a:off x="2965778" y="2849272"/>
            <a:ext cx="191285" cy="189008"/>
          </a:xfrm>
          <a:prstGeom prst="teardrop">
            <a:avLst>
              <a:gd name="adj" fmla="val 15006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a:defRPr/>
            </a:pPr>
            <a:endParaRPr lang="en-US" dirty="0">
              <a:solidFill>
                <a:srgbClr val="C00000"/>
              </a:solidFill>
            </a:endParaRPr>
          </a:p>
        </p:txBody>
      </p:sp>
      <p:sp>
        <p:nvSpPr>
          <p:cNvPr id="82" name="Teardrop 81"/>
          <p:cNvSpPr/>
          <p:nvPr/>
        </p:nvSpPr>
        <p:spPr>
          <a:xfrm rot="18912049">
            <a:off x="2965778" y="3391646"/>
            <a:ext cx="191285" cy="189008"/>
          </a:xfrm>
          <a:prstGeom prst="teardrop">
            <a:avLst>
              <a:gd name="adj" fmla="val 15006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a:defRPr/>
            </a:pPr>
            <a:endParaRPr lang="en-US" dirty="0">
              <a:solidFill>
                <a:srgbClr val="C00000"/>
              </a:solidFill>
            </a:endParaRPr>
          </a:p>
        </p:txBody>
      </p:sp>
      <p:sp>
        <p:nvSpPr>
          <p:cNvPr id="83" name="Teardrop 82"/>
          <p:cNvSpPr/>
          <p:nvPr/>
        </p:nvSpPr>
        <p:spPr>
          <a:xfrm rot="18912049">
            <a:off x="2965778" y="3934020"/>
            <a:ext cx="191285" cy="189008"/>
          </a:xfrm>
          <a:prstGeom prst="teardrop">
            <a:avLst>
              <a:gd name="adj" fmla="val 15006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a:defRPr/>
            </a:pPr>
            <a:endParaRPr lang="en-US" dirty="0">
              <a:solidFill>
                <a:srgbClr val="C00000"/>
              </a:solidFill>
            </a:endParaRPr>
          </a:p>
        </p:txBody>
      </p:sp>
      <p:sp>
        <p:nvSpPr>
          <p:cNvPr id="87" name="Teardrop 86"/>
          <p:cNvSpPr/>
          <p:nvPr/>
        </p:nvSpPr>
        <p:spPr>
          <a:xfrm rot="18912049">
            <a:off x="2965778" y="4476395"/>
            <a:ext cx="191285" cy="189008"/>
          </a:xfrm>
          <a:prstGeom prst="teardrop">
            <a:avLst>
              <a:gd name="adj" fmla="val 15006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a:defRPr/>
            </a:pPr>
            <a:endParaRPr lang="en-US" dirty="0">
              <a:solidFill>
                <a:srgbClr val="C00000"/>
              </a:solidFill>
            </a:endParaRPr>
          </a:p>
        </p:txBody>
      </p:sp>
      <p:sp>
        <p:nvSpPr>
          <p:cNvPr id="89" name="Teardrop 88"/>
          <p:cNvSpPr/>
          <p:nvPr/>
        </p:nvSpPr>
        <p:spPr>
          <a:xfrm rot="18912049">
            <a:off x="4051075" y="2849272"/>
            <a:ext cx="191285" cy="189008"/>
          </a:xfrm>
          <a:prstGeom prst="teardrop">
            <a:avLst>
              <a:gd name="adj" fmla="val 15006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a:defRPr/>
            </a:pPr>
            <a:endParaRPr lang="en-US" dirty="0">
              <a:solidFill>
                <a:srgbClr val="C00000"/>
              </a:solidFill>
            </a:endParaRPr>
          </a:p>
        </p:txBody>
      </p:sp>
      <p:sp>
        <p:nvSpPr>
          <p:cNvPr id="98" name="Teardrop 97"/>
          <p:cNvSpPr/>
          <p:nvPr/>
        </p:nvSpPr>
        <p:spPr>
          <a:xfrm rot="18912049">
            <a:off x="5075855" y="2849272"/>
            <a:ext cx="191285" cy="189008"/>
          </a:xfrm>
          <a:prstGeom prst="teardrop">
            <a:avLst>
              <a:gd name="adj" fmla="val 15006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a:defRPr/>
            </a:pPr>
            <a:endParaRPr lang="en-US" dirty="0">
              <a:solidFill>
                <a:srgbClr val="C00000"/>
              </a:solidFill>
            </a:endParaRPr>
          </a:p>
        </p:txBody>
      </p:sp>
      <p:sp>
        <p:nvSpPr>
          <p:cNvPr id="103" name="Teardrop 102"/>
          <p:cNvSpPr/>
          <p:nvPr/>
        </p:nvSpPr>
        <p:spPr>
          <a:xfrm rot="18912049">
            <a:off x="6142655" y="2849272"/>
            <a:ext cx="191285" cy="189008"/>
          </a:xfrm>
          <a:prstGeom prst="teardrop">
            <a:avLst>
              <a:gd name="adj" fmla="val 15006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a:defRPr/>
            </a:pPr>
            <a:endParaRPr lang="en-US" dirty="0">
              <a:solidFill>
                <a:srgbClr val="C00000"/>
              </a:solidFill>
            </a:endParaRPr>
          </a:p>
        </p:txBody>
      </p:sp>
      <p:sp>
        <p:nvSpPr>
          <p:cNvPr id="104" name="Teardrop 103"/>
          <p:cNvSpPr/>
          <p:nvPr/>
        </p:nvSpPr>
        <p:spPr>
          <a:xfrm rot="18912049">
            <a:off x="7219558" y="2849272"/>
            <a:ext cx="191285" cy="189008"/>
          </a:xfrm>
          <a:prstGeom prst="teardrop">
            <a:avLst>
              <a:gd name="adj" fmla="val 15006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a:defRPr/>
            </a:pPr>
            <a:endParaRPr lang="en-US" dirty="0">
              <a:solidFill>
                <a:srgbClr val="C00000"/>
              </a:solidFill>
            </a:endParaRPr>
          </a:p>
        </p:txBody>
      </p:sp>
      <p:sp>
        <p:nvSpPr>
          <p:cNvPr id="105" name="Teardrop 104"/>
          <p:cNvSpPr/>
          <p:nvPr/>
        </p:nvSpPr>
        <p:spPr>
          <a:xfrm rot="18912049">
            <a:off x="4051075" y="3373696"/>
            <a:ext cx="191285" cy="189008"/>
          </a:xfrm>
          <a:prstGeom prst="teardrop">
            <a:avLst>
              <a:gd name="adj" fmla="val 15006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a:defRPr/>
            </a:pPr>
            <a:endParaRPr lang="en-US" dirty="0">
              <a:solidFill>
                <a:srgbClr val="C00000"/>
              </a:solidFill>
            </a:endParaRPr>
          </a:p>
        </p:txBody>
      </p:sp>
      <p:sp>
        <p:nvSpPr>
          <p:cNvPr id="106" name="Teardrop 105"/>
          <p:cNvSpPr/>
          <p:nvPr/>
        </p:nvSpPr>
        <p:spPr>
          <a:xfrm rot="18912049">
            <a:off x="5075855" y="3373697"/>
            <a:ext cx="191285" cy="189008"/>
          </a:xfrm>
          <a:prstGeom prst="teardrop">
            <a:avLst>
              <a:gd name="adj" fmla="val 15006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a:defRPr/>
            </a:pPr>
            <a:endParaRPr lang="en-US" dirty="0">
              <a:solidFill>
                <a:srgbClr val="C00000"/>
              </a:solidFill>
            </a:endParaRPr>
          </a:p>
        </p:txBody>
      </p:sp>
      <p:sp>
        <p:nvSpPr>
          <p:cNvPr id="107" name="Teardrop 106"/>
          <p:cNvSpPr/>
          <p:nvPr/>
        </p:nvSpPr>
        <p:spPr>
          <a:xfrm rot="18912049">
            <a:off x="7219558" y="3409595"/>
            <a:ext cx="191285" cy="189008"/>
          </a:xfrm>
          <a:prstGeom prst="teardrop">
            <a:avLst>
              <a:gd name="adj" fmla="val 15006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a:defRPr/>
            </a:pPr>
            <a:endParaRPr lang="en-US" dirty="0">
              <a:solidFill>
                <a:srgbClr val="C00000"/>
              </a:solidFill>
            </a:endParaRPr>
          </a:p>
        </p:txBody>
      </p:sp>
      <p:sp>
        <p:nvSpPr>
          <p:cNvPr id="108" name="Teardrop 107"/>
          <p:cNvSpPr/>
          <p:nvPr/>
        </p:nvSpPr>
        <p:spPr>
          <a:xfrm rot="18912049">
            <a:off x="6177786" y="3435224"/>
            <a:ext cx="121022" cy="119581"/>
          </a:xfrm>
          <a:prstGeom prst="teardrop">
            <a:avLst>
              <a:gd name="adj" fmla="val 150061"/>
            </a:avLst>
          </a:prstGeom>
          <a:solidFill>
            <a:srgbClr val="C00000"/>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a:defRPr/>
            </a:pPr>
            <a:endParaRPr lang="en-US" dirty="0">
              <a:solidFill>
                <a:srgbClr val="C00000"/>
              </a:solidFill>
            </a:endParaRPr>
          </a:p>
        </p:txBody>
      </p:sp>
      <p:sp>
        <p:nvSpPr>
          <p:cNvPr id="109" name="Teardrop 108"/>
          <p:cNvSpPr/>
          <p:nvPr/>
        </p:nvSpPr>
        <p:spPr>
          <a:xfrm rot="18912049">
            <a:off x="4086206" y="3950895"/>
            <a:ext cx="121022" cy="119581"/>
          </a:xfrm>
          <a:prstGeom prst="teardrop">
            <a:avLst>
              <a:gd name="adj" fmla="val 150061"/>
            </a:avLst>
          </a:prstGeom>
          <a:solidFill>
            <a:srgbClr val="C00000"/>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a:defRPr/>
            </a:pPr>
            <a:endParaRPr lang="en-US" dirty="0">
              <a:solidFill>
                <a:srgbClr val="C00000"/>
              </a:solidFill>
            </a:endParaRPr>
          </a:p>
        </p:txBody>
      </p:sp>
      <p:sp>
        <p:nvSpPr>
          <p:cNvPr id="110" name="Teardrop 109"/>
          <p:cNvSpPr/>
          <p:nvPr/>
        </p:nvSpPr>
        <p:spPr>
          <a:xfrm rot="18912049">
            <a:off x="7254689" y="3950895"/>
            <a:ext cx="121022" cy="119581"/>
          </a:xfrm>
          <a:prstGeom prst="teardrop">
            <a:avLst>
              <a:gd name="adj" fmla="val 150061"/>
            </a:avLst>
          </a:prstGeom>
          <a:solidFill>
            <a:srgbClr val="C00000"/>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a:defRPr/>
            </a:pPr>
            <a:endParaRPr lang="en-US" dirty="0">
              <a:solidFill>
                <a:srgbClr val="C00000"/>
              </a:solidFill>
            </a:endParaRPr>
          </a:p>
        </p:txBody>
      </p:sp>
    </p:spTree>
    <p:extLst>
      <p:ext uri="{BB962C8B-B14F-4D97-AF65-F5344CB8AC3E}">
        <p14:creationId xmlns:p14="http://schemas.microsoft.com/office/powerpoint/2010/main" val="41316550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ksolomon\Desktop\gear720\spring final\gear720 spring presentation211.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29193"/>
            <a:ext cx="9133764" cy="5172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3537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Copyright © 2013 Michael "Luni" Libes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2761172984"/>
              </p:ext>
            </p:extLst>
          </p:nvPr>
        </p:nvGraphicFramePr>
        <p:xfrm>
          <a:off x="457200" y="209553"/>
          <a:ext cx="8229600" cy="4800597"/>
        </p:xfrm>
        <a:graphic>
          <a:graphicData uri="http://schemas.openxmlformats.org/drawingml/2006/table">
            <a:tbl>
              <a:tblPr firstRow="1" bandRow="1">
                <a:tableStyleId>{5C22544A-7EE6-4342-B048-85BDC9FD1C3A}</a:tableStyleId>
              </a:tblPr>
              <a:tblGrid>
                <a:gridCol w="2514600"/>
                <a:gridCol w="1143000"/>
                <a:gridCol w="1143000"/>
                <a:gridCol w="1143000"/>
                <a:gridCol w="1143000"/>
                <a:gridCol w="1143000"/>
              </a:tblGrid>
              <a:tr h="1646037">
                <a:tc>
                  <a:txBody>
                    <a:bodyPr/>
                    <a:lstStyle/>
                    <a:p>
                      <a:pPr algn="ctr"/>
                      <a:endParaRPr lang="en-US" dirty="0"/>
                    </a:p>
                  </a:txBody>
                  <a:tcPr vert="vert270" anchor="ctr">
                    <a:solidFill>
                      <a:schemeClr val="accent5"/>
                    </a:solidFill>
                  </a:tcPr>
                </a:tc>
                <a:tc>
                  <a:txBody>
                    <a:bodyPr/>
                    <a:lstStyle/>
                    <a:p>
                      <a:pPr algn="ctr"/>
                      <a:r>
                        <a:rPr lang="en-US" dirty="0" smtClean="0"/>
                        <a:t>Concrete</a:t>
                      </a:r>
                      <a:r>
                        <a:rPr lang="en-US" baseline="0" dirty="0" smtClean="0"/>
                        <a:t> </a:t>
                      </a:r>
                      <a:r>
                        <a:rPr lang="en-US" dirty="0" smtClean="0"/>
                        <a:t>Flywheel</a:t>
                      </a:r>
                      <a:endParaRPr lang="en-US" dirty="0"/>
                    </a:p>
                  </a:txBody>
                  <a:tcPr vert="vert270" anchor="ctr">
                    <a:solidFill>
                      <a:schemeClr val="accent4"/>
                    </a:solidFill>
                  </a:tcPr>
                </a:tc>
                <a:tc>
                  <a:txBody>
                    <a:bodyPr/>
                    <a:lstStyle/>
                    <a:p>
                      <a:pPr algn="ctr"/>
                      <a:r>
                        <a:rPr lang="en-US" dirty="0" smtClean="0"/>
                        <a:t>Active</a:t>
                      </a:r>
                      <a:br>
                        <a:rPr lang="en-US" dirty="0" smtClean="0"/>
                      </a:br>
                      <a:r>
                        <a:rPr lang="en-US" dirty="0" smtClean="0"/>
                        <a:t>Power</a:t>
                      </a:r>
                      <a:endParaRPr lang="en-US" dirty="0"/>
                    </a:p>
                  </a:txBody>
                  <a:tcPr vert="vert270" anchor="ctr"/>
                </a:tc>
                <a:tc>
                  <a:txBody>
                    <a:bodyPr/>
                    <a:lstStyle/>
                    <a:p>
                      <a:pPr algn="ctr"/>
                      <a:r>
                        <a:rPr lang="en-US" dirty="0" smtClean="0"/>
                        <a:t>Pentadyne</a:t>
                      </a:r>
                      <a:endParaRPr lang="en-US" dirty="0"/>
                    </a:p>
                  </a:txBody>
                  <a:tcPr vert="vert270" anchor="ctr"/>
                </a:tc>
                <a:tc>
                  <a:txBody>
                    <a:bodyPr/>
                    <a:lstStyle/>
                    <a:p>
                      <a:pPr algn="ctr"/>
                      <a:r>
                        <a:rPr lang="en-US" dirty="0" smtClean="0"/>
                        <a:t>Beacon</a:t>
                      </a:r>
                      <a:endParaRPr lang="en-US" dirty="0"/>
                    </a:p>
                  </a:txBody>
                  <a:tcPr vert="vert270" anchor="ctr"/>
                </a:tc>
                <a:tc>
                  <a:txBody>
                    <a:bodyPr/>
                    <a:lstStyle/>
                    <a:p>
                      <a:pPr algn="ctr"/>
                      <a:r>
                        <a:rPr lang="en-US" dirty="0" smtClean="0"/>
                        <a:t>R&amp;D</a:t>
                      </a:r>
                      <a:br>
                        <a:rPr lang="en-US" dirty="0" smtClean="0"/>
                      </a:br>
                      <a:r>
                        <a:rPr lang="en-US" dirty="0" smtClean="0"/>
                        <a:t>Solutions</a:t>
                      </a:r>
                      <a:endParaRPr lang="en-US" dirty="0"/>
                    </a:p>
                  </a:txBody>
                  <a:tcPr vert="vert270" anchor="ctr">
                    <a:solidFill>
                      <a:schemeClr val="tx1">
                        <a:lumMod val="50000"/>
                        <a:lumOff val="50000"/>
                      </a:schemeClr>
                    </a:solidFill>
                  </a:tcPr>
                </a:tc>
              </a:tr>
              <a:tr h="525760">
                <a:tc>
                  <a:txBody>
                    <a:bodyPr/>
                    <a:lstStyle/>
                    <a:p>
                      <a:pPr algn="l"/>
                      <a:r>
                        <a:rPr kumimoji="0" lang="en-US" sz="1600" kern="1200" dirty="0" smtClean="0">
                          <a:solidFill>
                            <a:schemeClr val="dk1"/>
                          </a:solidFill>
                          <a:latin typeface="+mn-lt"/>
                          <a:ea typeface="+mn-ea"/>
                          <a:cs typeface="+mn-cs"/>
                        </a:rPr>
                        <a:t>Kinetic-based</a:t>
                      </a:r>
                      <a:r>
                        <a:rPr kumimoji="0" lang="en-US" sz="1600" kern="1200" baseline="0" dirty="0" smtClean="0">
                          <a:solidFill>
                            <a:schemeClr val="dk1"/>
                          </a:solidFill>
                          <a:latin typeface="+mn-lt"/>
                          <a:ea typeface="+mn-ea"/>
                          <a:cs typeface="+mn-cs"/>
                        </a:rPr>
                        <a:t> storage</a:t>
                      </a:r>
                      <a:endParaRPr kumimoji="0" lang="en-US" sz="1600" kern="1200" dirty="0" smtClean="0">
                        <a:solidFill>
                          <a:schemeClr val="dk1"/>
                        </a:solidFill>
                        <a:latin typeface="+mn-lt"/>
                        <a:ea typeface="+mn-ea"/>
                        <a:cs typeface="+mn-cs"/>
                      </a:endParaRPr>
                    </a:p>
                  </a:txBody>
                  <a:tcPr anchor="ctr"/>
                </a:tc>
                <a:tc>
                  <a:txBody>
                    <a:bodyPr/>
                    <a:lstStyle/>
                    <a:p>
                      <a:pPr algn="ctr"/>
                      <a:r>
                        <a:rPr lang="en-US" sz="2400" b="1" dirty="0" smtClean="0">
                          <a:solidFill>
                            <a:schemeClr val="tx2"/>
                          </a:solidFill>
                          <a:sym typeface="Wingdings"/>
                        </a:rPr>
                        <a:t></a:t>
                      </a:r>
                      <a:endParaRPr lang="en-US" sz="2400" b="1" dirty="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2"/>
                          </a:solidFill>
                          <a:sym typeface="Wingdings"/>
                        </a:rPr>
                        <a:t></a:t>
                      </a:r>
                      <a:endParaRPr lang="en-US" sz="24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2"/>
                          </a:solidFill>
                          <a:sym typeface="Wingdings"/>
                        </a:rPr>
                        <a:t></a:t>
                      </a:r>
                      <a:endParaRPr lang="en-US" sz="24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2"/>
                          </a:solidFill>
                          <a:sym typeface="Wingdings"/>
                        </a:rPr>
                        <a:t></a:t>
                      </a:r>
                      <a:endParaRPr lang="en-US" sz="24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2"/>
                        </a:solidFill>
                      </a:endParaRPr>
                    </a:p>
                  </a:txBody>
                  <a:tcPr anchor="ctr"/>
                </a:tc>
              </a:tr>
              <a:tr h="52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dk1"/>
                          </a:solidFill>
                          <a:latin typeface="+mn-lt"/>
                          <a:ea typeface="+mn-ea"/>
                          <a:cs typeface="+mn-cs"/>
                        </a:rPr>
                        <a:t>“Instant”</a:t>
                      </a:r>
                      <a:r>
                        <a:rPr kumimoji="0" lang="en-US" sz="1600" kern="1200" baseline="0" dirty="0" smtClean="0">
                          <a:solidFill>
                            <a:schemeClr val="dk1"/>
                          </a:solidFill>
                          <a:latin typeface="+mn-lt"/>
                          <a:ea typeface="+mn-ea"/>
                          <a:cs typeface="+mn-cs"/>
                        </a:rPr>
                        <a:t> input &amp; output</a:t>
                      </a:r>
                      <a:endParaRPr kumimoji="0" lang="en-US" sz="1600" kern="1200" dirty="0" smtClean="0">
                        <a:solidFill>
                          <a:schemeClr val="dk1"/>
                        </a:solidFill>
                        <a:latin typeface="+mn-lt"/>
                        <a:ea typeface="+mn-ea"/>
                        <a:cs typeface="+mn-cs"/>
                      </a:endParaRPr>
                    </a:p>
                  </a:txBody>
                  <a:tcPr anchor="ctr"/>
                </a:tc>
                <a:tc>
                  <a:txBody>
                    <a:bodyPr/>
                    <a:lstStyle/>
                    <a:p>
                      <a:pPr algn="ctr"/>
                      <a:r>
                        <a:rPr lang="en-US" sz="2400" b="1" dirty="0" smtClean="0">
                          <a:solidFill>
                            <a:schemeClr val="tx2"/>
                          </a:solidFill>
                          <a:sym typeface="Wingdings"/>
                        </a:rPr>
                        <a:t></a:t>
                      </a:r>
                      <a:endParaRPr lang="en-US" sz="2400" b="1" dirty="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2"/>
                          </a:solidFill>
                          <a:sym typeface="Wingdings"/>
                        </a:rPr>
                        <a:t></a:t>
                      </a:r>
                      <a:endParaRPr lang="en-US" sz="24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2"/>
                          </a:solidFill>
                          <a:sym typeface="Wingdings"/>
                        </a:rPr>
                        <a:t></a:t>
                      </a:r>
                      <a:endParaRPr lang="en-US" sz="24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2"/>
                          </a:solidFill>
                          <a:sym typeface="Wingdings"/>
                        </a:rPr>
                        <a:t></a:t>
                      </a:r>
                      <a:endParaRPr lang="en-US" sz="24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2"/>
                          </a:solidFill>
                          <a:sym typeface="Wingdings"/>
                        </a:rPr>
                        <a:t></a:t>
                      </a:r>
                      <a:endParaRPr lang="en-US" sz="2400" b="1" dirty="0" smtClean="0">
                        <a:solidFill>
                          <a:schemeClr val="tx2"/>
                        </a:solidFill>
                      </a:endParaRPr>
                    </a:p>
                  </a:txBody>
                  <a:tcPr anchor="ctr"/>
                </a:tc>
              </a:tr>
              <a:tr h="525760">
                <a:tc>
                  <a:txBody>
                    <a:bodyPr/>
                    <a:lstStyle/>
                    <a:p>
                      <a:pPr algn="l"/>
                      <a:r>
                        <a:rPr kumimoji="0" lang="en-US" sz="1600" kern="1200" dirty="0" smtClean="0">
                          <a:solidFill>
                            <a:schemeClr val="dk1"/>
                          </a:solidFill>
                          <a:latin typeface="+mn-lt"/>
                          <a:ea typeface="+mn-ea"/>
                          <a:cs typeface="+mn-cs"/>
                        </a:rPr>
                        <a:t>Industrial-scale</a:t>
                      </a:r>
                      <a:endParaRPr lang="en-US" sz="1600" dirty="0"/>
                    </a:p>
                  </a:txBody>
                  <a:tcPr anchor="ctr"/>
                </a:tc>
                <a:tc>
                  <a:txBody>
                    <a:bodyPr/>
                    <a:lstStyle/>
                    <a:p>
                      <a:pPr algn="ctr"/>
                      <a:r>
                        <a:rPr lang="en-US" sz="2400" b="1" dirty="0" smtClean="0">
                          <a:solidFill>
                            <a:schemeClr val="tx2"/>
                          </a:solidFill>
                          <a:sym typeface="Wingdings"/>
                        </a:rPr>
                        <a:t></a:t>
                      </a:r>
                      <a:endParaRPr lang="en-US" sz="2400" b="1" dirty="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2"/>
                          </a:solidFill>
                          <a:sym typeface="Wingdings"/>
                        </a:rPr>
                        <a:t></a:t>
                      </a:r>
                      <a:endParaRPr lang="en-US" sz="24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2"/>
                          </a:solidFill>
                          <a:sym typeface="Wingdings"/>
                        </a:rPr>
                        <a:t></a:t>
                      </a:r>
                      <a:endParaRPr lang="en-US" sz="24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2"/>
                          </a:solidFill>
                          <a:sym typeface="Wingdings"/>
                        </a:rPr>
                        <a:t></a:t>
                      </a:r>
                      <a:endParaRPr lang="en-US" sz="24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2"/>
                          </a:solidFill>
                          <a:sym typeface="Wingdings"/>
                        </a:rPr>
                        <a:t></a:t>
                      </a:r>
                      <a:endParaRPr lang="en-US" sz="2400" b="1" dirty="0" smtClean="0">
                        <a:solidFill>
                          <a:schemeClr val="tx2"/>
                        </a:solidFill>
                      </a:endParaRPr>
                    </a:p>
                  </a:txBody>
                  <a:tcPr anchor="ctr"/>
                </a:tc>
              </a:tr>
              <a:tr h="52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Low-tech (low cost)</a:t>
                      </a:r>
                    </a:p>
                  </a:txBody>
                  <a:tcPr anchor="ctr"/>
                </a:tc>
                <a:tc>
                  <a:txBody>
                    <a:bodyPr/>
                    <a:lstStyle/>
                    <a:p>
                      <a:pPr algn="ctr"/>
                      <a:r>
                        <a:rPr lang="en-US" sz="2400" b="1" dirty="0" smtClean="0">
                          <a:solidFill>
                            <a:schemeClr val="tx2"/>
                          </a:solidFill>
                          <a:sym typeface="Wingdings"/>
                        </a:rPr>
                        <a:t></a:t>
                      </a:r>
                      <a:endParaRPr lang="en-US" sz="2400" b="1" dirty="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2"/>
                          </a:solidFill>
                          <a:sym typeface="Wingdings"/>
                        </a:rPr>
                        <a:t></a:t>
                      </a:r>
                      <a:endParaRPr lang="en-US" sz="2400" b="1" dirty="0" smtClean="0">
                        <a:solidFill>
                          <a:schemeClr val="tx2"/>
                        </a:solidFill>
                      </a:endParaRPr>
                    </a:p>
                  </a:txBody>
                  <a:tcPr anchor="ctr"/>
                </a:tc>
              </a:tr>
              <a:tr h="525760">
                <a:tc>
                  <a:txBody>
                    <a:bodyPr/>
                    <a:lstStyle/>
                    <a:p>
                      <a:pPr algn="l"/>
                      <a:r>
                        <a:rPr lang="en-US" sz="1600" dirty="0" smtClean="0"/>
                        <a:t>High</a:t>
                      </a:r>
                      <a:r>
                        <a:rPr lang="en-US" sz="1600" baseline="0" dirty="0" smtClean="0"/>
                        <a:t>-tech (high cost)</a:t>
                      </a:r>
                      <a:endParaRPr lang="en-US" sz="1600" dirty="0"/>
                    </a:p>
                  </a:txBody>
                  <a:tcPr anchor="ctr"/>
                </a:tc>
                <a:tc>
                  <a:txBody>
                    <a:bodyPr/>
                    <a:lstStyle/>
                    <a:p>
                      <a:pPr algn="ctr"/>
                      <a:endParaRPr lang="en-US" sz="2400" b="1" dirty="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2"/>
                          </a:solidFill>
                          <a:sym typeface="Wingdings"/>
                        </a:rPr>
                        <a:t></a:t>
                      </a:r>
                      <a:endParaRPr lang="en-US" sz="24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2"/>
                          </a:solidFill>
                          <a:sym typeface="Wingdings"/>
                        </a:rPr>
                        <a:t></a:t>
                      </a:r>
                      <a:endParaRPr lang="en-US" sz="24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2"/>
                          </a:solidFill>
                          <a:sym typeface="Wingdings"/>
                        </a:rPr>
                        <a:t></a:t>
                      </a:r>
                      <a:endParaRPr lang="en-US" sz="24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2"/>
                        </a:solidFill>
                      </a:endParaRPr>
                    </a:p>
                  </a:txBody>
                  <a:tcPr anchor="ctr"/>
                </a:tc>
              </a:tr>
              <a:tr h="525760">
                <a:tc>
                  <a:txBody>
                    <a:bodyPr/>
                    <a:lstStyle/>
                    <a:p>
                      <a:pPr algn="l"/>
                      <a:r>
                        <a:rPr lang="en-US" sz="1600" dirty="0" smtClean="0"/>
                        <a:t>Government</a:t>
                      </a:r>
                      <a:r>
                        <a:rPr lang="en-US" sz="1600" baseline="0" dirty="0" smtClean="0"/>
                        <a:t> loans</a:t>
                      </a:r>
                      <a:endParaRPr lang="en-US" sz="1600" dirty="0"/>
                    </a:p>
                  </a:txBody>
                  <a:tcPr anchor="ctr"/>
                </a:tc>
                <a:tc>
                  <a:txBody>
                    <a:bodyPr/>
                    <a:lstStyle/>
                    <a:p>
                      <a:pPr algn="ctr"/>
                      <a:endParaRPr lang="en-US" sz="2400" b="1" dirty="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2"/>
                          </a:solidFill>
                          <a:sym typeface="Wingdings"/>
                        </a:rPr>
                        <a:t></a:t>
                      </a:r>
                      <a:endParaRPr lang="en-US" sz="24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2"/>
                        </a:solidFill>
                      </a:endParaRPr>
                    </a:p>
                  </a:txBody>
                  <a:tcPr anchor="ctr"/>
                </a:tc>
              </a:tr>
            </a:tbl>
          </a:graphicData>
        </a:graphic>
      </p:graphicFrame>
    </p:spTree>
    <p:extLst>
      <p:ext uri="{BB962C8B-B14F-4D97-AF65-F5344CB8AC3E}">
        <p14:creationId xmlns:p14="http://schemas.microsoft.com/office/powerpoint/2010/main" val="19016218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Copyright © 2013 Michael "Luni" Libes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2909909046"/>
              </p:ext>
            </p:extLst>
          </p:nvPr>
        </p:nvGraphicFramePr>
        <p:xfrm>
          <a:off x="457200" y="209553"/>
          <a:ext cx="8229600" cy="4800597"/>
        </p:xfrm>
        <a:graphic>
          <a:graphicData uri="http://schemas.openxmlformats.org/drawingml/2006/table">
            <a:tbl>
              <a:tblPr firstRow="1" bandRow="1">
                <a:tableStyleId>{5C22544A-7EE6-4342-B048-85BDC9FD1C3A}</a:tableStyleId>
              </a:tblPr>
              <a:tblGrid>
                <a:gridCol w="2514600"/>
                <a:gridCol w="1143000"/>
                <a:gridCol w="1143000"/>
                <a:gridCol w="1143000"/>
                <a:gridCol w="1143000"/>
                <a:gridCol w="1143000"/>
              </a:tblGrid>
              <a:tr h="1646037">
                <a:tc>
                  <a:txBody>
                    <a:bodyPr/>
                    <a:lstStyle/>
                    <a:p>
                      <a:pPr algn="ctr"/>
                      <a:endParaRPr lang="en-US" dirty="0"/>
                    </a:p>
                  </a:txBody>
                  <a:tcPr vert="vert270" anchor="ctr">
                    <a:solidFill>
                      <a:schemeClr val="accent5"/>
                    </a:solidFill>
                  </a:tcPr>
                </a:tc>
                <a:tc>
                  <a:txBody>
                    <a:bodyPr/>
                    <a:lstStyle/>
                    <a:p>
                      <a:pPr algn="ctr"/>
                      <a:r>
                        <a:rPr lang="en-US" dirty="0" smtClean="0"/>
                        <a:t>Concrete</a:t>
                      </a:r>
                      <a:r>
                        <a:rPr lang="en-US" baseline="0" dirty="0" smtClean="0"/>
                        <a:t> </a:t>
                      </a:r>
                      <a:r>
                        <a:rPr lang="en-US" dirty="0" smtClean="0"/>
                        <a:t>Flywheel</a:t>
                      </a:r>
                      <a:endParaRPr lang="en-US" dirty="0"/>
                    </a:p>
                  </a:txBody>
                  <a:tcPr vert="vert270" anchor="ctr">
                    <a:solidFill>
                      <a:schemeClr val="accent4"/>
                    </a:solidFill>
                  </a:tcPr>
                </a:tc>
                <a:tc>
                  <a:txBody>
                    <a:bodyPr/>
                    <a:lstStyle/>
                    <a:p>
                      <a:pPr algn="ctr"/>
                      <a:r>
                        <a:rPr lang="en-US" dirty="0" smtClean="0"/>
                        <a:t>Active</a:t>
                      </a:r>
                      <a:br>
                        <a:rPr lang="en-US" dirty="0" smtClean="0"/>
                      </a:br>
                      <a:r>
                        <a:rPr lang="en-US" dirty="0" smtClean="0"/>
                        <a:t>Power</a:t>
                      </a:r>
                      <a:endParaRPr lang="en-US" dirty="0"/>
                    </a:p>
                  </a:txBody>
                  <a:tcPr vert="vert270" anchor="ctr"/>
                </a:tc>
                <a:tc>
                  <a:txBody>
                    <a:bodyPr/>
                    <a:lstStyle/>
                    <a:p>
                      <a:pPr algn="ctr"/>
                      <a:r>
                        <a:rPr lang="en-US" dirty="0" smtClean="0"/>
                        <a:t>Pentadyne</a:t>
                      </a:r>
                      <a:endParaRPr lang="en-US" dirty="0"/>
                    </a:p>
                  </a:txBody>
                  <a:tcPr vert="vert270" anchor="ctr"/>
                </a:tc>
                <a:tc>
                  <a:txBody>
                    <a:bodyPr/>
                    <a:lstStyle/>
                    <a:p>
                      <a:pPr algn="ctr"/>
                      <a:r>
                        <a:rPr lang="en-US" dirty="0" smtClean="0"/>
                        <a:t>Beacon</a:t>
                      </a:r>
                      <a:endParaRPr lang="en-US" dirty="0"/>
                    </a:p>
                  </a:txBody>
                  <a:tcPr vert="vert270" anchor="ctr"/>
                </a:tc>
                <a:tc>
                  <a:txBody>
                    <a:bodyPr/>
                    <a:lstStyle/>
                    <a:p>
                      <a:pPr algn="ctr"/>
                      <a:r>
                        <a:rPr lang="en-US" dirty="0" smtClean="0"/>
                        <a:t>R&amp;D</a:t>
                      </a:r>
                      <a:br>
                        <a:rPr lang="en-US" dirty="0" smtClean="0"/>
                      </a:br>
                      <a:r>
                        <a:rPr lang="en-US" dirty="0" smtClean="0"/>
                        <a:t>Solutions</a:t>
                      </a:r>
                      <a:endParaRPr lang="en-US" dirty="0"/>
                    </a:p>
                  </a:txBody>
                  <a:tcPr vert="vert270" anchor="ctr">
                    <a:solidFill>
                      <a:schemeClr val="tx1">
                        <a:lumMod val="50000"/>
                        <a:lumOff val="50000"/>
                      </a:schemeClr>
                    </a:solidFill>
                  </a:tcPr>
                </a:tc>
              </a:tr>
              <a:tr h="525760">
                <a:tc>
                  <a:txBody>
                    <a:bodyPr/>
                    <a:lstStyle/>
                    <a:p>
                      <a:pPr algn="l"/>
                      <a:r>
                        <a:rPr kumimoji="0" lang="en-US" sz="1600" kern="1200" dirty="0" smtClean="0">
                          <a:solidFill>
                            <a:schemeClr val="dk1"/>
                          </a:solidFill>
                          <a:latin typeface="+mn-lt"/>
                          <a:ea typeface="+mn-ea"/>
                          <a:cs typeface="+mn-cs"/>
                        </a:rPr>
                        <a:t>Kinetic-based</a:t>
                      </a:r>
                      <a:r>
                        <a:rPr kumimoji="0" lang="en-US" sz="1600" kern="1200" baseline="0" dirty="0" smtClean="0">
                          <a:solidFill>
                            <a:schemeClr val="dk1"/>
                          </a:solidFill>
                          <a:latin typeface="+mn-lt"/>
                          <a:ea typeface="+mn-ea"/>
                          <a:cs typeface="+mn-cs"/>
                        </a:rPr>
                        <a:t> storage</a:t>
                      </a:r>
                      <a:endParaRPr kumimoji="0" lang="en-US" sz="1600" kern="1200" dirty="0" smtClean="0">
                        <a:solidFill>
                          <a:schemeClr val="dk1"/>
                        </a:solidFill>
                        <a:latin typeface="+mn-lt"/>
                        <a:ea typeface="+mn-ea"/>
                        <a:cs typeface="+mn-cs"/>
                      </a:endParaRPr>
                    </a:p>
                  </a:txBody>
                  <a:tcPr anchor="ctr"/>
                </a:tc>
                <a:tc>
                  <a:txBody>
                    <a:bodyPr/>
                    <a:lstStyle/>
                    <a:p>
                      <a:pPr algn="ctr"/>
                      <a:r>
                        <a:rPr lang="en-US" sz="2800" b="1" dirty="0" smtClean="0">
                          <a:solidFill>
                            <a:schemeClr val="tx2"/>
                          </a:solidFill>
                          <a:sym typeface="Wingdings"/>
                        </a:rPr>
                        <a:t></a:t>
                      </a:r>
                      <a:endParaRPr lang="en-US" sz="2800" b="1" dirty="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2"/>
                          </a:solidFill>
                          <a:sym typeface="Wingdings"/>
                        </a:rPr>
                        <a:t></a:t>
                      </a:r>
                      <a:endParaRPr lang="en-US" sz="28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2"/>
                          </a:solidFill>
                          <a:sym typeface="Wingdings"/>
                        </a:rPr>
                        <a:t></a:t>
                      </a:r>
                      <a:endParaRPr lang="en-US" sz="28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2"/>
                          </a:solidFill>
                          <a:sym typeface="Wingdings"/>
                        </a:rPr>
                        <a:t></a:t>
                      </a:r>
                      <a:endParaRPr lang="en-US" sz="28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b="1" dirty="0" smtClean="0">
                        <a:solidFill>
                          <a:schemeClr val="tx2"/>
                        </a:solidFill>
                      </a:endParaRPr>
                    </a:p>
                  </a:txBody>
                  <a:tcPr anchor="ctr"/>
                </a:tc>
              </a:tr>
              <a:tr h="52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dk1"/>
                          </a:solidFill>
                          <a:latin typeface="+mn-lt"/>
                          <a:ea typeface="+mn-ea"/>
                          <a:cs typeface="+mn-cs"/>
                        </a:rPr>
                        <a:t>“Instant”</a:t>
                      </a:r>
                      <a:r>
                        <a:rPr kumimoji="0" lang="en-US" sz="1600" kern="1200" baseline="0" dirty="0" smtClean="0">
                          <a:solidFill>
                            <a:schemeClr val="dk1"/>
                          </a:solidFill>
                          <a:latin typeface="+mn-lt"/>
                          <a:ea typeface="+mn-ea"/>
                          <a:cs typeface="+mn-cs"/>
                        </a:rPr>
                        <a:t> input &amp; output</a:t>
                      </a:r>
                      <a:endParaRPr kumimoji="0" lang="en-US" sz="1600" kern="1200" dirty="0" smtClean="0">
                        <a:solidFill>
                          <a:schemeClr val="dk1"/>
                        </a:solidFill>
                        <a:latin typeface="+mn-lt"/>
                        <a:ea typeface="+mn-ea"/>
                        <a:cs typeface="+mn-cs"/>
                      </a:endParaRPr>
                    </a:p>
                  </a:txBody>
                  <a:tcPr anchor="ctr"/>
                </a:tc>
                <a:tc>
                  <a:txBody>
                    <a:bodyPr/>
                    <a:lstStyle/>
                    <a:p>
                      <a:pPr algn="ctr"/>
                      <a:r>
                        <a:rPr lang="en-US" sz="2800" b="1" dirty="0" smtClean="0">
                          <a:solidFill>
                            <a:schemeClr val="tx2"/>
                          </a:solidFill>
                          <a:sym typeface="Wingdings"/>
                        </a:rPr>
                        <a:t></a:t>
                      </a:r>
                      <a:endParaRPr lang="en-US" sz="2800" b="1" dirty="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2"/>
                          </a:solidFill>
                          <a:sym typeface="Wingdings"/>
                        </a:rPr>
                        <a:t></a:t>
                      </a:r>
                      <a:endParaRPr lang="en-US" sz="20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2"/>
                          </a:solidFill>
                          <a:sym typeface="Wingdings"/>
                        </a:rPr>
                        <a:t></a:t>
                      </a:r>
                      <a:endParaRPr lang="en-US" sz="28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2"/>
                          </a:solidFill>
                          <a:sym typeface="Wingdings"/>
                        </a:rPr>
                        <a:t></a:t>
                      </a:r>
                      <a:endParaRPr lang="en-US" sz="28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2"/>
                          </a:solidFill>
                          <a:sym typeface="Wingdings"/>
                        </a:rPr>
                        <a:t></a:t>
                      </a:r>
                      <a:endParaRPr lang="en-US" sz="2800" b="1" dirty="0" smtClean="0">
                        <a:solidFill>
                          <a:schemeClr val="tx2"/>
                        </a:solidFill>
                      </a:endParaRPr>
                    </a:p>
                  </a:txBody>
                  <a:tcPr anchor="ctr"/>
                </a:tc>
              </a:tr>
              <a:tr h="525760">
                <a:tc>
                  <a:txBody>
                    <a:bodyPr/>
                    <a:lstStyle/>
                    <a:p>
                      <a:pPr algn="l"/>
                      <a:r>
                        <a:rPr kumimoji="0" lang="en-US" sz="1600" kern="1200" dirty="0" smtClean="0">
                          <a:solidFill>
                            <a:schemeClr val="dk1"/>
                          </a:solidFill>
                          <a:latin typeface="+mn-lt"/>
                          <a:ea typeface="+mn-ea"/>
                          <a:cs typeface="+mn-cs"/>
                        </a:rPr>
                        <a:t>Industrial-scale</a:t>
                      </a:r>
                      <a:endParaRPr lang="en-US" sz="1600" dirty="0"/>
                    </a:p>
                  </a:txBody>
                  <a:tcPr anchor="ctr"/>
                </a:tc>
                <a:tc>
                  <a:txBody>
                    <a:bodyPr/>
                    <a:lstStyle/>
                    <a:p>
                      <a:pPr algn="ctr"/>
                      <a:r>
                        <a:rPr lang="en-US" sz="2800" b="1" dirty="0" smtClean="0">
                          <a:solidFill>
                            <a:schemeClr val="tx2"/>
                          </a:solidFill>
                          <a:sym typeface="Wingdings"/>
                        </a:rPr>
                        <a:t></a:t>
                      </a:r>
                      <a:endParaRPr lang="en-US" sz="2800" b="1" dirty="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2"/>
                          </a:solidFill>
                          <a:sym typeface="Wingdings"/>
                        </a:rPr>
                        <a:t></a:t>
                      </a:r>
                      <a:endParaRPr lang="en-US" sz="28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2"/>
                          </a:solidFill>
                          <a:sym typeface="Wingdings"/>
                        </a:rPr>
                        <a:t></a:t>
                      </a:r>
                      <a:endParaRPr lang="en-US" sz="28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2"/>
                          </a:solidFill>
                          <a:sym typeface="Wingdings"/>
                        </a:rPr>
                        <a:t></a:t>
                      </a:r>
                      <a:endParaRPr lang="en-US" sz="28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2"/>
                          </a:solidFill>
                          <a:sym typeface="Wingdings"/>
                        </a:rPr>
                        <a:t></a:t>
                      </a:r>
                      <a:endParaRPr lang="en-US" sz="2800" b="1" dirty="0" smtClean="0">
                        <a:solidFill>
                          <a:schemeClr val="tx2"/>
                        </a:solidFill>
                      </a:endParaRPr>
                    </a:p>
                  </a:txBody>
                  <a:tcPr anchor="ctr"/>
                </a:tc>
              </a:tr>
              <a:tr h="52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Low-tech (low cost)</a:t>
                      </a:r>
                    </a:p>
                  </a:txBody>
                  <a:tcPr anchor="ctr"/>
                </a:tc>
                <a:tc>
                  <a:txBody>
                    <a:bodyPr/>
                    <a:lstStyle/>
                    <a:p>
                      <a:pPr algn="ctr"/>
                      <a:r>
                        <a:rPr lang="en-US" sz="2800" b="1" dirty="0" smtClean="0">
                          <a:solidFill>
                            <a:schemeClr val="tx2"/>
                          </a:solidFill>
                          <a:sym typeface="Wingdings"/>
                        </a:rPr>
                        <a:t></a:t>
                      </a:r>
                      <a:endParaRPr lang="en-US" sz="2800" b="1" dirty="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2"/>
                          </a:solidFill>
                          <a:sym typeface="Wingdings"/>
                        </a:rPr>
                        <a:t></a:t>
                      </a:r>
                      <a:endParaRPr lang="en-US" sz="2800" b="1" dirty="0" smtClean="0">
                        <a:solidFill>
                          <a:schemeClr val="tx2"/>
                        </a:solidFill>
                      </a:endParaRPr>
                    </a:p>
                  </a:txBody>
                  <a:tcPr anchor="ctr"/>
                </a:tc>
              </a:tr>
              <a:tr h="525760">
                <a:tc>
                  <a:txBody>
                    <a:bodyPr/>
                    <a:lstStyle/>
                    <a:p>
                      <a:pPr algn="l"/>
                      <a:r>
                        <a:rPr lang="en-US" sz="1600" dirty="0" smtClean="0"/>
                        <a:t>High</a:t>
                      </a:r>
                      <a:r>
                        <a:rPr lang="en-US" sz="1600" baseline="0" dirty="0" smtClean="0"/>
                        <a:t>-tech (high cost)</a:t>
                      </a:r>
                      <a:endParaRPr lang="en-US" sz="1600" dirty="0"/>
                    </a:p>
                  </a:txBody>
                  <a:tcPr anchor="ctr"/>
                </a:tc>
                <a:tc>
                  <a:txBody>
                    <a:bodyPr/>
                    <a:lstStyle/>
                    <a:p>
                      <a:pPr algn="ctr"/>
                      <a:endParaRPr lang="en-US" sz="2800" b="1" dirty="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2"/>
                          </a:solidFill>
                          <a:sym typeface="Wingdings"/>
                        </a:rPr>
                        <a:t></a:t>
                      </a:r>
                      <a:endParaRPr lang="en-US" sz="20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2"/>
                          </a:solidFill>
                          <a:sym typeface="Wingdings"/>
                        </a:rPr>
                        <a:t></a:t>
                      </a:r>
                      <a:endParaRPr lang="en-US" sz="20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2"/>
                          </a:solidFill>
                          <a:sym typeface="Wingdings"/>
                        </a:rPr>
                        <a:t></a:t>
                      </a:r>
                      <a:endParaRPr lang="en-US" sz="20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b="1" dirty="0" smtClean="0">
                        <a:solidFill>
                          <a:schemeClr val="tx2"/>
                        </a:solidFill>
                      </a:endParaRPr>
                    </a:p>
                  </a:txBody>
                  <a:tcPr anchor="ctr"/>
                </a:tc>
              </a:tr>
              <a:tr h="525760">
                <a:tc>
                  <a:txBody>
                    <a:bodyPr/>
                    <a:lstStyle/>
                    <a:p>
                      <a:pPr algn="l"/>
                      <a:r>
                        <a:rPr lang="en-US" sz="1600" dirty="0" smtClean="0"/>
                        <a:t>Government</a:t>
                      </a:r>
                      <a:r>
                        <a:rPr lang="en-US" sz="1600" baseline="0" dirty="0" smtClean="0"/>
                        <a:t> loans</a:t>
                      </a:r>
                      <a:endParaRPr lang="en-US" sz="1600" dirty="0"/>
                    </a:p>
                  </a:txBody>
                  <a:tcPr anchor="ctr"/>
                </a:tc>
                <a:tc>
                  <a:txBody>
                    <a:bodyPr/>
                    <a:lstStyle/>
                    <a:p>
                      <a:pPr algn="ctr"/>
                      <a:endParaRPr lang="en-US" sz="2800" b="1" dirty="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2"/>
                          </a:solidFill>
                          <a:sym typeface="Wingdings"/>
                        </a:rPr>
                        <a:t></a:t>
                      </a:r>
                      <a:endParaRPr lang="en-US" sz="20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b="1" dirty="0" smtClean="0">
                        <a:solidFill>
                          <a:schemeClr val="tx2"/>
                        </a:solidFill>
                      </a:endParaRPr>
                    </a:p>
                  </a:txBody>
                  <a:tcPr anchor="ctr"/>
                </a:tc>
              </a:tr>
            </a:tbl>
          </a:graphicData>
        </a:graphic>
      </p:graphicFrame>
    </p:spTree>
    <p:extLst>
      <p:ext uri="{BB962C8B-B14F-4D97-AF65-F5344CB8AC3E}">
        <p14:creationId xmlns:p14="http://schemas.microsoft.com/office/powerpoint/2010/main" val="38572608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Copyright © 2013 Michael "Luni" Libes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2798190473"/>
              </p:ext>
            </p:extLst>
          </p:nvPr>
        </p:nvGraphicFramePr>
        <p:xfrm>
          <a:off x="457200" y="209553"/>
          <a:ext cx="8229600" cy="4800597"/>
        </p:xfrm>
        <a:graphic>
          <a:graphicData uri="http://schemas.openxmlformats.org/drawingml/2006/table">
            <a:tbl>
              <a:tblPr firstRow="1" bandRow="1">
                <a:tableStyleId>{5C22544A-7EE6-4342-B048-85BDC9FD1C3A}</a:tableStyleId>
              </a:tblPr>
              <a:tblGrid>
                <a:gridCol w="2514600"/>
                <a:gridCol w="1143000"/>
                <a:gridCol w="1143000"/>
                <a:gridCol w="1143000"/>
                <a:gridCol w="1143000"/>
                <a:gridCol w="1143000"/>
              </a:tblGrid>
              <a:tr h="1646037">
                <a:tc>
                  <a:txBody>
                    <a:bodyPr/>
                    <a:lstStyle/>
                    <a:p>
                      <a:pPr algn="ctr"/>
                      <a:endParaRPr lang="en-US" dirty="0"/>
                    </a:p>
                  </a:txBody>
                  <a:tcPr vert="vert270" anchor="ctr">
                    <a:solidFill>
                      <a:schemeClr val="accent5"/>
                    </a:solidFill>
                  </a:tcPr>
                </a:tc>
                <a:tc>
                  <a:txBody>
                    <a:bodyPr/>
                    <a:lstStyle/>
                    <a:p>
                      <a:pPr algn="ctr"/>
                      <a:r>
                        <a:rPr lang="en-US" dirty="0" smtClean="0"/>
                        <a:t>Concrete</a:t>
                      </a:r>
                      <a:r>
                        <a:rPr lang="en-US" baseline="0" dirty="0" smtClean="0"/>
                        <a:t> </a:t>
                      </a:r>
                      <a:r>
                        <a:rPr lang="en-US" dirty="0" smtClean="0"/>
                        <a:t>Flywheel</a:t>
                      </a:r>
                      <a:endParaRPr lang="en-US" dirty="0"/>
                    </a:p>
                  </a:txBody>
                  <a:tcPr vert="vert270" anchor="ctr">
                    <a:solidFill>
                      <a:schemeClr val="accent4"/>
                    </a:solidFill>
                  </a:tcPr>
                </a:tc>
                <a:tc>
                  <a:txBody>
                    <a:bodyPr/>
                    <a:lstStyle/>
                    <a:p>
                      <a:pPr algn="ctr"/>
                      <a:r>
                        <a:rPr lang="en-US" dirty="0" smtClean="0"/>
                        <a:t>Active</a:t>
                      </a:r>
                      <a:br>
                        <a:rPr lang="en-US" dirty="0" smtClean="0"/>
                      </a:br>
                      <a:r>
                        <a:rPr lang="en-US" dirty="0" smtClean="0"/>
                        <a:t>Power</a:t>
                      </a:r>
                      <a:endParaRPr lang="en-US" dirty="0"/>
                    </a:p>
                  </a:txBody>
                  <a:tcPr vert="vert270" anchor="ctr"/>
                </a:tc>
                <a:tc>
                  <a:txBody>
                    <a:bodyPr/>
                    <a:lstStyle/>
                    <a:p>
                      <a:pPr algn="ctr"/>
                      <a:r>
                        <a:rPr lang="en-US" dirty="0" smtClean="0"/>
                        <a:t>Pentadyne</a:t>
                      </a:r>
                      <a:endParaRPr lang="en-US" dirty="0"/>
                    </a:p>
                  </a:txBody>
                  <a:tcPr vert="vert270" anchor="ctr"/>
                </a:tc>
                <a:tc>
                  <a:txBody>
                    <a:bodyPr/>
                    <a:lstStyle/>
                    <a:p>
                      <a:pPr algn="ctr"/>
                      <a:r>
                        <a:rPr lang="en-US" dirty="0" smtClean="0"/>
                        <a:t>Beacon</a:t>
                      </a:r>
                      <a:endParaRPr lang="en-US" dirty="0"/>
                    </a:p>
                  </a:txBody>
                  <a:tcPr vert="vert270" anchor="ctr"/>
                </a:tc>
                <a:tc>
                  <a:txBody>
                    <a:bodyPr/>
                    <a:lstStyle/>
                    <a:p>
                      <a:pPr algn="ctr"/>
                      <a:r>
                        <a:rPr lang="en-US" dirty="0" smtClean="0"/>
                        <a:t>R&amp;D</a:t>
                      </a:r>
                      <a:br>
                        <a:rPr lang="en-US" dirty="0" smtClean="0"/>
                      </a:br>
                      <a:r>
                        <a:rPr lang="en-US" dirty="0" smtClean="0"/>
                        <a:t>Solutions</a:t>
                      </a:r>
                      <a:endParaRPr lang="en-US" dirty="0"/>
                    </a:p>
                  </a:txBody>
                  <a:tcPr vert="vert270" anchor="ctr">
                    <a:solidFill>
                      <a:schemeClr val="tx1">
                        <a:lumMod val="50000"/>
                        <a:lumOff val="50000"/>
                      </a:schemeClr>
                    </a:solidFill>
                  </a:tcPr>
                </a:tc>
              </a:tr>
              <a:tr h="525760">
                <a:tc>
                  <a:txBody>
                    <a:bodyPr/>
                    <a:lstStyle/>
                    <a:p>
                      <a:pPr algn="l"/>
                      <a:r>
                        <a:rPr kumimoji="0" lang="en-US" sz="1600" kern="1200" dirty="0" smtClean="0">
                          <a:solidFill>
                            <a:schemeClr val="dk1"/>
                          </a:solidFill>
                          <a:latin typeface="+mn-lt"/>
                          <a:ea typeface="+mn-ea"/>
                          <a:cs typeface="+mn-cs"/>
                        </a:rPr>
                        <a:t>Kinetic-based</a:t>
                      </a:r>
                      <a:r>
                        <a:rPr kumimoji="0" lang="en-US" sz="1600" kern="1200" baseline="0" dirty="0" smtClean="0">
                          <a:solidFill>
                            <a:schemeClr val="dk1"/>
                          </a:solidFill>
                          <a:latin typeface="+mn-lt"/>
                          <a:ea typeface="+mn-ea"/>
                          <a:cs typeface="+mn-cs"/>
                        </a:rPr>
                        <a:t> storage</a:t>
                      </a:r>
                      <a:endParaRPr kumimoji="0" lang="en-US" sz="1600" kern="1200" dirty="0" smtClean="0">
                        <a:solidFill>
                          <a:schemeClr val="dk1"/>
                        </a:solidFill>
                        <a:latin typeface="+mn-lt"/>
                        <a:ea typeface="+mn-ea"/>
                        <a:cs typeface="+mn-cs"/>
                      </a:endParaRPr>
                    </a:p>
                  </a:txBody>
                  <a:tcPr anchor="ctr"/>
                </a:tc>
                <a:tc>
                  <a:txBody>
                    <a:bodyPr/>
                    <a:lstStyle/>
                    <a:p>
                      <a:pPr algn="ctr"/>
                      <a:endParaRPr lang="en-US" sz="2400" b="1" dirty="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2"/>
                        </a:solidFill>
                      </a:endParaRPr>
                    </a:p>
                  </a:txBody>
                  <a:tcPr anchor="ctr"/>
                </a:tc>
              </a:tr>
              <a:tr h="52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dk1"/>
                          </a:solidFill>
                          <a:latin typeface="+mn-lt"/>
                          <a:ea typeface="+mn-ea"/>
                          <a:cs typeface="+mn-cs"/>
                        </a:rPr>
                        <a:t>“Instant”</a:t>
                      </a:r>
                      <a:r>
                        <a:rPr kumimoji="0" lang="en-US" sz="1600" kern="1200" baseline="0" dirty="0" smtClean="0">
                          <a:solidFill>
                            <a:schemeClr val="dk1"/>
                          </a:solidFill>
                          <a:latin typeface="+mn-lt"/>
                          <a:ea typeface="+mn-ea"/>
                          <a:cs typeface="+mn-cs"/>
                        </a:rPr>
                        <a:t> input &amp; output</a:t>
                      </a:r>
                      <a:endParaRPr kumimoji="0" lang="en-US" sz="1600" kern="1200" dirty="0" smtClean="0">
                        <a:solidFill>
                          <a:schemeClr val="dk1"/>
                        </a:solidFill>
                        <a:latin typeface="+mn-lt"/>
                        <a:ea typeface="+mn-ea"/>
                        <a:cs typeface="+mn-cs"/>
                      </a:endParaRPr>
                    </a:p>
                  </a:txBody>
                  <a:tcPr anchor="ctr"/>
                </a:tc>
                <a:tc>
                  <a:txBody>
                    <a:bodyPr/>
                    <a:lstStyle/>
                    <a:p>
                      <a:pPr algn="ctr"/>
                      <a:endParaRPr lang="en-US" sz="2400" b="1" dirty="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2"/>
                        </a:solidFill>
                      </a:endParaRPr>
                    </a:p>
                  </a:txBody>
                  <a:tcPr anchor="ctr"/>
                </a:tc>
              </a:tr>
              <a:tr h="525760">
                <a:tc>
                  <a:txBody>
                    <a:bodyPr/>
                    <a:lstStyle/>
                    <a:p>
                      <a:pPr algn="l"/>
                      <a:r>
                        <a:rPr kumimoji="0" lang="en-US" sz="1600" kern="1200" dirty="0" smtClean="0">
                          <a:solidFill>
                            <a:schemeClr val="dk1"/>
                          </a:solidFill>
                          <a:latin typeface="+mn-lt"/>
                          <a:ea typeface="+mn-ea"/>
                          <a:cs typeface="+mn-cs"/>
                        </a:rPr>
                        <a:t>Industrial-scale</a:t>
                      </a:r>
                      <a:endParaRPr lang="en-US" sz="1600" dirty="0"/>
                    </a:p>
                  </a:txBody>
                  <a:tcPr anchor="ctr"/>
                </a:tc>
                <a:tc>
                  <a:txBody>
                    <a:bodyPr/>
                    <a:lstStyle/>
                    <a:p>
                      <a:pPr algn="ctr"/>
                      <a:endParaRPr lang="en-US" sz="2400" b="1" dirty="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2"/>
                        </a:solidFill>
                      </a:endParaRPr>
                    </a:p>
                  </a:txBody>
                  <a:tcPr anchor="ctr"/>
                </a:tc>
              </a:tr>
              <a:tr h="52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Low-tech (low cost)</a:t>
                      </a:r>
                    </a:p>
                  </a:txBody>
                  <a:tcPr anchor="ctr"/>
                </a:tc>
                <a:tc>
                  <a:txBody>
                    <a:bodyPr/>
                    <a:lstStyle/>
                    <a:p>
                      <a:pPr algn="ctr"/>
                      <a:endParaRPr lang="en-US" sz="2400" b="1" dirty="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2"/>
                        </a:solidFill>
                      </a:endParaRPr>
                    </a:p>
                  </a:txBody>
                  <a:tcPr anchor="ctr"/>
                </a:tc>
              </a:tr>
              <a:tr h="525760">
                <a:tc>
                  <a:txBody>
                    <a:bodyPr/>
                    <a:lstStyle/>
                    <a:p>
                      <a:pPr algn="l"/>
                      <a:r>
                        <a:rPr lang="en-US" sz="1600" dirty="0" smtClean="0"/>
                        <a:t>High</a:t>
                      </a:r>
                      <a:r>
                        <a:rPr lang="en-US" sz="1600" baseline="0" dirty="0" smtClean="0"/>
                        <a:t>-tech (high cost)</a:t>
                      </a:r>
                      <a:endParaRPr lang="en-US" sz="1600" dirty="0"/>
                    </a:p>
                  </a:txBody>
                  <a:tcPr anchor="ctr"/>
                </a:tc>
                <a:tc>
                  <a:txBody>
                    <a:bodyPr/>
                    <a:lstStyle/>
                    <a:p>
                      <a:pPr algn="ctr"/>
                      <a:endParaRPr lang="en-US" sz="2400" b="1" dirty="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2"/>
                        </a:solidFill>
                      </a:endParaRPr>
                    </a:p>
                  </a:txBody>
                  <a:tcPr anchor="ctr"/>
                </a:tc>
              </a:tr>
              <a:tr h="525760">
                <a:tc>
                  <a:txBody>
                    <a:bodyPr/>
                    <a:lstStyle/>
                    <a:p>
                      <a:pPr algn="l"/>
                      <a:r>
                        <a:rPr lang="en-US" sz="1600" dirty="0" smtClean="0"/>
                        <a:t>Government</a:t>
                      </a:r>
                      <a:r>
                        <a:rPr lang="en-US" sz="1600" baseline="0" dirty="0" smtClean="0"/>
                        <a:t> loans</a:t>
                      </a:r>
                      <a:endParaRPr lang="en-US" sz="1600" dirty="0"/>
                    </a:p>
                  </a:txBody>
                  <a:tcPr anchor="ctr"/>
                </a:tc>
                <a:tc>
                  <a:txBody>
                    <a:bodyPr/>
                    <a:lstStyle/>
                    <a:p>
                      <a:pPr algn="ctr"/>
                      <a:endParaRPr lang="en-US" sz="2400" b="1" dirty="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chemeClr val="tx2"/>
                        </a:solidFill>
                      </a:endParaRPr>
                    </a:p>
                  </a:txBody>
                  <a:tcPr anchor="ctr"/>
                </a:tc>
              </a:tr>
            </a:tbl>
          </a:graphicData>
        </a:graphic>
      </p:graphicFrame>
      <p:sp>
        <p:nvSpPr>
          <p:cNvPr id="8" name="Oval 7"/>
          <p:cNvSpPr/>
          <p:nvPr/>
        </p:nvSpPr>
        <p:spPr>
          <a:xfrm>
            <a:off x="3429000" y="2008535"/>
            <a:ext cx="228600" cy="228600"/>
          </a:xfrm>
          <a:prstGeom prst="ellipse">
            <a:avLst/>
          </a:prstGeom>
          <a:solidFill>
            <a:schemeClr val="accent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586908" y="2008535"/>
            <a:ext cx="228600" cy="228600"/>
          </a:xfrm>
          <a:prstGeom prst="ellipse">
            <a:avLst/>
          </a:prstGeom>
          <a:solidFill>
            <a:schemeClr val="accent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5766352" y="2008535"/>
            <a:ext cx="228600" cy="228600"/>
          </a:xfrm>
          <a:prstGeom prst="ellipse">
            <a:avLst/>
          </a:prstGeom>
          <a:solidFill>
            <a:schemeClr val="accent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934200" y="2008535"/>
            <a:ext cx="228600" cy="228600"/>
          </a:xfrm>
          <a:prstGeom prst="ellipse">
            <a:avLst/>
          </a:prstGeom>
          <a:solidFill>
            <a:schemeClr val="accent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429000" y="2535308"/>
            <a:ext cx="228600" cy="228600"/>
          </a:xfrm>
          <a:prstGeom prst="ellipse">
            <a:avLst/>
          </a:prstGeom>
          <a:solidFill>
            <a:schemeClr val="accent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4586908" y="2535308"/>
            <a:ext cx="228600" cy="228600"/>
          </a:xfrm>
          <a:prstGeom prst="ellipse">
            <a:avLst/>
          </a:prstGeom>
          <a:solidFill>
            <a:schemeClr val="accent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766352" y="2535308"/>
            <a:ext cx="228600" cy="228600"/>
          </a:xfrm>
          <a:prstGeom prst="ellipse">
            <a:avLst/>
          </a:prstGeom>
          <a:solidFill>
            <a:schemeClr val="accent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934200" y="2535308"/>
            <a:ext cx="228600" cy="228600"/>
          </a:xfrm>
          <a:prstGeom prst="ellipse">
            <a:avLst/>
          </a:prstGeom>
          <a:solidFill>
            <a:schemeClr val="accent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3429000" y="3065396"/>
            <a:ext cx="228600" cy="228600"/>
          </a:xfrm>
          <a:prstGeom prst="ellipse">
            <a:avLst/>
          </a:prstGeom>
          <a:solidFill>
            <a:schemeClr val="accent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4586908" y="3065396"/>
            <a:ext cx="228600" cy="228600"/>
          </a:xfrm>
          <a:prstGeom prst="ellipse">
            <a:avLst/>
          </a:prstGeom>
          <a:solidFill>
            <a:schemeClr val="accent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5766352" y="3065396"/>
            <a:ext cx="228600" cy="228600"/>
          </a:xfrm>
          <a:prstGeom prst="ellipse">
            <a:avLst/>
          </a:prstGeom>
          <a:solidFill>
            <a:schemeClr val="accent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6934200" y="3065396"/>
            <a:ext cx="228600" cy="228600"/>
          </a:xfrm>
          <a:prstGeom prst="ellipse">
            <a:avLst/>
          </a:prstGeom>
          <a:solidFill>
            <a:schemeClr val="accent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8077200" y="3065396"/>
            <a:ext cx="228600" cy="228600"/>
          </a:xfrm>
          <a:prstGeom prst="ellipse">
            <a:avLst/>
          </a:prstGeom>
          <a:solidFill>
            <a:schemeClr val="accent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p:cNvGrpSpPr/>
          <p:nvPr/>
        </p:nvGrpSpPr>
        <p:grpSpPr>
          <a:xfrm>
            <a:off x="8077200" y="2535308"/>
            <a:ext cx="228600" cy="228600"/>
            <a:chOff x="8763000" y="4038600"/>
            <a:chExt cx="228600" cy="228600"/>
          </a:xfrm>
          <a:solidFill>
            <a:schemeClr val="accent2"/>
          </a:solidFill>
        </p:grpSpPr>
        <p:sp>
          <p:nvSpPr>
            <p:cNvPr id="22" name="Oval 21"/>
            <p:cNvSpPr/>
            <p:nvPr/>
          </p:nvSpPr>
          <p:spPr>
            <a:xfrm>
              <a:off x="8763000" y="4038600"/>
              <a:ext cx="228600" cy="228600"/>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ie 22"/>
            <p:cNvSpPr/>
            <p:nvPr/>
          </p:nvSpPr>
          <p:spPr>
            <a:xfrm rot="5400000">
              <a:off x="8763000" y="4038600"/>
              <a:ext cx="221757" cy="221757"/>
            </a:xfrm>
            <a:prstGeom prst="pie">
              <a:avLst>
                <a:gd name="adj1" fmla="val 0"/>
                <a:gd name="adj2" fmla="val 10829135"/>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4" name="Oval 23"/>
          <p:cNvSpPr/>
          <p:nvPr/>
        </p:nvSpPr>
        <p:spPr>
          <a:xfrm>
            <a:off x="3429000" y="3582230"/>
            <a:ext cx="228600" cy="228600"/>
          </a:xfrm>
          <a:prstGeom prst="ellipse">
            <a:avLst/>
          </a:prstGeom>
          <a:solidFill>
            <a:schemeClr val="accent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8077200" y="3582230"/>
            <a:ext cx="228600" cy="228600"/>
          </a:xfrm>
          <a:prstGeom prst="ellipse">
            <a:avLst/>
          </a:prstGeom>
          <a:solidFill>
            <a:schemeClr val="accent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4586908" y="4105691"/>
            <a:ext cx="228600" cy="228600"/>
          </a:xfrm>
          <a:prstGeom prst="ellipse">
            <a:avLst/>
          </a:prstGeom>
          <a:solidFill>
            <a:schemeClr val="accent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5766352" y="4105691"/>
            <a:ext cx="228600" cy="228600"/>
          </a:xfrm>
          <a:prstGeom prst="ellipse">
            <a:avLst/>
          </a:prstGeom>
          <a:solidFill>
            <a:schemeClr val="accent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6934200" y="4105691"/>
            <a:ext cx="228600" cy="228600"/>
          </a:xfrm>
          <a:prstGeom prst="ellipse">
            <a:avLst/>
          </a:prstGeom>
          <a:solidFill>
            <a:schemeClr val="accent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6934200" y="4629152"/>
            <a:ext cx="228600" cy="228600"/>
            <a:chOff x="8763000" y="4038600"/>
            <a:chExt cx="228600" cy="228600"/>
          </a:xfrm>
          <a:solidFill>
            <a:schemeClr val="accent2"/>
          </a:solidFill>
        </p:grpSpPr>
        <p:sp>
          <p:nvSpPr>
            <p:cNvPr id="30" name="Oval 29"/>
            <p:cNvSpPr/>
            <p:nvPr/>
          </p:nvSpPr>
          <p:spPr>
            <a:xfrm>
              <a:off x="8763000" y="4038600"/>
              <a:ext cx="228600" cy="228600"/>
            </a:xfrm>
            <a:prstGeom prst="ellipse">
              <a:avLst/>
            </a:prstGeom>
            <a:solidFill>
              <a:srgbClr val="FFFFFF"/>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e 30"/>
            <p:cNvSpPr/>
            <p:nvPr/>
          </p:nvSpPr>
          <p:spPr>
            <a:xfrm rot="5400000">
              <a:off x="8763000" y="4038600"/>
              <a:ext cx="221757" cy="221757"/>
            </a:xfrm>
            <a:prstGeom prst="pie">
              <a:avLst>
                <a:gd name="adj1" fmla="val 0"/>
                <a:gd name="adj2" fmla="val 10829135"/>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9715219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20372" y="210255"/>
            <a:ext cx="7671842" cy="4723695"/>
            <a:chOff x="533400" y="133350"/>
            <a:chExt cx="8044261" cy="4953000"/>
          </a:xfrm>
        </p:grpSpPr>
        <p:cxnSp>
          <p:nvCxnSpPr>
            <p:cNvPr id="33" name="Straight Connector 32"/>
            <p:cNvCxnSpPr/>
            <p:nvPr/>
          </p:nvCxnSpPr>
          <p:spPr>
            <a:xfrm>
              <a:off x="685800" y="2647950"/>
              <a:ext cx="77724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572000" y="209550"/>
              <a:ext cx="0" cy="48768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rot="16200000">
              <a:off x="4282399" y="513591"/>
              <a:ext cx="886981" cy="322718"/>
            </a:xfrm>
            <a:prstGeom prst="rect">
              <a:avLst/>
            </a:prstGeom>
            <a:noFill/>
          </p:spPr>
          <p:txBody>
            <a:bodyPr wrap="none" rtlCol="0">
              <a:spAutoFit/>
            </a:bodyPr>
            <a:lstStyle/>
            <a:p>
              <a:r>
                <a:rPr lang="en-US" sz="1400" dirty="0" smtClean="0">
                  <a:solidFill>
                    <a:srgbClr val="FFFFFF"/>
                  </a:solidFill>
                </a:rPr>
                <a:t>Low-cost</a:t>
              </a:r>
              <a:endParaRPr lang="en-US" sz="1400" dirty="0">
                <a:solidFill>
                  <a:srgbClr val="FFFFFF"/>
                </a:solidFill>
              </a:endParaRPr>
            </a:p>
          </p:txBody>
        </p:sp>
        <p:sp>
          <p:nvSpPr>
            <p:cNvPr id="36" name="TextBox 35"/>
            <p:cNvSpPr txBox="1"/>
            <p:nvPr/>
          </p:nvSpPr>
          <p:spPr>
            <a:xfrm rot="16200000">
              <a:off x="3909843" y="4440783"/>
              <a:ext cx="929724" cy="322718"/>
            </a:xfrm>
            <a:prstGeom prst="rect">
              <a:avLst/>
            </a:prstGeom>
            <a:noFill/>
          </p:spPr>
          <p:txBody>
            <a:bodyPr wrap="none" rtlCol="0">
              <a:spAutoFit/>
            </a:bodyPr>
            <a:lstStyle/>
            <a:p>
              <a:r>
                <a:rPr lang="en-US" sz="1400" dirty="0" smtClean="0">
                  <a:solidFill>
                    <a:srgbClr val="FFFFFF"/>
                  </a:solidFill>
                </a:rPr>
                <a:t>High-cost</a:t>
              </a:r>
              <a:endParaRPr lang="en-US" sz="1400" dirty="0">
                <a:solidFill>
                  <a:srgbClr val="FFFFFF"/>
                </a:solidFill>
              </a:endParaRPr>
            </a:p>
          </p:txBody>
        </p:sp>
        <p:sp>
          <p:nvSpPr>
            <p:cNvPr id="37" name="TextBox 36"/>
            <p:cNvSpPr txBox="1"/>
            <p:nvPr/>
          </p:nvSpPr>
          <p:spPr>
            <a:xfrm>
              <a:off x="7543800" y="2313333"/>
              <a:ext cx="898287" cy="322718"/>
            </a:xfrm>
            <a:prstGeom prst="rect">
              <a:avLst/>
            </a:prstGeom>
            <a:noFill/>
          </p:spPr>
          <p:txBody>
            <a:bodyPr wrap="none" rtlCol="0">
              <a:spAutoFit/>
            </a:bodyPr>
            <a:lstStyle/>
            <a:p>
              <a:r>
                <a:rPr lang="en-US" sz="1400" dirty="0" smtClean="0">
                  <a:solidFill>
                    <a:schemeClr val="bg1"/>
                  </a:solidFill>
                </a:rPr>
                <a:t>Low-tech</a:t>
              </a:r>
              <a:endParaRPr lang="en-US" sz="1400" dirty="0">
                <a:solidFill>
                  <a:schemeClr val="bg1"/>
                </a:solidFill>
              </a:endParaRPr>
            </a:p>
          </p:txBody>
        </p:sp>
        <p:sp>
          <p:nvSpPr>
            <p:cNvPr id="38" name="TextBox 37"/>
            <p:cNvSpPr txBox="1"/>
            <p:nvPr/>
          </p:nvSpPr>
          <p:spPr>
            <a:xfrm>
              <a:off x="685800" y="2667828"/>
              <a:ext cx="941030" cy="322718"/>
            </a:xfrm>
            <a:prstGeom prst="rect">
              <a:avLst/>
            </a:prstGeom>
            <a:noFill/>
          </p:spPr>
          <p:txBody>
            <a:bodyPr wrap="none" rtlCol="0">
              <a:spAutoFit/>
            </a:bodyPr>
            <a:lstStyle/>
            <a:p>
              <a:r>
                <a:rPr lang="en-US" sz="1400" dirty="0" smtClean="0">
                  <a:solidFill>
                    <a:schemeClr val="bg1"/>
                  </a:solidFill>
                </a:rPr>
                <a:t>High-tech</a:t>
              </a:r>
              <a:endParaRPr lang="en-US" sz="1400" dirty="0">
                <a:solidFill>
                  <a:schemeClr val="bg1"/>
                </a:solidFill>
              </a:endParaRPr>
            </a:p>
          </p:txBody>
        </p:sp>
        <p:pic>
          <p:nvPicPr>
            <p:cNvPr id="39" name="Picture 2" descr="http://usaonly.us/WPBlog11/wp-content/uploads/2011/11/Beacon-Power.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33400" y="4324350"/>
              <a:ext cx="1066800" cy="696626"/>
            </a:xfrm>
            <a:prstGeom prst="rect">
              <a:avLst/>
            </a:prstGeom>
            <a:noFill/>
          </p:spPr>
        </p:pic>
        <p:sp>
          <p:nvSpPr>
            <p:cNvPr id="40" name="TextBox 39"/>
            <p:cNvSpPr txBox="1"/>
            <p:nvPr/>
          </p:nvSpPr>
          <p:spPr>
            <a:xfrm>
              <a:off x="7173559" y="133350"/>
              <a:ext cx="1404102" cy="646331"/>
            </a:xfrm>
            <a:prstGeom prst="rect">
              <a:avLst/>
            </a:prstGeom>
            <a:solidFill>
              <a:schemeClr val="accent1"/>
            </a:solidFill>
            <a:effectLst>
              <a:outerShdw blurRad="50800" dist="38100" dir="2700000" algn="tl" rotWithShape="0">
                <a:prstClr val="black">
                  <a:alpha val="40000"/>
                </a:prstClr>
              </a:outerShdw>
            </a:effectLst>
          </p:spPr>
          <p:txBody>
            <a:bodyPr wrap="none" rtlCol="0">
              <a:spAutoFit/>
            </a:bodyPr>
            <a:lstStyle/>
            <a:p>
              <a:pPr algn="ctr"/>
              <a:r>
                <a:rPr lang="en-US" cap="small" dirty="0" smtClean="0">
                  <a:solidFill>
                    <a:schemeClr val="bg1"/>
                  </a:solidFill>
                  <a:latin typeface="Copperplate Gothic Bold" pitchFamily="34" charset="0"/>
                </a:rPr>
                <a:t>Concrete</a:t>
              </a:r>
              <a:br>
                <a:rPr lang="en-US" cap="small" dirty="0" smtClean="0">
                  <a:solidFill>
                    <a:schemeClr val="bg1"/>
                  </a:solidFill>
                  <a:latin typeface="Copperplate Gothic Bold" pitchFamily="34" charset="0"/>
                </a:rPr>
              </a:br>
              <a:r>
                <a:rPr lang="en-US" cap="small" dirty="0" smtClean="0">
                  <a:solidFill>
                    <a:schemeClr val="bg1"/>
                  </a:solidFill>
                  <a:latin typeface="Copperplate Gothic Bold" pitchFamily="34" charset="0"/>
                </a:rPr>
                <a:t>Battery</a:t>
              </a:r>
              <a:endParaRPr lang="en-US" cap="small" dirty="0">
                <a:solidFill>
                  <a:schemeClr val="bg1"/>
                </a:solidFill>
                <a:latin typeface="Copperplate Gothic Bold" pitchFamily="34" charset="0"/>
              </a:endParaRPr>
            </a:p>
          </p:txBody>
        </p:sp>
        <p:pic>
          <p:nvPicPr>
            <p:cNvPr id="41"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676400" y="4552950"/>
              <a:ext cx="1365802" cy="525799"/>
            </a:xfrm>
            <a:prstGeom prst="rect">
              <a:avLst/>
            </a:prstGeom>
            <a:noFill/>
            <a:ln w="9525">
              <a:noFill/>
              <a:miter lim="800000"/>
              <a:headEnd/>
              <a:tailEnd/>
            </a:ln>
          </p:spPr>
        </p:pic>
        <p:pic>
          <p:nvPicPr>
            <p:cNvPr id="42" name="Picture 4" descr="http://www.datacenterknowledge.com/wp-content/uploads/2009/02/powerhouse.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600200" y="3943350"/>
              <a:ext cx="1438064" cy="685800"/>
            </a:xfrm>
            <a:prstGeom prst="rect">
              <a:avLst/>
            </a:prstGeom>
            <a:noFill/>
          </p:spPr>
        </p:pic>
        <p:sp>
          <p:nvSpPr>
            <p:cNvPr id="43" name="TextBox 42"/>
            <p:cNvSpPr txBox="1"/>
            <p:nvPr/>
          </p:nvSpPr>
          <p:spPr>
            <a:xfrm>
              <a:off x="2667000" y="3269218"/>
              <a:ext cx="1771639" cy="369332"/>
            </a:xfrm>
            <a:prstGeom prst="rect">
              <a:avLst/>
            </a:prstGeom>
            <a:solidFill>
              <a:schemeClr val="accent5"/>
            </a:solidFill>
            <a:effectLst>
              <a:outerShdw blurRad="50800" dist="38100" dir="2700000" algn="tl" rotWithShape="0">
                <a:prstClr val="black">
                  <a:alpha val="40000"/>
                </a:prstClr>
              </a:outerShdw>
            </a:effectLst>
          </p:spPr>
          <p:txBody>
            <a:bodyPr wrap="none" rtlCol="0">
              <a:spAutoFit/>
            </a:bodyPr>
            <a:lstStyle/>
            <a:p>
              <a:pPr algn="ctr"/>
              <a:r>
                <a:rPr lang="en-US" dirty="0" smtClean="0">
                  <a:solidFill>
                    <a:schemeClr val="bg1"/>
                  </a:solidFill>
                  <a:latin typeface="+mj-lt"/>
                </a:rPr>
                <a:t>Li-Ion Batteries</a:t>
              </a:r>
              <a:endParaRPr lang="en-US" dirty="0">
                <a:solidFill>
                  <a:schemeClr val="bg1"/>
                </a:solidFill>
                <a:latin typeface="+mj-lt"/>
              </a:endParaRPr>
            </a:p>
          </p:txBody>
        </p:sp>
        <p:sp>
          <p:nvSpPr>
            <p:cNvPr id="44" name="TextBox 43"/>
            <p:cNvSpPr txBox="1"/>
            <p:nvPr/>
          </p:nvSpPr>
          <p:spPr>
            <a:xfrm>
              <a:off x="4953000" y="2952750"/>
              <a:ext cx="1771703" cy="369332"/>
            </a:xfrm>
            <a:prstGeom prst="rect">
              <a:avLst/>
            </a:prstGeom>
            <a:solidFill>
              <a:schemeClr val="accent5"/>
            </a:solidFill>
            <a:effectLst>
              <a:outerShdw blurRad="50800" dist="38100" dir="2700000" algn="tl" rotWithShape="0">
                <a:prstClr val="black">
                  <a:alpha val="40000"/>
                </a:prstClr>
              </a:outerShdw>
            </a:effectLst>
          </p:spPr>
          <p:txBody>
            <a:bodyPr wrap="none" rtlCol="0">
              <a:spAutoFit/>
            </a:bodyPr>
            <a:lstStyle/>
            <a:p>
              <a:pPr algn="ctr"/>
              <a:r>
                <a:rPr lang="en-US" dirty="0" smtClean="0">
                  <a:solidFill>
                    <a:schemeClr val="bg1"/>
                  </a:solidFill>
                  <a:latin typeface="+mj-lt"/>
                </a:rPr>
                <a:t>Compressed Air</a:t>
              </a:r>
              <a:endParaRPr lang="en-US" dirty="0">
                <a:solidFill>
                  <a:schemeClr val="bg1"/>
                </a:solidFill>
                <a:latin typeface="+mj-lt"/>
              </a:endParaRPr>
            </a:p>
          </p:txBody>
        </p:sp>
        <p:sp>
          <p:nvSpPr>
            <p:cNvPr id="45" name="TextBox 44"/>
            <p:cNvSpPr txBox="1"/>
            <p:nvPr/>
          </p:nvSpPr>
          <p:spPr>
            <a:xfrm>
              <a:off x="5867400" y="1962150"/>
              <a:ext cx="1446230" cy="369332"/>
            </a:xfrm>
            <a:prstGeom prst="rect">
              <a:avLst/>
            </a:prstGeom>
            <a:solidFill>
              <a:schemeClr val="accent5"/>
            </a:solidFill>
            <a:effectLst>
              <a:outerShdw blurRad="50800" dist="38100" dir="2700000" algn="tl" rotWithShape="0">
                <a:prstClr val="black">
                  <a:alpha val="40000"/>
                </a:prstClr>
              </a:outerShdw>
            </a:effectLst>
          </p:spPr>
          <p:txBody>
            <a:bodyPr wrap="none" rtlCol="0">
              <a:spAutoFit/>
            </a:bodyPr>
            <a:lstStyle/>
            <a:p>
              <a:pPr algn="ctr"/>
              <a:r>
                <a:rPr lang="en-US" dirty="0" smtClean="0">
                  <a:solidFill>
                    <a:schemeClr val="bg1"/>
                  </a:solidFill>
                  <a:latin typeface="+mj-lt"/>
                </a:rPr>
                <a:t>Pb Batteries</a:t>
              </a:r>
              <a:endParaRPr lang="en-US" dirty="0">
                <a:solidFill>
                  <a:schemeClr val="bg1"/>
                </a:solidFill>
                <a:latin typeface="+mj-lt"/>
              </a:endParaRPr>
            </a:p>
          </p:txBody>
        </p:sp>
        <p:sp>
          <p:nvSpPr>
            <p:cNvPr id="46" name="TextBox 45"/>
            <p:cNvSpPr txBox="1"/>
            <p:nvPr/>
          </p:nvSpPr>
          <p:spPr>
            <a:xfrm>
              <a:off x="6477000" y="1123950"/>
              <a:ext cx="1697902" cy="369332"/>
            </a:xfrm>
            <a:prstGeom prst="rect">
              <a:avLst/>
            </a:prstGeom>
            <a:solidFill>
              <a:schemeClr val="accent5"/>
            </a:solidFill>
            <a:effectLst>
              <a:outerShdw blurRad="50800" dist="38100" dir="2700000" algn="tl" rotWithShape="0">
                <a:prstClr val="black">
                  <a:alpha val="40000"/>
                </a:prstClr>
              </a:outerShdw>
            </a:effectLst>
          </p:spPr>
          <p:txBody>
            <a:bodyPr wrap="none" rtlCol="0">
              <a:spAutoFit/>
            </a:bodyPr>
            <a:lstStyle/>
            <a:p>
              <a:pPr algn="ctr"/>
              <a:r>
                <a:rPr lang="en-US" dirty="0" smtClean="0">
                  <a:solidFill>
                    <a:schemeClr val="bg1"/>
                  </a:solidFill>
                  <a:latin typeface="+mj-lt"/>
                </a:rPr>
                <a:t>Pumped Water</a:t>
              </a:r>
              <a:endParaRPr lang="en-US" dirty="0">
                <a:solidFill>
                  <a:schemeClr val="bg1"/>
                </a:solidFill>
                <a:latin typeface="+mj-lt"/>
              </a:endParaRPr>
            </a:p>
          </p:txBody>
        </p:sp>
      </p:grpSp>
      <p:sp>
        <p:nvSpPr>
          <p:cNvPr id="6" name="Title 5"/>
          <p:cNvSpPr>
            <a:spLocks noGrp="1"/>
          </p:cNvSpPr>
          <p:nvPr>
            <p:ph type="title"/>
          </p:nvPr>
        </p:nvSpPr>
        <p:spPr/>
        <p:txBody>
          <a:bodyPr/>
          <a:lstStyle/>
          <a:p>
            <a:r>
              <a:rPr lang="en-US" dirty="0" smtClean="0"/>
              <a:t>Competition</a:t>
            </a:r>
            <a:endParaRPr lang="en-US" dirty="0"/>
          </a:p>
        </p:txBody>
      </p:sp>
    </p:spTree>
    <p:extLst>
      <p:ext uri="{BB962C8B-B14F-4D97-AF65-F5344CB8AC3E}">
        <p14:creationId xmlns:p14="http://schemas.microsoft.com/office/powerpoint/2010/main" val="38677508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Fledge Theme">
  <a:themeElements>
    <a:clrScheme name="Fledge">
      <a:dk1>
        <a:sysClr val="windowText" lastClr="000000"/>
      </a:dk1>
      <a:lt1>
        <a:sysClr val="window" lastClr="FFFFFF"/>
      </a:lt1>
      <a:dk2>
        <a:srgbClr val="323232"/>
      </a:dk2>
      <a:lt2>
        <a:srgbClr val="E3DED1"/>
      </a:lt2>
      <a:accent1>
        <a:srgbClr val="DF7000"/>
      </a:accent1>
      <a:accent2>
        <a:srgbClr val="007599"/>
      </a:accent2>
      <a:accent3>
        <a:srgbClr val="508500"/>
      </a:accent3>
      <a:accent4>
        <a:srgbClr val="F49014"/>
      </a:accent4>
      <a:accent5>
        <a:srgbClr val="00495E"/>
      </a:accent5>
      <a:accent6>
        <a:srgbClr val="4D4D4D"/>
      </a:accent6>
      <a:hlink>
        <a:srgbClr val="007599"/>
      </a:hlink>
      <a:folHlink>
        <a:srgbClr val="00495E"/>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12168</TotalTime>
  <Words>680</Words>
  <Application>Microsoft Macintosh PowerPoint</Application>
  <PresentationFormat>On-screen Show (16:9)</PresentationFormat>
  <Paragraphs>145</Paragraphs>
  <Slides>13</Slides>
  <Notes>5</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@Fledge Theme</vt:lpstr>
      <vt:lpstr>PowerPoint Presentation</vt:lpstr>
      <vt:lpstr>PowerPoint Presentation</vt:lpstr>
      <vt:lpstr>Step 13. Competition</vt:lpstr>
      <vt:lpstr>American Red Cross</vt:lpstr>
      <vt:lpstr>PowerPoint Presentation</vt:lpstr>
      <vt:lpstr>PowerPoint Presentation</vt:lpstr>
      <vt:lpstr>PowerPoint Presentation</vt:lpstr>
      <vt:lpstr>PowerPoint Presentation</vt:lpstr>
      <vt:lpstr>Competition</vt:lpstr>
      <vt:lpstr>Step 14. Uniqueness</vt:lpstr>
      <vt:lpstr>Step 15. Sustainable Advantage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Stratosphere</dc:title>
  <dc:creator>Luni</dc:creator>
  <cp:lastModifiedBy>Luni Libes</cp:lastModifiedBy>
  <cp:revision>302</cp:revision>
  <dcterms:created xsi:type="dcterms:W3CDTF">2006-08-16T00:00:00Z</dcterms:created>
  <dcterms:modified xsi:type="dcterms:W3CDTF">2018-05-24T03:28:22Z</dcterms:modified>
</cp:coreProperties>
</file>