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29"/>
  </p:notesMasterIdLst>
  <p:handoutMasterIdLst>
    <p:handoutMasterId r:id="rId30"/>
  </p:handoutMasterIdLst>
  <p:sldIdLst>
    <p:sldId id="559" r:id="rId2"/>
    <p:sldId id="557" r:id="rId3"/>
    <p:sldId id="512" r:id="rId4"/>
    <p:sldId id="513" r:id="rId5"/>
    <p:sldId id="554" r:id="rId6"/>
    <p:sldId id="514" r:id="rId7"/>
    <p:sldId id="515" r:id="rId8"/>
    <p:sldId id="516" r:id="rId9"/>
    <p:sldId id="517" r:id="rId10"/>
    <p:sldId id="518" r:id="rId11"/>
    <p:sldId id="519" r:id="rId12"/>
    <p:sldId id="520" r:id="rId13"/>
    <p:sldId id="521" r:id="rId14"/>
    <p:sldId id="522" r:id="rId15"/>
    <p:sldId id="523" r:id="rId16"/>
    <p:sldId id="524" r:id="rId17"/>
    <p:sldId id="525" r:id="rId18"/>
    <p:sldId id="526" r:id="rId19"/>
    <p:sldId id="527" r:id="rId20"/>
    <p:sldId id="528" r:id="rId21"/>
    <p:sldId id="529" r:id="rId22"/>
    <p:sldId id="531" r:id="rId23"/>
    <p:sldId id="532" r:id="rId24"/>
    <p:sldId id="530" r:id="rId25"/>
    <p:sldId id="533" r:id="rId26"/>
    <p:sldId id="558" r:id="rId27"/>
    <p:sldId id="560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CF17"/>
    <a:srgbClr val="30B82F"/>
    <a:srgbClr val="181818"/>
    <a:srgbClr val="FFFFFF"/>
    <a:srgbClr val="629300"/>
    <a:srgbClr val="000000"/>
    <a:srgbClr val="B46B00"/>
    <a:srgbClr val="FF9900"/>
    <a:srgbClr val="4B7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6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"/>
    </p:cViewPr>
  </p:sorterViewPr>
  <p:notesViewPr>
    <p:cSldViewPr>
      <p:cViewPr varScale="1">
        <p:scale>
          <a:sx n="76" d="100"/>
          <a:sy n="76" d="100"/>
        </p:scale>
        <p:origin x="-263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5FF67-EFD7-41EC-B07A-ACD6E0578CC4}" type="datetimeFigureOut">
              <a:rPr lang="en-US" smtClean="0"/>
              <a:pPr/>
              <a:t>5/25/18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F87F8-2CEC-4608-ACAE-480C614C46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17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B69DA-8B0B-40B8-8C8A-FA111287B86A}" type="datetimeFigureOut">
              <a:rPr lang="en-US" smtClean="0"/>
              <a:pPr/>
              <a:t>5/25/18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99F50-65EC-4D8E-AFBD-66DA61CDBD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1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28701"/>
            <a:ext cx="9144000" cy="1671638"/>
          </a:xfrm>
          <a:solidFill>
            <a:schemeClr val="tx1"/>
          </a:solidFill>
        </p:spPr>
        <p:txBody>
          <a:bodyPr anchor="b" anchorCtr="0"/>
          <a:lstStyle>
            <a:lvl1pPr algn="ctr"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86050"/>
            <a:ext cx="9144000" cy="2457450"/>
          </a:xfr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9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8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most Blank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1_Blank (Black)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39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Font typeface="Wingdings" pitchFamily="2" charset="2"/>
              <a:buChar char="§"/>
              <a:defRPr/>
            </a:lvl3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4767263"/>
            <a:ext cx="12954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4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Font typeface="Wingdings" pitchFamily="2" charset="2"/>
              <a:buChar char="§"/>
              <a:defRPr/>
            </a:lvl3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</a:t>
            </a:r>
            <a:r>
              <a:rPr lang="en-US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1_Title and </a:t>
            </a:r>
            <a:r>
              <a:rPr lang="en-US" sz="2600" b="0" i="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Content</a:t>
            </a:r>
            <a:r>
              <a:rPr lang="en-US" dirty="0" err="1" smtClean="0"/>
              <a:t>ond</a:t>
            </a:r>
            <a:r>
              <a:rPr lang="en-US" dirty="0" smtClean="0"/>
              <a:t>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0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4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7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133351"/>
            <a:ext cx="8229599" cy="795338"/>
          </a:xfrm>
        </p:spPr>
        <p:txBody>
          <a:bodyPr anchor="b"/>
          <a:lstStyle>
            <a:lvl1pPr algn="l">
              <a:defRPr lang="en-US" sz="44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2"/>
            <a:ext cx="5111750" cy="33944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200152"/>
            <a:ext cx="3008313" cy="3394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2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9552"/>
            <a:ext cx="8229599" cy="790575"/>
          </a:xfrm>
        </p:spPr>
        <p:txBody>
          <a:bodyPr anchor="b"/>
          <a:lstStyle>
            <a:lvl1pPr algn="l">
              <a:defRPr lang="en-US" sz="44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2"/>
            <a:ext cx="5111750" cy="3394473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  <a:lvl2pPr>
              <a:defRPr sz="2800">
                <a:solidFill>
                  <a:srgbClr val="FFFFFF"/>
                </a:solidFill>
              </a:defRPr>
            </a:lvl2pPr>
            <a:lvl3pPr>
              <a:defRPr sz="24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200152"/>
            <a:ext cx="3008313" cy="3394473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8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46863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4767264"/>
            <a:ext cx="1295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4767264"/>
            <a:ext cx="3429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he Next Step (text)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808" r:id="rId3"/>
    <p:sldLayoutId id="2147483792" r:id="rId4"/>
    <p:sldLayoutId id="2147483809" r:id="rId5"/>
    <p:sldLayoutId id="2147483810" r:id="rId6"/>
    <p:sldLayoutId id="2147483793" r:id="rId7"/>
    <p:sldLayoutId id="2147483812" r:id="rId8"/>
    <p:sldLayoutId id="2147483813" r:id="rId9"/>
    <p:sldLayoutId id="2147483794" r:id="rId10"/>
    <p:sldLayoutId id="2147483811" r:id="rId11"/>
    <p:sldLayoutId id="2147483795" r:id="rId12"/>
    <p:sldLayoutId id="2147483814" r:id="rId13"/>
    <p:sldLayoutId id="2147483818" r:id="rId14"/>
    <p:sldLayoutId id="2147483819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700"/>
        </a:spcAft>
        <a:buClr>
          <a:schemeClr val="accent4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700"/>
        </a:spcAft>
        <a:buClr>
          <a:schemeClr val="accent2"/>
        </a:buClr>
        <a:buSzPct val="80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700"/>
        </a:spcAft>
        <a:buClr>
          <a:schemeClr val="accent3"/>
        </a:buClr>
        <a:buSzPct val="8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700"/>
        </a:spcAft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700"/>
        </a:spcAft>
        <a:buClr>
          <a:schemeClr val="accent6"/>
        </a:buClr>
        <a:buSzPct val="80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Fledge\Marketing\Logos\Fledge (180x80 black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343650"/>
            <a:ext cx="873848" cy="388938"/>
          </a:xfrm>
          <a:prstGeom prst="rect">
            <a:avLst/>
          </a:prstGeom>
          <a:noFill/>
        </p:spPr>
      </p:pic>
      <p:pic>
        <p:nvPicPr>
          <p:cNvPr id="3" name="Picture 2" descr="fledge (black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98" y="128815"/>
            <a:ext cx="7328805" cy="48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0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82278"/>
            <a:ext cx="8229600" cy="5750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Tells a </a:t>
            </a:r>
            <a:r>
              <a:rPr lang="en-US" dirty="0" smtClean="0">
                <a:latin typeface="Franklin Gothic Medium"/>
                <a:cs typeface="Franklin Gothic Medium"/>
              </a:rPr>
              <a:t>clear</a:t>
            </a:r>
            <a:r>
              <a:rPr lang="en-US" dirty="0" smtClean="0"/>
              <a:t>, </a:t>
            </a:r>
            <a:r>
              <a:rPr lang="en-US" dirty="0">
                <a:latin typeface="Franklin Gothic Medium"/>
                <a:cs typeface="Franklin Gothic Medium"/>
              </a:rPr>
              <a:t>logical</a:t>
            </a:r>
            <a:r>
              <a:rPr lang="en-US" dirty="0" smtClean="0"/>
              <a:t>, </a:t>
            </a:r>
            <a:r>
              <a:rPr lang="en-US" dirty="0">
                <a:latin typeface="Franklin Gothic Medium"/>
                <a:cs typeface="Franklin Gothic Medium"/>
              </a:rPr>
              <a:t>believable</a:t>
            </a:r>
            <a:r>
              <a:rPr lang="en-US" dirty="0" smtClean="0"/>
              <a:t> story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Great Financial Plan</a:t>
            </a:r>
            <a:endParaRPr lang="en-US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838200" y="1638300"/>
            <a:ext cx="2514600" cy="1543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90000"/>
                  <a:lumOff val="10000"/>
                </a:schemeClr>
              </a:buClr>
              <a:buSzPct val="80000"/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4"/>
                </a:solidFill>
                <a:latin typeface="Franklin Gothic Medium"/>
                <a:cs typeface="Franklin Gothic Medium"/>
              </a:rPr>
              <a:t>Clear</a:t>
            </a:r>
          </a:p>
          <a:p>
            <a:r>
              <a:rPr lang="en-US" sz="2000" dirty="0" smtClean="0">
                <a:cs typeface="Franklin Gothic Medium"/>
              </a:rPr>
              <a:t>Understandable</a:t>
            </a:r>
          </a:p>
          <a:p>
            <a:r>
              <a:rPr lang="en-US" sz="2000" dirty="0" smtClean="0">
                <a:cs typeface="Franklin Gothic Medium"/>
              </a:rPr>
              <a:t>Transparent</a:t>
            </a:r>
          </a:p>
          <a:p>
            <a:r>
              <a:rPr lang="en-US" sz="2000" dirty="0" smtClean="0">
                <a:cs typeface="Franklin Gothic Medium"/>
              </a:rPr>
              <a:t>Unambiguous</a:t>
            </a:r>
          </a:p>
          <a:p>
            <a:endParaRPr lang="en-US" sz="2000" dirty="0" smtClean="0">
              <a:cs typeface="Franklin Gothic Medium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3429000" y="1638300"/>
            <a:ext cx="2286000" cy="1543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90000"/>
                  <a:lumOff val="10000"/>
                </a:schemeClr>
              </a:buClr>
              <a:buSzPct val="80000"/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4"/>
                </a:solidFill>
                <a:latin typeface="Franklin Gothic Medium"/>
                <a:cs typeface="Franklin Gothic Medium"/>
              </a:rPr>
              <a:t>Logical</a:t>
            </a:r>
          </a:p>
          <a:p>
            <a:r>
              <a:rPr lang="en-US" sz="2000" dirty="0" smtClean="0">
                <a:cs typeface="Franklin Gothic Medium"/>
              </a:rPr>
              <a:t>Step-by-step</a:t>
            </a:r>
          </a:p>
          <a:p>
            <a:r>
              <a:rPr lang="en-US" sz="2000" dirty="0" smtClean="0">
                <a:cs typeface="Franklin Gothic Medium"/>
              </a:rPr>
              <a:t>Rational</a:t>
            </a:r>
          </a:p>
          <a:p>
            <a:r>
              <a:rPr lang="en-US" sz="2000" dirty="0" smtClean="0">
                <a:cs typeface="Franklin Gothic Medium"/>
              </a:rPr>
              <a:t>Coherent</a:t>
            </a:r>
            <a:endParaRPr lang="en-US" dirty="0" smtClean="0">
              <a:cs typeface="Franklin Gothic Medium"/>
            </a:endParaRPr>
          </a:p>
          <a:p>
            <a:endParaRPr lang="en-US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5867400" y="1638300"/>
            <a:ext cx="2667000" cy="1543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90000"/>
                  <a:lumOff val="10000"/>
                </a:schemeClr>
              </a:buClr>
              <a:buSzPct val="80000"/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4"/>
                </a:solidFill>
                <a:latin typeface="Franklin Gothic Medium"/>
                <a:cs typeface="Franklin Gothic Medium"/>
              </a:rPr>
              <a:t>Believable</a:t>
            </a:r>
          </a:p>
          <a:p>
            <a:r>
              <a:rPr lang="en-US" sz="2400" dirty="0" smtClean="0">
                <a:cs typeface="Franklin Gothic Medium"/>
              </a:rPr>
              <a:t>Plausible</a:t>
            </a:r>
          </a:p>
          <a:p>
            <a:r>
              <a:rPr lang="en-US" sz="2400" dirty="0" smtClean="0">
                <a:cs typeface="Franklin Gothic Medium"/>
              </a:rPr>
              <a:t>Credible</a:t>
            </a:r>
          </a:p>
          <a:p>
            <a:r>
              <a:rPr lang="en-US" sz="2400" dirty="0" smtClean="0">
                <a:cs typeface="Franklin Gothic Medium"/>
              </a:rPr>
              <a:t>Convincing</a:t>
            </a:r>
          </a:p>
          <a:p>
            <a:endParaRPr lang="en-US" dirty="0" smtClean="0">
              <a:cs typeface="Franklin Gothic Medium"/>
            </a:endParaRPr>
          </a:p>
          <a:p>
            <a:endParaRPr lang="en-US" dirty="0"/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838200" y="3162300"/>
            <a:ext cx="7467600" cy="1543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90000"/>
                  <a:lumOff val="10000"/>
                </a:schemeClr>
              </a:buClr>
              <a:buSzPct val="80000"/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4"/>
                </a:solidFill>
                <a:latin typeface="Franklin Gothic Medium"/>
                <a:cs typeface="Franklin Gothic Medium"/>
              </a:rPr>
              <a:t>Story</a:t>
            </a:r>
            <a:endParaRPr lang="en-US" dirty="0" smtClean="0">
              <a:solidFill>
                <a:schemeClr val="accent4"/>
              </a:solidFill>
              <a:latin typeface="Franklin Gothic Medium"/>
              <a:cs typeface="Franklin Gothic Medium"/>
            </a:endParaRPr>
          </a:p>
          <a:p>
            <a:r>
              <a:rPr lang="en-US" sz="2000" dirty="0" smtClean="0">
                <a:cs typeface="Franklin Gothic Medium"/>
              </a:rPr>
              <a:t>Not just a collection of facts.</a:t>
            </a:r>
          </a:p>
          <a:p>
            <a:r>
              <a:rPr lang="en-US" sz="2000" dirty="0" smtClean="0">
                <a:cs typeface="Franklin Gothic Medium"/>
              </a:rPr>
              <a:t>A story has a beginning, middle, and end</a:t>
            </a:r>
          </a:p>
          <a:p>
            <a:r>
              <a:rPr lang="en-US" sz="2000" dirty="0" smtClean="0">
                <a:cs typeface="Franklin Gothic Medium"/>
              </a:rPr>
              <a:t>A good story grabs the audience and takes them on a journey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8575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49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One, fundamental </a:t>
            </a:r>
            <a:r>
              <a:rPr lang="en-US" dirty="0" smtClean="0">
                <a:solidFill>
                  <a:schemeClr val="accent4"/>
                </a:solidFill>
              </a:rPr>
              <a:t>unit</a:t>
            </a:r>
            <a:r>
              <a:rPr lang="en-US" dirty="0" smtClean="0"/>
              <a:t> of production</a:t>
            </a:r>
          </a:p>
          <a:p>
            <a:pPr lvl="1"/>
            <a:r>
              <a:rPr lang="en-US" dirty="0" smtClean="0"/>
              <a:t>Differs from company to company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with a “Unit”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219200" y="2286000"/>
            <a:ext cx="3733800" cy="2343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90000"/>
                  <a:lumOff val="10000"/>
                </a:schemeClr>
              </a:buClr>
              <a:buSzPct val="80000"/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accent2"/>
                </a:solidFill>
                <a:latin typeface="Franklin Gothic Medium"/>
                <a:cs typeface="Franklin Gothic Medium"/>
              </a:rPr>
              <a:t>Auto Manufacturing</a:t>
            </a:r>
          </a:p>
          <a:p>
            <a:pPr>
              <a:spcAft>
                <a:spcPts val="500"/>
              </a:spcAft>
            </a:pPr>
            <a:r>
              <a:rPr lang="en-US" sz="2000" dirty="0" smtClean="0">
                <a:cs typeface="Franklin Gothic Medium"/>
              </a:rPr>
              <a:t>One car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2"/>
                </a:solidFill>
                <a:latin typeface="Franklin Gothic Medium"/>
                <a:cs typeface="Franklin Gothic Medium"/>
              </a:rPr>
              <a:t>Google</a:t>
            </a:r>
            <a:endParaRPr lang="en-US" sz="2400" dirty="0">
              <a:solidFill>
                <a:schemeClr val="accent2"/>
              </a:solidFill>
              <a:latin typeface="Franklin Gothic Medium"/>
              <a:cs typeface="Franklin Gothic Medium"/>
            </a:endParaRPr>
          </a:p>
          <a:p>
            <a:pPr>
              <a:spcAft>
                <a:spcPts val="500"/>
              </a:spcAft>
            </a:pPr>
            <a:r>
              <a:rPr lang="en-US" sz="2000" dirty="0" smtClean="0">
                <a:cs typeface="Franklin Gothic Medium"/>
              </a:rPr>
              <a:t>One search</a:t>
            </a:r>
            <a:endParaRPr lang="en-US" sz="2000" dirty="0">
              <a:cs typeface="Franklin Gothic Medium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2"/>
                </a:solidFill>
                <a:latin typeface="Franklin Gothic Medium"/>
                <a:cs typeface="Franklin Gothic Medium"/>
              </a:rPr>
              <a:t>Grocery store</a:t>
            </a:r>
            <a:endParaRPr lang="en-US" sz="2400" dirty="0">
              <a:solidFill>
                <a:schemeClr val="accent2"/>
              </a:solidFill>
              <a:latin typeface="Franklin Gothic Medium"/>
              <a:cs typeface="Franklin Gothic Medium"/>
            </a:endParaRPr>
          </a:p>
          <a:p>
            <a:pPr>
              <a:spcAft>
                <a:spcPts val="500"/>
              </a:spcAft>
            </a:pPr>
            <a:r>
              <a:rPr lang="en-US" sz="2000" dirty="0" smtClean="0">
                <a:cs typeface="Franklin Gothic Medium"/>
              </a:rPr>
              <a:t>One shopping cart of food</a:t>
            </a:r>
            <a:endParaRPr lang="en-US" sz="2000" dirty="0">
              <a:cs typeface="Franklin Gothic Medium"/>
            </a:endParaRPr>
          </a:p>
          <a:p>
            <a:pPr>
              <a:spcAft>
                <a:spcPts val="500"/>
              </a:spcAft>
            </a:pPr>
            <a:endParaRPr lang="en-US" sz="2000" dirty="0" smtClean="0">
              <a:cs typeface="Franklin Gothic Medium"/>
            </a:endParaRPr>
          </a:p>
          <a:p>
            <a:endParaRPr lang="en-US" sz="2000" dirty="0" smtClean="0">
              <a:cs typeface="Franklin Gothic Medium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800600" y="2286000"/>
            <a:ext cx="3733800" cy="2343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90000"/>
                  <a:lumOff val="10000"/>
                </a:schemeClr>
              </a:buClr>
              <a:buSzPct val="80000"/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accent2"/>
                </a:solidFill>
                <a:latin typeface="Franklin Gothic Medium"/>
                <a:cs typeface="Franklin Gothic Medium"/>
              </a:rPr>
              <a:t>Airline</a:t>
            </a:r>
          </a:p>
          <a:p>
            <a:pPr>
              <a:spcAft>
                <a:spcPts val="500"/>
              </a:spcAft>
            </a:pPr>
            <a:r>
              <a:rPr lang="en-US" sz="2000" dirty="0" smtClean="0">
                <a:cs typeface="Franklin Gothic Medium"/>
              </a:rPr>
              <a:t>One round-trip flight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2"/>
                </a:solidFill>
                <a:latin typeface="Franklin Gothic Medium"/>
                <a:cs typeface="Franklin Gothic Medium"/>
              </a:rPr>
              <a:t>Magazine</a:t>
            </a:r>
            <a:endParaRPr lang="en-US" sz="2400" dirty="0">
              <a:solidFill>
                <a:schemeClr val="accent2"/>
              </a:solidFill>
              <a:latin typeface="Franklin Gothic Medium"/>
              <a:cs typeface="Franklin Gothic Medium"/>
            </a:endParaRPr>
          </a:p>
          <a:p>
            <a:pPr>
              <a:spcAft>
                <a:spcPts val="500"/>
              </a:spcAft>
            </a:pPr>
            <a:r>
              <a:rPr lang="en-US" sz="2000" dirty="0" smtClean="0">
                <a:cs typeface="Franklin Gothic Medium"/>
              </a:rPr>
              <a:t>One annual subscription</a:t>
            </a:r>
            <a:endParaRPr lang="en-US" sz="2000" dirty="0">
              <a:cs typeface="Franklin Gothic Medium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2"/>
                </a:solidFill>
                <a:latin typeface="Franklin Gothic Medium"/>
                <a:cs typeface="Franklin Gothic Medium"/>
              </a:rPr>
              <a:t>eBay</a:t>
            </a:r>
            <a:endParaRPr lang="en-US" sz="2400" dirty="0">
              <a:solidFill>
                <a:schemeClr val="accent2"/>
              </a:solidFill>
              <a:latin typeface="Franklin Gothic Medium"/>
              <a:cs typeface="Franklin Gothic Medium"/>
            </a:endParaRPr>
          </a:p>
          <a:p>
            <a:pPr>
              <a:spcAft>
                <a:spcPts val="500"/>
              </a:spcAft>
            </a:pPr>
            <a:r>
              <a:rPr lang="en-US" sz="2000" dirty="0" smtClean="0">
                <a:cs typeface="Franklin Gothic Medium"/>
              </a:rPr>
              <a:t>One auction</a:t>
            </a:r>
            <a:endParaRPr lang="en-US" sz="2000" dirty="0"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4618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“</a:t>
            </a:r>
            <a:r>
              <a:rPr lang="en-US" dirty="0" smtClean="0">
                <a:solidFill>
                  <a:schemeClr val="accent4"/>
                </a:solidFill>
              </a:rPr>
              <a:t>Cost of goods</a:t>
            </a:r>
            <a:r>
              <a:rPr lang="en-US" dirty="0" smtClean="0"/>
              <a:t>” for one unit?</a:t>
            </a:r>
          </a:p>
          <a:p>
            <a:pPr lvl="1"/>
            <a:r>
              <a:rPr lang="en-US" dirty="0" smtClean="0"/>
              <a:t>Also differs per unit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goes into a unit?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219200" y="2286000"/>
            <a:ext cx="3733800" cy="2343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90000"/>
                  <a:lumOff val="10000"/>
                </a:schemeClr>
              </a:buClr>
              <a:buSzPct val="80000"/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accent2"/>
                </a:solidFill>
                <a:latin typeface="Franklin Gothic Medium"/>
                <a:cs typeface="Franklin Gothic Medium"/>
              </a:rPr>
              <a:t>Auto Manufacturing</a:t>
            </a:r>
          </a:p>
          <a:p>
            <a:pPr>
              <a:spcAft>
                <a:spcPts val="500"/>
              </a:spcAft>
            </a:pPr>
            <a:r>
              <a:rPr lang="en-US" sz="2000" dirty="0" smtClean="0">
                <a:cs typeface="Franklin Gothic Medium"/>
              </a:rPr>
              <a:t>Car parts &amp; labor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2"/>
                </a:solidFill>
                <a:latin typeface="Franklin Gothic Medium"/>
                <a:cs typeface="Franklin Gothic Medium"/>
              </a:rPr>
              <a:t>Google</a:t>
            </a:r>
            <a:endParaRPr lang="en-US" sz="2400" dirty="0">
              <a:solidFill>
                <a:schemeClr val="accent2"/>
              </a:solidFill>
              <a:latin typeface="Franklin Gothic Medium"/>
              <a:cs typeface="Franklin Gothic Medium"/>
            </a:endParaRPr>
          </a:p>
          <a:p>
            <a:pPr>
              <a:spcAft>
                <a:spcPts val="500"/>
              </a:spcAft>
            </a:pPr>
            <a:r>
              <a:rPr lang="en-US" sz="2000" dirty="0" smtClean="0">
                <a:cs typeface="Franklin Gothic Medium"/>
              </a:rPr>
              <a:t>Nothing</a:t>
            </a:r>
            <a:endParaRPr lang="en-US" sz="2000" dirty="0">
              <a:cs typeface="Franklin Gothic Medium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2"/>
                </a:solidFill>
                <a:latin typeface="Franklin Gothic Medium"/>
                <a:cs typeface="Franklin Gothic Medium"/>
              </a:rPr>
              <a:t>Grocery store</a:t>
            </a:r>
            <a:endParaRPr lang="en-US" sz="2400" dirty="0">
              <a:solidFill>
                <a:schemeClr val="accent2"/>
              </a:solidFill>
              <a:latin typeface="Franklin Gothic Medium"/>
              <a:cs typeface="Franklin Gothic Medium"/>
            </a:endParaRPr>
          </a:p>
          <a:p>
            <a:pPr>
              <a:spcAft>
                <a:spcPts val="500"/>
              </a:spcAft>
            </a:pPr>
            <a:r>
              <a:rPr lang="en-US" sz="2000" dirty="0" smtClean="0">
                <a:cs typeface="Franklin Gothic Medium"/>
              </a:rPr>
              <a:t>Acquisition of food, labor</a:t>
            </a:r>
            <a:endParaRPr lang="en-US" sz="2000" dirty="0">
              <a:cs typeface="Franklin Gothic Medium"/>
            </a:endParaRPr>
          </a:p>
          <a:p>
            <a:pPr>
              <a:spcAft>
                <a:spcPts val="500"/>
              </a:spcAft>
            </a:pPr>
            <a:endParaRPr lang="en-US" sz="2000" dirty="0" smtClean="0">
              <a:cs typeface="Franklin Gothic Medium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800600" y="2286000"/>
            <a:ext cx="3733800" cy="2343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90000"/>
                  <a:lumOff val="10000"/>
                </a:schemeClr>
              </a:buClr>
              <a:buSzPct val="80000"/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accent2"/>
                </a:solidFill>
                <a:latin typeface="Franklin Gothic Medium"/>
                <a:cs typeface="Franklin Gothic Medium"/>
              </a:rPr>
              <a:t>Airline</a:t>
            </a:r>
          </a:p>
          <a:p>
            <a:pPr>
              <a:spcAft>
                <a:spcPts val="500"/>
              </a:spcAft>
            </a:pPr>
            <a:r>
              <a:rPr lang="en-US" sz="2000" dirty="0" smtClean="0">
                <a:cs typeface="Franklin Gothic Medium"/>
              </a:rPr>
              <a:t>One round-trip flight / seats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2"/>
                </a:solidFill>
                <a:latin typeface="Franklin Gothic Medium"/>
                <a:cs typeface="Franklin Gothic Medium"/>
              </a:rPr>
              <a:t>Magazine</a:t>
            </a:r>
            <a:endParaRPr lang="en-US" sz="2400" dirty="0">
              <a:solidFill>
                <a:schemeClr val="accent2"/>
              </a:solidFill>
              <a:latin typeface="Franklin Gothic Medium"/>
              <a:cs typeface="Franklin Gothic Medium"/>
            </a:endParaRPr>
          </a:p>
          <a:p>
            <a:pPr>
              <a:spcAft>
                <a:spcPts val="500"/>
              </a:spcAft>
            </a:pPr>
            <a:r>
              <a:rPr lang="en-US" sz="2000" dirty="0" smtClean="0">
                <a:cs typeface="Franklin Gothic Medium"/>
              </a:rPr>
              <a:t>Writing &amp; printing</a:t>
            </a:r>
            <a:endParaRPr lang="en-US" sz="2000" dirty="0">
              <a:cs typeface="Franklin Gothic Medium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2"/>
                </a:solidFill>
                <a:latin typeface="Franklin Gothic Medium"/>
                <a:cs typeface="Franklin Gothic Medium"/>
              </a:rPr>
              <a:t>eBay</a:t>
            </a:r>
            <a:endParaRPr lang="en-US" sz="2400" dirty="0">
              <a:solidFill>
                <a:schemeClr val="accent2"/>
              </a:solidFill>
              <a:latin typeface="Franklin Gothic Medium"/>
              <a:cs typeface="Franklin Gothic Medium"/>
            </a:endParaRPr>
          </a:p>
          <a:p>
            <a:pPr>
              <a:spcAft>
                <a:spcPts val="500"/>
              </a:spcAft>
            </a:pPr>
            <a:r>
              <a:rPr lang="en-US" sz="2000" dirty="0" smtClean="0">
                <a:cs typeface="Franklin Gothic Medium"/>
              </a:rPr>
              <a:t>Seller / avg. auctions/seller</a:t>
            </a:r>
            <a:endParaRPr lang="en-US" sz="2000" dirty="0">
              <a:cs typeface="Franklin Gothic Medium"/>
            </a:endParaRPr>
          </a:p>
          <a:p>
            <a:pPr>
              <a:spcAft>
                <a:spcPts val="500"/>
              </a:spcAft>
            </a:pPr>
            <a:endParaRPr lang="en-US" sz="2000" dirty="0" smtClean="0">
              <a:cs typeface="Franklin Gothic Medium"/>
            </a:endParaRPr>
          </a:p>
          <a:p>
            <a:endParaRPr lang="en-US" sz="2000" dirty="0" smtClean="0"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7311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In the </a:t>
            </a:r>
            <a:r>
              <a:rPr lang="en-US" sz="2400" dirty="0" smtClean="0">
                <a:latin typeface="+mj-lt"/>
              </a:rPr>
              <a:t>average</a:t>
            </a:r>
            <a:r>
              <a:rPr lang="en-US" sz="2400" dirty="0" smtClean="0"/>
              <a:t> sale:</a:t>
            </a:r>
          </a:p>
          <a:p>
            <a:r>
              <a:rPr lang="en-US" sz="2400" dirty="0" smtClean="0"/>
              <a:t>What is the average </a:t>
            </a:r>
            <a:r>
              <a:rPr lang="en-US" sz="2400" dirty="0" smtClean="0">
                <a:solidFill>
                  <a:srgbClr val="F49014"/>
                </a:solidFill>
              </a:rPr>
              <a:t>number</a:t>
            </a:r>
            <a:r>
              <a:rPr lang="en-US" sz="2400" dirty="0" smtClean="0"/>
              <a:t> of units sold?</a:t>
            </a:r>
          </a:p>
          <a:p>
            <a:r>
              <a:rPr lang="en-US" sz="2400" dirty="0" smtClean="0"/>
              <a:t>What is the average </a:t>
            </a:r>
            <a:r>
              <a:rPr lang="en-US" sz="2400" dirty="0" smtClean="0">
                <a:solidFill>
                  <a:srgbClr val="F49014"/>
                </a:solidFill>
              </a:rPr>
              <a:t>price</a:t>
            </a:r>
            <a:r>
              <a:rPr lang="en-US" sz="2400" dirty="0" smtClean="0"/>
              <a:t> per unit sold?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customers buy?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219200" y="2647950"/>
            <a:ext cx="3733800" cy="2171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90000"/>
                  <a:lumOff val="10000"/>
                </a:schemeClr>
              </a:buClr>
              <a:buSzPct val="80000"/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accent2"/>
                </a:solidFill>
                <a:latin typeface="Franklin Gothic Medium"/>
                <a:cs typeface="Franklin Gothic Medium"/>
              </a:rPr>
              <a:t>Auto Manufacturing</a:t>
            </a:r>
          </a:p>
          <a:p>
            <a:pPr>
              <a:spcAft>
                <a:spcPts val="500"/>
              </a:spcAft>
            </a:pPr>
            <a:r>
              <a:rPr lang="en-US" sz="2000" dirty="0" smtClean="0">
                <a:cs typeface="Franklin Gothic Medium"/>
              </a:rPr>
              <a:t>One car @ $ZZ,000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2"/>
                </a:solidFill>
                <a:latin typeface="Franklin Gothic Medium"/>
                <a:cs typeface="Franklin Gothic Medium"/>
              </a:rPr>
              <a:t>Google</a:t>
            </a:r>
            <a:endParaRPr lang="en-US" sz="2400" dirty="0">
              <a:solidFill>
                <a:schemeClr val="accent2"/>
              </a:solidFill>
              <a:latin typeface="Franklin Gothic Medium"/>
              <a:cs typeface="Franklin Gothic Medium"/>
            </a:endParaRPr>
          </a:p>
          <a:p>
            <a:pPr>
              <a:spcAft>
                <a:spcPts val="500"/>
              </a:spcAft>
            </a:pPr>
            <a:r>
              <a:rPr lang="en-US" sz="2000" dirty="0" smtClean="0">
                <a:cs typeface="Franklin Gothic Medium"/>
              </a:rPr>
              <a:t>X searches @ $0.ZZ/search</a:t>
            </a:r>
            <a:endParaRPr lang="en-US" sz="2000" dirty="0">
              <a:cs typeface="Franklin Gothic Medium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2"/>
                </a:solidFill>
                <a:latin typeface="Franklin Gothic Medium"/>
                <a:cs typeface="Franklin Gothic Medium"/>
              </a:rPr>
              <a:t>Grocery store</a:t>
            </a:r>
            <a:endParaRPr lang="en-US" sz="2400" dirty="0">
              <a:solidFill>
                <a:schemeClr val="accent2"/>
              </a:solidFill>
              <a:latin typeface="Franklin Gothic Medium"/>
              <a:cs typeface="Franklin Gothic Medium"/>
            </a:endParaRPr>
          </a:p>
          <a:p>
            <a:pPr>
              <a:spcAft>
                <a:spcPts val="500"/>
              </a:spcAft>
            </a:pPr>
            <a:r>
              <a:rPr lang="en-US" sz="2000" dirty="0" smtClean="0">
                <a:cs typeface="Franklin Gothic Medium"/>
              </a:rPr>
              <a:t>X carts/week @ $ZZ</a:t>
            </a:r>
            <a:endParaRPr lang="en-US" sz="1200" dirty="0" smtClean="0">
              <a:cs typeface="Franklin Gothic Medium"/>
            </a:endParaRPr>
          </a:p>
          <a:p>
            <a:endParaRPr lang="en-US" sz="2000" dirty="0" smtClean="0">
              <a:cs typeface="Franklin Gothic Medium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800600" y="2647950"/>
            <a:ext cx="3733800" cy="2171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90000"/>
                  <a:lumOff val="10000"/>
                </a:schemeClr>
              </a:buClr>
              <a:buSzPct val="80000"/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accent2"/>
                </a:solidFill>
                <a:latin typeface="Franklin Gothic Medium"/>
                <a:cs typeface="Franklin Gothic Medium"/>
              </a:rPr>
              <a:t>Airline</a:t>
            </a:r>
          </a:p>
          <a:p>
            <a:pPr>
              <a:spcAft>
                <a:spcPts val="500"/>
              </a:spcAft>
            </a:pPr>
            <a:r>
              <a:rPr lang="en-US" sz="2000" dirty="0" smtClean="0">
                <a:cs typeface="Franklin Gothic Medium"/>
              </a:rPr>
              <a:t>X trips/year @ $ZZZ/trip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2"/>
                </a:solidFill>
                <a:latin typeface="Franklin Gothic Medium"/>
                <a:cs typeface="Franklin Gothic Medium"/>
              </a:rPr>
              <a:t>Magazine</a:t>
            </a:r>
            <a:endParaRPr lang="en-US" sz="2400" dirty="0">
              <a:solidFill>
                <a:schemeClr val="accent2"/>
              </a:solidFill>
              <a:latin typeface="Franklin Gothic Medium"/>
              <a:cs typeface="Franklin Gothic Medium"/>
            </a:endParaRPr>
          </a:p>
          <a:p>
            <a:pPr>
              <a:spcAft>
                <a:spcPts val="500"/>
              </a:spcAft>
            </a:pPr>
            <a:r>
              <a:rPr lang="en-US" sz="2000" dirty="0" smtClean="0">
                <a:cs typeface="Franklin Gothic Medium"/>
              </a:rPr>
              <a:t>1 subscription @ $ZZ</a:t>
            </a:r>
            <a:endParaRPr lang="en-US" sz="2000" dirty="0">
              <a:cs typeface="Franklin Gothic Medium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2"/>
                </a:solidFill>
                <a:latin typeface="Franklin Gothic Medium"/>
                <a:cs typeface="Franklin Gothic Medium"/>
              </a:rPr>
              <a:t>eBay</a:t>
            </a:r>
            <a:endParaRPr lang="en-US" sz="2400" dirty="0">
              <a:solidFill>
                <a:schemeClr val="accent2"/>
              </a:solidFill>
              <a:latin typeface="Franklin Gothic Medium"/>
              <a:cs typeface="Franklin Gothic Medium"/>
            </a:endParaRPr>
          </a:p>
          <a:p>
            <a:pPr>
              <a:spcAft>
                <a:spcPts val="500"/>
              </a:spcAft>
            </a:pPr>
            <a:r>
              <a:rPr lang="en-US" sz="2000" dirty="0" smtClean="0">
                <a:cs typeface="Franklin Gothic Medium"/>
              </a:rPr>
              <a:t>X auctions @ $Z</a:t>
            </a:r>
            <a:endParaRPr lang="en-US" sz="800" dirty="0" smtClean="0">
              <a:cs typeface="Franklin Gothic Medium"/>
            </a:endParaRPr>
          </a:p>
          <a:p>
            <a:endParaRPr lang="en-US" sz="2000" dirty="0" smtClean="0"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2705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Unit sale</a:t>
            </a:r>
          </a:p>
          <a:p>
            <a:pPr lvl="1"/>
            <a:r>
              <a:rPr lang="en-US" dirty="0" smtClean="0">
                <a:solidFill>
                  <a:srgbClr val="F49014"/>
                </a:solidFill>
              </a:rPr>
              <a:t>1 cup</a:t>
            </a:r>
            <a:r>
              <a:rPr lang="en-US" dirty="0" smtClean="0"/>
              <a:t> of lemonade</a:t>
            </a:r>
            <a:endParaRPr lang="en-US" dirty="0" smtClean="0">
              <a:solidFill>
                <a:srgbClr val="F49014"/>
              </a:solidFill>
            </a:endParaRPr>
          </a:p>
          <a:p>
            <a:r>
              <a:rPr lang="en-US" dirty="0" smtClean="0"/>
              <a:t>Cost of sales</a:t>
            </a:r>
          </a:p>
          <a:p>
            <a:pPr marL="457200" lvl="1" indent="0">
              <a:buNone/>
            </a:pPr>
            <a:r>
              <a:rPr lang="en-US" dirty="0" smtClean="0"/>
              <a:t>i.e. cost to make 1 cup of lemonade</a:t>
            </a:r>
          </a:p>
          <a:p>
            <a:pPr lvl="1"/>
            <a:r>
              <a:rPr lang="en-US" dirty="0" smtClean="0"/>
              <a:t>1 </a:t>
            </a:r>
            <a:r>
              <a:rPr lang="en-US" dirty="0" smtClean="0">
                <a:solidFill>
                  <a:schemeClr val="accent4"/>
                </a:solidFill>
              </a:rPr>
              <a:t>glass</a:t>
            </a:r>
          </a:p>
          <a:p>
            <a:pPr lvl="1"/>
            <a:r>
              <a:rPr lang="en-US" dirty="0" smtClean="0"/>
              <a:t>1 </a:t>
            </a:r>
            <a:r>
              <a:rPr lang="en-US" dirty="0" smtClean="0">
                <a:solidFill>
                  <a:srgbClr val="F49014"/>
                </a:solidFill>
              </a:rPr>
              <a:t>lemon</a:t>
            </a:r>
            <a:r>
              <a:rPr lang="en-US" dirty="0" smtClean="0"/>
              <a:t>, juiced</a:t>
            </a:r>
          </a:p>
          <a:p>
            <a:pPr lvl="1"/>
            <a:r>
              <a:rPr lang="en-US" dirty="0" smtClean="0"/>
              <a:t>1 tablespoon of </a:t>
            </a:r>
            <a:r>
              <a:rPr lang="en-US" dirty="0" smtClean="0">
                <a:solidFill>
                  <a:schemeClr val="accent4"/>
                </a:solidFill>
              </a:rPr>
              <a:t>sugar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E.g. Lemonade Stand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42900"/>
            <a:ext cx="685800" cy="514350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4419600" y="3105150"/>
            <a:ext cx="39624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90000"/>
                  <a:lumOff val="10000"/>
                </a:schemeClr>
              </a:buClr>
              <a:buSzPct val="80000"/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</a:pPr>
            <a:r>
              <a:rPr lang="en-US" dirty="0" smtClean="0"/>
              <a:t>1 cup </a:t>
            </a:r>
            <a:r>
              <a:rPr lang="en-US" dirty="0" smtClean="0">
                <a:solidFill>
                  <a:srgbClr val="F49014"/>
                </a:solidFill>
              </a:rPr>
              <a:t>water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49014"/>
                </a:solidFill>
              </a:rPr>
              <a:t>Labor</a:t>
            </a:r>
            <a:endParaRPr lang="en-US" dirty="0">
              <a:solidFill>
                <a:srgbClr val="F490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5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E.g. Lemonade Stand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919217"/>
              </p:ext>
            </p:extLst>
          </p:nvPr>
        </p:nvGraphicFramePr>
        <p:xfrm>
          <a:off x="1981200" y="1123950"/>
          <a:ext cx="5181601" cy="3487064"/>
        </p:xfrm>
        <a:graphic>
          <a:graphicData uri="http://schemas.openxmlformats.org/drawingml/2006/table">
            <a:tbl>
              <a:tblPr/>
              <a:tblGrid>
                <a:gridCol w="2999324"/>
                <a:gridCol w="584726"/>
                <a:gridCol w="1597551"/>
              </a:tblGrid>
              <a:tr h="413719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Example Financials: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9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Lemonade Stand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2" marR="599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3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4D4D"/>
                          </a:solidFill>
                          <a:latin typeface="Calibri"/>
                          <a:ea typeface="Calibri"/>
                          <a:cs typeface="Times New Roman"/>
                        </a:rPr>
                        <a:t>REVENUES</a:t>
                      </a:r>
                      <a:endParaRPr lang="en-US" sz="1400" dirty="0">
                        <a:solidFill>
                          <a:srgbClr val="4D4D4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2" marR="599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4D4D4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2" marR="599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4D4D4D"/>
                          </a:solidFill>
                          <a:latin typeface="Calibri"/>
                          <a:ea typeface="Calibri"/>
                          <a:cs typeface="Times New Roman"/>
                        </a:rPr>
                        <a:t>DAY</a:t>
                      </a:r>
                      <a:r>
                        <a:rPr lang="en-US" sz="1400" b="1" baseline="0" dirty="0" smtClean="0">
                          <a:solidFill>
                            <a:srgbClr val="4D4D4D"/>
                          </a:solidFill>
                          <a:latin typeface="Calibri"/>
                          <a:ea typeface="Calibri"/>
                          <a:cs typeface="Times New Roman"/>
                        </a:rPr>
                        <a:t> 1</a:t>
                      </a:r>
                      <a:endParaRPr lang="en-US" sz="1400" dirty="0">
                        <a:solidFill>
                          <a:srgbClr val="4D4D4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2" marR="599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2793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4D4D"/>
                          </a:solidFill>
                          <a:latin typeface="Calibri"/>
                          <a:ea typeface="Calibri"/>
                          <a:cs typeface="Times New Roman"/>
                        </a:rPr>
                        <a:t># </a:t>
                      </a:r>
                      <a:r>
                        <a:rPr lang="en-US" sz="1400" b="1" dirty="0" smtClean="0">
                          <a:solidFill>
                            <a:srgbClr val="4D4D4D"/>
                          </a:solidFill>
                          <a:latin typeface="Calibri"/>
                          <a:ea typeface="Calibri"/>
                          <a:cs typeface="Times New Roman"/>
                        </a:rPr>
                        <a:t>Glasses</a:t>
                      </a:r>
                      <a:endParaRPr lang="en-US" sz="1400" dirty="0">
                        <a:solidFill>
                          <a:srgbClr val="4D4D4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2" marR="599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4D4D4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2" marR="599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4D4D4D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en-US" sz="1400" dirty="0">
                        <a:solidFill>
                          <a:srgbClr val="4D4D4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2" marR="599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793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4D4D"/>
                          </a:solidFill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r>
                        <a:rPr lang="en-US" sz="1400" b="1" dirty="0" smtClean="0">
                          <a:solidFill>
                            <a:srgbClr val="4D4D4D"/>
                          </a:solidFill>
                          <a:latin typeface="Calibri"/>
                          <a:ea typeface="Calibri"/>
                          <a:cs typeface="Times New Roman"/>
                        </a:rPr>
                        <a:t>/glass</a:t>
                      </a:r>
                      <a:endParaRPr lang="en-US" sz="1400" dirty="0">
                        <a:solidFill>
                          <a:srgbClr val="4D4D4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2" marR="599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4D4D4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2" marR="599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D4D4D"/>
                          </a:solidFill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r>
                        <a:rPr lang="en-US" sz="1400" dirty="0" smtClean="0">
                          <a:solidFill>
                            <a:srgbClr val="4D4D4D"/>
                          </a:solidFill>
                          <a:latin typeface="Calibri"/>
                          <a:ea typeface="Calibri"/>
                          <a:cs typeface="Times New Roman"/>
                        </a:rPr>
                        <a:t>1.00</a:t>
                      </a:r>
                      <a:endParaRPr lang="en-US" sz="1400" dirty="0">
                        <a:solidFill>
                          <a:srgbClr val="4D4D4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2" marR="599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2793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4D4D4D"/>
                          </a:solidFill>
                          <a:latin typeface="Calibri"/>
                          <a:ea typeface="Calibri"/>
                          <a:cs typeface="Times New Roman"/>
                        </a:rPr>
                        <a:t>  Gross Revenues</a:t>
                      </a:r>
                      <a:endParaRPr lang="en-US" sz="1400" dirty="0">
                        <a:solidFill>
                          <a:srgbClr val="4D4D4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2" marR="599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D4D4D"/>
                          </a:solidFill>
                          <a:latin typeface="Calibri"/>
                          <a:ea typeface="Calibri"/>
                          <a:cs typeface="Times New Roman"/>
                        </a:rPr>
                        <a:t>R1</a:t>
                      </a:r>
                    </a:p>
                  </a:txBody>
                  <a:tcPr marL="59982" marR="599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D4D4D"/>
                          </a:solidFill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r>
                        <a:rPr lang="en-US" sz="1400" dirty="0" smtClean="0">
                          <a:solidFill>
                            <a:srgbClr val="4D4D4D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100.00</a:t>
                      </a:r>
                      <a:endParaRPr lang="en-US" sz="1400" dirty="0">
                        <a:solidFill>
                          <a:srgbClr val="4D4D4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2" marR="599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793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4D4D4D"/>
                          </a:solidFill>
                          <a:latin typeface="Calibri"/>
                          <a:ea typeface="Calibri"/>
                          <a:cs typeface="Times New Roman"/>
                        </a:rPr>
                        <a:t>$/cup</a:t>
                      </a:r>
                      <a:endParaRPr lang="en-US" sz="1400" dirty="0">
                        <a:solidFill>
                          <a:srgbClr val="4D4D4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2" marR="599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4D4D4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2" marR="599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4D4D4D"/>
                          </a:solidFill>
                          <a:latin typeface="Calibri"/>
                          <a:ea typeface="Calibri"/>
                          <a:cs typeface="Times New Roman"/>
                        </a:rPr>
                        <a:t>$0.10</a:t>
                      </a:r>
                      <a:endParaRPr lang="en-US" sz="1400" dirty="0">
                        <a:solidFill>
                          <a:srgbClr val="4D4D4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2" marR="599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2793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4D4D4D"/>
                          </a:solidFill>
                          <a:latin typeface="Calibri"/>
                          <a:ea typeface="Calibri"/>
                          <a:cs typeface="Times New Roman"/>
                        </a:rPr>
                        <a:t>$/lemon juice</a:t>
                      </a:r>
                      <a:endParaRPr lang="en-US" sz="1400" dirty="0">
                        <a:solidFill>
                          <a:srgbClr val="4D4D4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2" marR="599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4D4D4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2" marR="599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4D4D4D"/>
                          </a:solidFill>
                          <a:latin typeface="Calibri"/>
                          <a:ea typeface="Calibri"/>
                          <a:cs typeface="Times New Roman"/>
                        </a:rPr>
                        <a:t>$0.25</a:t>
                      </a:r>
                      <a:endParaRPr lang="en-US" sz="1400" dirty="0">
                        <a:solidFill>
                          <a:srgbClr val="4D4D4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2" marR="599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793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4D4D4D"/>
                          </a:solidFill>
                          <a:latin typeface="Calibri"/>
                          <a:ea typeface="Calibri"/>
                          <a:cs typeface="Times New Roman"/>
                        </a:rPr>
                        <a:t>$/sugar</a:t>
                      </a:r>
                      <a:endParaRPr lang="en-US" sz="1400" dirty="0">
                        <a:solidFill>
                          <a:srgbClr val="4D4D4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2" marR="599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4D4D4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2" marR="599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4D4D4D"/>
                          </a:solidFill>
                          <a:latin typeface="Calibri"/>
                          <a:ea typeface="Calibri"/>
                          <a:cs typeface="Times New Roman"/>
                        </a:rPr>
                        <a:t>$0.15</a:t>
                      </a:r>
                      <a:endParaRPr lang="en-US" sz="1400" dirty="0">
                        <a:solidFill>
                          <a:srgbClr val="4D4D4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2" marR="599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279395">
                <a:tc>
                  <a:txBody>
                    <a:bodyPr/>
                    <a:lstStyle/>
                    <a:p>
                      <a:pPr marL="21717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4D4D4D"/>
                          </a:solidFill>
                          <a:latin typeface="Calibri"/>
                          <a:ea typeface="Calibri"/>
                          <a:cs typeface="Times New Roman"/>
                        </a:rPr>
                        <a:t>$/labor/cup</a:t>
                      </a:r>
                      <a:endParaRPr lang="en-US" sz="1400" dirty="0" smtClean="0">
                        <a:solidFill>
                          <a:srgbClr val="4D4D4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2" marR="599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4D4D4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2" marR="599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4D4D4D"/>
                          </a:solidFill>
                          <a:latin typeface="Calibri"/>
                          <a:ea typeface="Calibri"/>
                          <a:cs typeface="Times New Roman"/>
                        </a:rPr>
                        <a:t>$0.10</a:t>
                      </a:r>
                      <a:endParaRPr lang="en-US" sz="1400" dirty="0">
                        <a:solidFill>
                          <a:srgbClr val="4D4D4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2" marR="599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79395">
                <a:tc>
                  <a:txBody>
                    <a:bodyPr/>
                    <a:lstStyle/>
                    <a:p>
                      <a:pPr marL="21717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4D4D4D"/>
                          </a:solidFill>
                          <a:latin typeface="Calibri"/>
                          <a:ea typeface="Calibri"/>
                          <a:cs typeface="Times New Roman"/>
                        </a:rPr>
                        <a:t>  Cost of Sales/cup</a:t>
                      </a:r>
                      <a:endParaRPr lang="en-US" sz="1400" dirty="0" smtClean="0">
                        <a:solidFill>
                          <a:srgbClr val="4D4D4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2" marR="599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4D4D4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2" marR="599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4D4D4D"/>
                          </a:solidFill>
                          <a:latin typeface="Calibri"/>
                          <a:ea typeface="Calibri"/>
                          <a:cs typeface="Times New Roman"/>
                        </a:rPr>
                        <a:t>$0.60</a:t>
                      </a:r>
                      <a:endParaRPr lang="en-US" sz="1400" dirty="0">
                        <a:solidFill>
                          <a:srgbClr val="4D4D4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2" marR="599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279395">
                <a:tc>
                  <a:txBody>
                    <a:bodyPr/>
                    <a:lstStyle/>
                    <a:p>
                      <a:pPr marL="21717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4D4D4D"/>
                          </a:solidFill>
                          <a:latin typeface="Calibri"/>
                          <a:ea typeface="Calibri"/>
                          <a:cs typeface="Times New Roman"/>
                        </a:rPr>
                        <a:t>  Total Cost of Sales</a:t>
                      </a:r>
                      <a:endParaRPr lang="en-US" sz="1400" dirty="0" smtClean="0">
                        <a:solidFill>
                          <a:srgbClr val="4D4D4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2" marR="599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4D4D4D"/>
                          </a:solidFill>
                          <a:latin typeface="Calibri"/>
                          <a:ea typeface="Calibri"/>
                          <a:cs typeface="Times New Roman"/>
                        </a:rPr>
                        <a:t>R2</a:t>
                      </a:r>
                      <a:endParaRPr lang="en-US" sz="1400" dirty="0">
                        <a:solidFill>
                          <a:srgbClr val="4D4D4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2" marR="599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4D4D4D"/>
                          </a:solidFill>
                          <a:latin typeface="Calibri"/>
                          <a:ea typeface="Calibri"/>
                          <a:cs typeface="Times New Roman"/>
                        </a:rPr>
                        <a:t>$60.00</a:t>
                      </a:r>
                      <a:endParaRPr lang="en-US" sz="1400" dirty="0">
                        <a:solidFill>
                          <a:srgbClr val="4D4D4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2" marR="599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793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4D4D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REVENUES</a:t>
                      </a:r>
                      <a:endParaRPr lang="en-US" sz="1400" dirty="0">
                        <a:solidFill>
                          <a:srgbClr val="4D4D4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2" marR="599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D4D4D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</a:p>
                  </a:txBody>
                  <a:tcPr marL="59982" marR="599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4D4D4D"/>
                          </a:solidFill>
                          <a:latin typeface="Calibri"/>
                          <a:ea typeface="Calibri"/>
                          <a:cs typeface="Times New Roman"/>
                        </a:rPr>
                        <a:t>$40.00</a:t>
                      </a:r>
                      <a:endParaRPr lang="en-US" sz="1400" dirty="0">
                        <a:solidFill>
                          <a:srgbClr val="4D4D4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2" marR="599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02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“All these numbers are made up”</a:t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sz="2400" dirty="0" smtClean="0"/>
              <a:t>The lament of every entrepreneur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7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Separate out your assumption</a:t>
            </a:r>
          </a:p>
          <a:p>
            <a:pPr lvl="1"/>
            <a:r>
              <a:rPr lang="en-US" dirty="0" smtClean="0"/>
              <a:t>All assumed numbers in </a:t>
            </a:r>
            <a:r>
              <a:rPr lang="en-US" dirty="0" smtClean="0">
                <a:solidFill>
                  <a:schemeClr val="accent2"/>
                </a:solidFill>
              </a:rPr>
              <a:t>blue</a:t>
            </a:r>
          </a:p>
          <a:p>
            <a:pPr lvl="1"/>
            <a:r>
              <a:rPr lang="en-US" dirty="0" smtClean="0"/>
              <a:t>All numbers via formula in black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49014"/>
                </a:solidFill>
                <a:latin typeface="+mj-lt"/>
              </a:rPr>
              <a:t>No</a:t>
            </a:r>
            <a:r>
              <a:rPr lang="en-US" dirty="0" smtClean="0">
                <a:solidFill>
                  <a:srgbClr val="F49014"/>
                </a:solidFill>
              </a:rPr>
              <a:t> values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49014"/>
                </a:solidFill>
                <a:latin typeface="+mj-lt"/>
              </a:rPr>
              <a:t>any</a:t>
            </a:r>
            <a:r>
              <a:rPr lang="en-US" dirty="0" smtClean="0">
                <a:solidFill>
                  <a:srgbClr val="F49014"/>
                </a:solidFill>
              </a:rPr>
              <a:t> formula</a:t>
            </a:r>
          </a:p>
          <a:p>
            <a:pPr lvl="1"/>
            <a:r>
              <a:rPr lang="en-US" dirty="0" smtClean="0"/>
              <a:t>All values from formula based on assumptions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28294" y="2198596"/>
            <a:ext cx="1020106" cy="44935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9144" rIns="91440" bIns="9144" rtlCol="0">
            <a:spAutoFit/>
          </a:bodyPr>
          <a:lstStyle/>
          <a:p>
            <a:r>
              <a:rPr lang="en-US" sz="2800" dirty="0" smtClean="0">
                <a:latin typeface="+mj-lt"/>
              </a:rPr>
              <a:t>black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716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u="sng" dirty="0" smtClean="0">
                <a:solidFill>
                  <a:srgbClr val="F49014"/>
                </a:solidFill>
                <a:latin typeface="+mj-lt"/>
              </a:rPr>
              <a:t>No</a:t>
            </a:r>
            <a:r>
              <a:rPr lang="en-US" sz="4800" dirty="0" smtClean="0">
                <a:solidFill>
                  <a:srgbClr val="F49014"/>
                </a:solidFill>
              </a:rPr>
              <a:t> values </a:t>
            </a:r>
            <a:r>
              <a:rPr lang="en-US" sz="4800" dirty="0" smtClean="0"/>
              <a:t>inside </a:t>
            </a:r>
            <a:r>
              <a:rPr lang="en-US" sz="4800" u="sng" dirty="0" smtClean="0">
                <a:solidFill>
                  <a:srgbClr val="F49014"/>
                </a:solidFill>
                <a:latin typeface="+mj-lt"/>
              </a:rPr>
              <a:t>any</a:t>
            </a:r>
            <a:r>
              <a:rPr lang="en-US" sz="4800" dirty="0" smtClean="0">
                <a:solidFill>
                  <a:srgbClr val="F49014"/>
                </a:solidFill>
              </a:rPr>
              <a:t> formula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Assumptions are Transparent</a:t>
            </a:r>
            <a:endParaRPr lang="en-US" dirty="0"/>
          </a:p>
        </p:txBody>
      </p:sp>
      <p:pic>
        <p:nvPicPr>
          <p:cNvPr id="10" name="Picture 9" descr="Screen Shot 2013-07-30 at 9.02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787650"/>
            <a:ext cx="3022600" cy="939800"/>
          </a:xfrm>
          <a:prstGeom prst="rect">
            <a:avLst/>
          </a:prstGeom>
        </p:spPr>
      </p:pic>
      <p:pic>
        <p:nvPicPr>
          <p:cNvPr id="11" name="Picture 10" descr="Screen Shot 2013-07-30 at 9.04.3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87650"/>
            <a:ext cx="2971800" cy="1155700"/>
          </a:xfrm>
          <a:prstGeom prst="rect">
            <a:avLst/>
          </a:prstGeom>
        </p:spPr>
      </p:pic>
      <p:sp>
        <p:nvSpPr>
          <p:cNvPr id="12" name="Multiply 11"/>
          <p:cNvSpPr/>
          <p:nvPr/>
        </p:nvSpPr>
        <p:spPr>
          <a:xfrm>
            <a:off x="1447800" y="1809750"/>
            <a:ext cx="2971800" cy="2971800"/>
          </a:xfrm>
          <a:prstGeom prst="mathMultiply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13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Include </a:t>
            </a:r>
            <a:r>
              <a:rPr lang="en-US" dirty="0" smtClean="0">
                <a:solidFill>
                  <a:schemeClr val="accent4"/>
                </a:solidFill>
              </a:rPr>
              <a:t>commas</a:t>
            </a:r>
            <a:r>
              <a:rPr lang="en-US" dirty="0" smtClean="0"/>
              <a:t> in all numbers &gt; 999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12345… instead </a:t>
            </a:r>
            <a:r>
              <a:rPr lang="en-US" dirty="0" smtClean="0">
                <a:solidFill>
                  <a:schemeClr val="accent2"/>
                </a:solidFill>
              </a:rPr>
              <a:t>12,345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Include </a:t>
            </a:r>
            <a:r>
              <a:rPr lang="en-US" dirty="0" smtClean="0">
                <a:solidFill>
                  <a:srgbClr val="F49014"/>
                </a:solidFill>
              </a:rPr>
              <a:t>$,€</a:t>
            </a:r>
            <a:r>
              <a:rPr lang="en-US" dirty="0" smtClean="0"/>
              <a:t>, etc. before all numbers</a:t>
            </a:r>
          </a:p>
          <a:p>
            <a:pPr lvl="1"/>
            <a:r>
              <a:rPr lang="en-US" dirty="0" smtClean="0"/>
              <a:t>12,345 for numbers </a:t>
            </a:r>
            <a:r>
              <a:rPr lang="en-US" dirty="0" smtClean="0">
                <a:solidFill>
                  <a:srgbClr val="007599"/>
                </a:solidFill>
              </a:rPr>
              <a:t>$12,345 </a:t>
            </a:r>
            <a:r>
              <a:rPr lang="en-US" dirty="0" smtClean="0"/>
              <a:t>for dollars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For values &gt; $10, do not include cents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$12,345.12… but </a:t>
            </a:r>
            <a:r>
              <a:rPr lang="en-US" dirty="0" smtClean="0">
                <a:solidFill>
                  <a:srgbClr val="007599"/>
                </a:solidFill>
              </a:rPr>
              <a:t>$12,345</a:t>
            </a:r>
            <a:endParaRPr lang="en-US" dirty="0">
              <a:solidFill>
                <a:srgbClr val="007599"/>
              </a:solidFill>
            </a:endParaRPr>
          </a:p>
          <a:p>
            <a:pPr>
              <a:spcBef>
                <a:spcPts val="1000"/>
              </a:spcBef>
            </a:pPr>
            <a:r>
              <a:rPr lang="en-US" dirty="0" smtClean="0"/>
              <a:t>2-3 digits of precision is plenty</a:t>
            </a:r>
            <a:endParaRPr lang="en-US" dirty="0"/>
          </a:p>
          <a:p>
            <a:pPr lvl="1"/>
            <a:r>
              <a:rPr lang="en-US" dirty="0" smtClean="0"/>
              <a:t>$12,000 or $12,300 is </a:t>
            </a:r>
            <a:r>
              <a:rPr lang="en-US" dirty="0" smtClean="0">
                <a:solidFill>
                  <a:srgbClr val="007599"/>
                </a:solidFill>
              </a:rPr>
              <a:t>better </a:t>
            </a:r>
            <a:r>
              <a:rPr lang="en-US" dirty="0" smtClean="0"/>
              <a:t>than $12,345</a:t>
            </a:r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Commas, Currency &amp; Precision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085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Fledge\Marketing\Logos\Fledge (180x80 black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343650"/>
            <a:ext cx="873848" cy="388938"/>
          </a:xfrm>
          <a:prstGeom prst="rect">
            <a:avLst/>
          </a:prstGeom>
          <a:noFill/>
        </p:spPr>
      </p:pic>
      <p:pic>
        <p:nvPicPr>
          <p:cNvPr id="4" name="Picture 3" descr="The Next Step (text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4350"/>
            <a:ext cx="5056632" cy="1798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877020"/>
            <a:ext cx="4446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85CF17"/>
                </a:solidFill>
                <a:latin typeface="CartoGothic Std Bold"/>
                <a:cs typeface="CartoGothic Std Bold"/>
              </a:rPr>
              <a:t>Financial plan</a:t>
            </a:r>
            <a:endParaRPr lang="en-US" sz="5400" dirty="0">
              <a:solidFill>
                <a:srgbClr val="85CF17"/>
              </a:solidFill>
              <a:latin typeface="CartoGothic Std Bold"/>
              <a:cs typeface="CartoGothic Std Bold"/>
            </a:endParaRPr>
          </a:p>
        </p:txBody>
      </p:sp>
      <p:pic>
        <p:nvPicPr>
          <p:cNvPr id="8" name="Picture 7" descr="Funding 200x3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067050"/>
            <a:ext cx="762000" cy="1143000"/>
          </a:xfrm>
          <a:prstGeom prst="rect">
            <a:avLst/>
          </a:prstGeom>
        </p:spPr>
      </p:pic>
      <p:pic>
        <p:nvPicPr>
          <p:cNvPr id="9" name="Picture 8" descr="Equity 200x30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050" y="3067050"/>
            <a:ext cx="762000" cy="1143000"/>
          </a:xfrm>
          <a:prstGeom prst="rect">
            <a:avLst/>
          </a:prstGeom>
        </p:spPr>
      </p:pic>
      <p:pic>
        <p:nvPicPr>
          <p:cNvPr id="10" name="Picture 9" descr="Pitching 200x30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700" y="3067050"/>
            <a:ext cx="762000" cy="1143000"/>
          </a:xfrm>
          <a:prstGeom prst="rect">
            <a:avLst/>
          </a:prstGeom>
        </p:spPr>
      </p:pic>
      <p:pic>
        <p:nvPicPr>
          <p:cNvPr id="12" name="Picture 11" descr="Guide 200x30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067050"/>
            <a:ext cx="762000" cy="1143000"/>
          </a:xfrm>
          <a:prstGeom prst="rect">
            <a:avLst/>
          </a:prstGeom>
        </p:spPr>
      </p:pic>
      <p:pic>
        <p:nvPicPr>
          <p:cNvPr id="14" name="Picture 13" descr="Financal Plan 200x300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1123950"/>
            <a:ext cx="2286000" cy="3429000"/>
          </a:xfrm>
          <a:prstGeom prst="rect">
            <a:avLst/>
          </a:prstGeom>
        </p:spPr>
      </p:pic>
      <p:pic>
        <p:nvPicPr>
          <p:cNvPr id="16" name="Picture 15" descr="Marketing 200x300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3067050"/>
            <a:ext cx="76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143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Start simple and iterate more complexity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</a:t>
            </a:r>
            <a:endParaRPr lang="en-US" dirty="0"/>
          </a:p>
        </p:txBody>
      </p:sp>
      <p:sp>
        <p:nvSpPr>
          <p:cNvPr id="6" name="12-Point Star 5"/>
          <p:cNvSpPr/>
          <p:nvPr/>
        </p:nvSpPr>
        <p:spPr>
          <a:xfrm>
            <a:off x="1943849" y="2537073"/>
            <a:ext cx="1415562" cy="1200151"/>
          </a:xfrm>
          <a:prstGeom prst="star12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24-Point Star 6"/>
          <p:cNvSpPr/>
          <p:nvPr/>
        </p:nvSpPr>
        <p:spPr>
          <a:xfrm>
            <a:off x="3779260" y="2422773"/>
            <a:ext cx="1981200" cy="1428751"/>
          </a:xfrm>
          <a:prstGeom prst="star24">
            <a:avLst/>
          </a:prstGeom>
          <a:solidFill>
            <a:schemeClr val="accent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Explosion 2 7"/>
          <p:cNvSpPr/>
          <p:nvPr/>
        </p:nvSpPr>
        <p:spPr>
          <a:xfrm rot="2333962">
            <a:off x="6180310" y="1967134"/>
            <a:ext cx="2659996" cy="2340028"/>
          </a:xfrm>
          <a:prstGeom prst="irregularSeal2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accent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57200" y="2737097"/>
            <a:ext cx="1066800" cy="800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6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Iterations = “Eye Chart”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 descr="Screen Shot 2013-07-29 at 10.00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3" y="1424912"/>
            <a:ext cx="8485294" cy="274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9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time to make a significant change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Save As…</a:t>
            </a:r>
          </a:p>
          <a:p>
            <a:pPr lvl="1"/>
            <a:r>
              <a:rPr lang="en-US" dirty="0" smtClean="0"/>
              <a:t>New File Name</a:t>
            </a:r>
          </a:p>
          <a:p>
            <a:pPr lvl="1"/>
            <a:r>
              <a:rPr lang="en-US" dirty="0" smtClean="0"/>
              <a:t>Include the data and/or version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Often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56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the spreadsheet works</a:t>
            </a:r>
          </a:p>
          <a:p>
            <a:pPr lvl="1"/>
            <a:r>
              <a:rPr lang="en-US" dirty="0" smtClean="0"/>
              <a:t>Test out its resiliency / brittleness</a:t>
            </a:r>
          </a:p>
          <a:p>
            <a:pPr lvl="1"/>
            <a:r>
              <a:rPr lang="en-US" dirty="0" smtClean="0"/>
              <a:t>Increase the assumptions </a:t>
            </a:r>
            <a:r>
              <a:rPr lang="en-US" sz="2000" dirty="0" smtClean="0"/>
              <a:t>(Save As… HIGH)</a:t>
            </a:r>
            <a:endParaRPr lang="en-US" dirty="0" smtClean="0"/>
          </a:p>
          <a:p>
            <a:pPr lvl="1"/>
            <a:r>
              <a:rPr lang="en-US" dirty="0" smtClean="0"/>
              <a:t>Decrease the assumptions </a:t>
            </a:r>
            <a:r>
              <a:rPr lang="en-US" sz="2000" dirty="0" smtClean="0"/>
              <a:t>(Save As… LOW)</a:t>
            </a:r>
          </a:p>
          <a:p>
            <a:pPr lvl="1"/>
            <a:r>
              <a:rPr lang="en-US" dirty="0" smtClean="0"/>
              <a:t>50% of revenues </a:t>
            </a:r>
            <a:r>
              <a:rPr lang="en-US" sz="2000" dirty="0"/>
              <a:t>(Save As… </a:t>
            </a:r>
            <a:r>
              <a:rPr lang="en-US" sz="2000" dirty="0" smtClean="0"/>
              <a:t>LIKELY)</a:t>
            </a: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High, Low, and Out of the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4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Summary</a:t>
            </a:r>
          </a:p>
          <a:p>
            <a:r>
              <a:rPr lang="en-US" sz="3600" dirty="0" smtClean="0"/>
              <a:t>Graph</a:t>
            </a:r>
          </a:p>
          <a:p>
            <a:r>
              <a:rPr lang="en-US" sz="3600" dirty="0"/>
              <a:t>P&amp;L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Assumptions</a:t>
            </a:r>
          </a:p>
          <a:p>
            <a:r>
              <a:rPr lang="en-US" sz="3600" dirty="0" smtClean="0">
                <a:solidFill>
                  <a:srgbClr val="FFFFFF"/>
                </a:solidFill>
              </a:rPr>
              <a:t>Revenues</a:t>
            </a:r>
          </a:p>
          <a:p>
            <a:r>
              <a:rPr lang="en-US" sz="3600" dirty="0" smtClean="0">
                <a:solidFill>
                  <a:srgbClr val="FFFFFF"/>
                </a:solidFill>
              </a:rPr>
              <a:t>Expenses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3DED1"/>
                </a:solidFill>
              </a:rPr>
              <a:t>Copyright © 2013 </a:t>
            </a:r>
            <a:r>
              <a:rPr lang="en-US" dirty="0" smtClean="0"/>
              <a:t>Michael "Luni" Libes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/>
                </a:solidFill>
              </a:rPr>
              <a:pPr/>
              <a:t>24</a:t>
            </a:fld>
            <a:endParaRPr lang="en-US" dirty="0">
              <a:solidFill>
                <a:srgbClr val="E3DED1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647" y="3276600"/>
            <a:ext cx="8108706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5416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3DED1"/>
                </a:solidFill>
              </a:rPr>
              <a:t>Copyright © 2013 </a:t>
            </a:r>
            <a:r>
              <a:rPr lang="en-US" dirty="0" smtClean="0"/>
              <a:t>Michael "Luni" Libes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/>
                </a:solidFill>
              </a:rPr>
              <a:pPr/>
              <a:t>25</a:t>
            </a:fld>
            <a:endParaRPr lang="en-US" dirty="0">
              <a:solidFill>
                <a:srgbClr val="E3DED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9694" y="1947343"/>
            <a:ext cx="68277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$8MM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188771" y="2654662"/>
            <a:ext cx="5202629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99694" y="2489651"/>
            <a:ext cx="68277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$6MM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99694" y="3031959"/>
            <a:ext cx="68277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$4MM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188771" y="3191418"/>
            <a:ext cx="5203337" cy="6265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99694" y="3574266"/>
            <a:ext cx="68277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$2MM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188771" y="3734438"/>
            <a:ext cx="5203337" cy="6265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357421" y="1356220"/>
            <a:ext cx="0" cy="29464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12200" y="1356220"/>
            <a:ext cx="0" cy="29464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466979" y="1356220"/>
            <a:ext cx="0" cy="29464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021757" y="1356220"/>
            <a:ext cx="0" cy="29464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576536" y="1356220"/>
            <a:ext cx="0" cy="29464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131314" y="1356220"/>
            <a:ext cx="0" cy="29464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686093" y="1356220"/>
            <a:ext cx="0" cy="29464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240872" y="1356220"/>
            <a:ext cx="0" cy="29464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795654" y="1356220"/>
            <a:ext cx="0" cy="29464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499694" y="1405035"/>
            <a:ext cx="78630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$10MM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2188771" y="2117906"/>
            <a:ext cx="5202629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7289800" y="1356220"/>
            <a:ext cx="0" cy="29464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209800" y="4302620"/>
            <a:ext cx="2899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1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743200" y="4324350"/>
            <a:ext cx="2899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352800" y="4324350"/>
            <a:ext cx="2899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3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886200" y="4324350"/>
            <a:ext cx="2899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4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419600" y="4324350"/>
            <a:ext cx="2899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5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029200" y="4324350"/>
            <a:ext cx="2899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6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562600" y="4324350"/>
            <a:ext cx="2899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7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2362200" y="849800"/>
            <a:ext cx="5066668" cy="3452820"/>
          </a:xfrm>
          <a:custGeom>
            <a:avLst/>
            <a:gdLst>
              <a:gd name="connsiteX0" fmla="*/ 0 w 6670964"/>
              <a:gd name="connsiteY0" fmla="*/ 1350818 h 1350818"/>
              <a:gd name="connsiteX1" fmla="*/ 415636 w 6670964"/>
              <a:gd name="connsiteY1" fmla="*/ 758536 h 1350818"/>
              <a:gd name="connsiteX2" fmla="*/ 841664 w 6670964"/>
              <a:gd name="connsiteY2" fmla="*/ 187036 h 1350818"/>
              <a:gd name="connsiteX3" fmla="*/ 1257300 w 6670964"/>
              <a:gd name="connsiteY3" fmla="*/ 0 h 1350818"/>
              <a:gd name="connsiteX4" fmla="*/ 6670964 w 6670964"/>
              <a:gd name="connsiteY4" fmla="*/ 0 h 1350818"/>
              <a:gd name="connsiteX5" fmla="*/ 6670964 w 6670964"/>
              <a:gd name="connsiteY5" fmla="*/ 228600 h 1350818"/>
              <a:gd name="connsiteX6" fmla="*/ 831273 w 6670964"/>
              <a:gd name="connsiteY6" fmla="*/ 332509 h 1350818"/>
              <a:gd name="connsiteX7" fmla="*/ 415636 w 6670964"/>
              <a:gd name="connsiteY7" fmla="*/ 768927 h 1350818"/>
              <a:gd name="connsiteX0" fmla="*/ 0 w 6670964"/>
              <a:gd name="connsiteY0" fmla="*/ 1350818 h 1350818"/>
              <a:gd name="connsiteX1" fmla="*/ 415636 w 6670964"/>
              <a:gd name="connsiteY1" fmla="*/ 758536 h 1350818"/>
              <a:gd name="connsiteX2" fmla="*/ 841664 w 6670964"/>
              <a:gd name="connsiteY2" fmla="*/ 187036 h 1350818"/>
              <a:gd name="connsiteX3" fmla="*/ 1257300 w 6670964"/>
              <a:gd name="connsiteY3" fmla="*/ 0 h 1350818"/>
              <a:gd name="connsiteX4" fmla="*/ 6670964 w 6670964"/>
              <a:gd name="connsiteY4" fmla="*/ 0 h 1350818"/>
              <a:gd name="connsiteX5" fmla="*/ 6670964 w 6670964"/>
              <a:gd name="connsiteY5" fmla="*/ 228600 h 1350818"/>
              <a:gd name="connsiteX6" fmla="*/ 1305791 w 6670964"/>
              <a:gd name="connsiteY6" fmla="*/ 207818 h 1350818"/>
              <a:gd name="connsiteX7" fmla="*/ 415636 w 6670964"/>
              <a:gd name="connsiteY7" fmla="*/ 768927 h 1350818"/>
              <a:gd name="connsiteX0" fmla="*/ 0 w 6670964"/>
              <a:gd name="connsiteY0" fmla="*/ 1350818 h 1350818"/>
              <a:gd name="connsiteX1" fmla="*/ 415636 w 6670964"/>
              <a:gd name="connsiteY1" fmla="*/ 758536 h 1350818"/>
              <a:gd name="connsiteX2" fmla="*/ 841664 w 6670964"/>
              <a:gd name="connsiteY2" fmla="*/ 187036 h 1350818"/>
              <a:gd name="connsiteX3" fmla="*/ 1257300 w 6670964"/>
              <a:gd name="connsiteY3" fmla="*/ 0 h 1350818"/>
              <a:gd name="connsiteX4" fmla="*/ 6670964 w 6670964"/>
              <a:gd name="connsiteY4" fmla="*/ 0 h 1350818"/>
              <a:gd name="connsiteX5" fmla="*/ 6639791 w 6670964"/>
              <a:gd name="connsiteY5" fmla="*/ 360218 h 1350818"/>
              <a:gd name="connsiteX6" fmla="*/ 1305791 w 6670964"/>
              <a:gd name="connsiteY6" fmla="*/ 207818 h 1350818"/>
              <a:gd name="connsiteX7" fmla="*/ 415636 w 6670964"/>
              <a:gd name="connsiteY7" fmla="*/ 768927 h 1350818"/>
              <a:gd name="connsiteX0" fmla="*/ 0 w 6670964"/>
              <a:gd name="connsiteY0" fmla="*/ 1350818 h 1350818"/>
              <a:gd name="connsiteX1" fmla="*/ 415636 w 6670964"/>
              <a:gd name="connsiteY1" fmla="*/ 758536 h 1350818"/>
              <a:gd name="connsiteX2" fmla="*/ 841664 w 6670964"/>
              <a:gd name="connsiteY2" fmla="*/ 187036 h 1350818"/>
              <a:gd name="connsiteX3" fmla="*/ 1257300 w 6670964"/>
              <a:gd name="connsiteY3" fmla="*/ 0 h 1350818"/>
              <a:gd name="connsiteX4" fmla="*/ 6670964 w 6670964"/>
              <a:gd name="connsiteY4" fmla="*/ 0 h 1350818"/>
              <a:gd name="connsiteX5" fmla="*/ 6639791 w 6670964"/>
              <a:gd name="connsiteY5" fmla="*/ 360218 h 1350818"/>
              <a:gd name="connsiteX6" fmla="*/ 1229591 w 6670964"/>
              <a:gd name="connsiteY6" fmla="*/ 360218 h 1350818"/>
              <a:gd name="connsiteX7" fmla="*/ 415636 w 6670964"/>
              <a:gd name="connsiteY7" fmla="*/ 768927 h 1350818"/>
              <a:gd name="connsiteX0" fmla="*/ 0 w 6670964"/>
              <a:gd name="connsiteY0" fmla="*/ 1350818 h 1350818"/>
              <a:gd name="connsiteX1" fmla="*/ 415636 w 6670964"/>
              <a:gd name="connsiteY1" fmla="*/ 758536 h 1350818"/>
              <a:gd name="connsiteX2" fmla="*/ 841664 w 6670964"/>
              <a:gd name="connsiteY2" fmla="*/ 187036 h 1350818"/>
              <a:gd name="connsiteX3" fmla="*/ 1257300 w 6670964"/>
              <a:gd name="connsiteY3" fmla="*/ 0 h 1350818"/>
              <a:gd name="connsiteX4" fmla="*/ 6670964 w 6670964"/>
              <a:gd name="connsiteY4" fmla="*/ 0 h 1350818"/>
              <a:gd name="connsiteX5" fmla="*/ 6639791 w 6670964"/>
              <a:gd name="connsiteY5" fmla="*/ 360218 h 1350818"/>
              <a:gd name="connsiteX6" fmla="*/ 1229591 w 6670964"/>
              <a:gd name="connsiteY6" fmla="*/ 360218 h 1350818"/>
              <a:gd name="connsiteX7" fmla="*/ 467591 w 6670964"/>
              <a:gd name="connsiteY7" fmla="*/ 817418 h 1350818"/>
              <a:gd name="connsiteX0" fmla="*/ 0 w 6670964"/>
              <a:gd name="connsiteY0" fmla="*/ 1350818 h 1350818"/>
              <a:gd name="connsiteX1" fmla="*/ 415636 w 6670964"/>
              <a:gd name="connsiteY1" fmla="*/ 758536 h 1350818"/>
              <a:gd name="connsiteX2" fmla="*/ 848591 w 6670964"/>
              <a:gd name="connsiteY2" fmla="*/ 284018 h 1350818"/>
              <a:gd name="connsiteX3" fmla="*/ 1257300 w 6670964"/>
              <a:gd name="connsiteY3" fmla="*/ 0 h 1350818"/>
              <a:gd name="connsiteX4" fmla="*/ 6670964 w 6670964"/>
              <a:gd name="connsiteY4" fmla="*/ 0 h 1350818"/>
              <a:gd name="connsiteX5" fmla="*/ 6639791 w 6670964"/>
              <a:gd name="connsiteY5" fmla="*/ 360218 h 1350818"/>
              <a:gd name="connsiteX6" fmla="*/ 1229591 w 6670964"/>
              <a:gd name="connsiteY6" fmla="*/ 360218 h 1350818"/>
              <a:gd name="connsiteX7" fmla="*/ 467591 w 6670964"/>
              <a:gd name="connsiteY7" fmla="*/ 817418 h 1350818"/>
              <a:gd name="connsiteX0" fmla="*/ 0 w 6670964"/>
              <a:gd name="connsiteY0" fmla="*/ 1350818 h 1350818"/>
              <a:gd name="connsiteX1" fmla="*/ 415636 w 6670964"/>
              <a:gd name="connsiteY1" fmla="*/ 758536 h 1350818"/>
              <a:gd name="connsiteX2" fmla="*/ 848591 w 6670964"/>
              <a:gd name="connsiteY2" fmla="*/ 284018 h 1350818"/>
              <a:gd name="connsiteX3" fmla="*/ 1257300 w 6670964"/>
              <a:gd name="connsiteY3" fmla="*/ 0 h 1350818"/>
              <a:gd name="connsiteX4" fmla="*/ 6670964 w 6670964"/>
              <a:gd name="connsiteY4" fmla="*/ 0 h 1350818"/>
              <a:gd name="connsiteX5" fmla="*/ 3286991 w 6670964"/>
              <a:gd name="connsiteY5" fmla="*/ 360218 h 1350818"/>
              <a:gd name="connsiteX6" fmla="*/ 1229591 w 6670964"/>
              <a:gd name="connsiteY6" fmla="*/ 360218 h 1350818"/>
              <a:gd name="connsiteX7" fmla="*/ 467591 w 6670964"/>
              <a:gd name="connsiteY7" fmla="*/ 817418 h 1350818"/>
              <a:gd name="connsiteX0" fmla="*/ 0 w 3363191"/>
              <a:gd name="connsiteY0" fmla="*/ 1350818 h 1350818"/>
              <a:gd name="connsiteX1" fmla="*/ 415636 w 3363191"/>
              <a:gd name="connsiteY1" fmla="*/ 758536 h 1350818"/>
              <a:gd name="connsiteX2" fmla="*/ 848591 w 3363191"/>
              <a:gd name="connsiteY2" fmla="*/ 284018 h 1350818"/>
              <a:gd name="connsiteX3" fmla="*/ 1257300 w 3363191"/>
              <a:gd name="connsiteY3" fmla="*/ 0 h 1350818"/>
              <a:gd name="connsiteX4" fmla="*/ 3363191 w 3363191"/>
              <a:gd name="connsiteY4" fmla="*/ 55418 h 1350818"/>
              <a:gd name="connsiteX5" fmla="*/ 3286991 w 3363191"/>
              <a:gd name="connsiteY5" fmla="*/ 360218 h 1350818"/>
              <a:gd name="connsiteX6" fmla="*/ 1229591 w 3363191"/>
              <a:gd name="connsiteY6" fmla="*/ 360218 h 1350818"/>
              <a:gd name="connsiteX7" fmla="*/ 467591 w 3363191"/>
              <a:gd name="connsiteY7" fmla="*/ 817418 h 1350818"/>
              <a:gd name="connsiteX0" fmla="*/ 0 w 3363192"/>
              <a:gd name="connsiteY0" fmla="*/ 1350818 h 1350818"/>
              <a:gd name="connsiteX1" fmla="*/ 415636 w 3363192"/>
              <a:gd name="connsiteY1" fmla="*/ 758536 h 1350818"/>
              <a:gd name="connsiteX2" fmla="*/ 848591 w 3363192"/>
              <a:gd name="connsiteY2" fmla="*/ 284018 h 1350818"/>
              <a:gd name="connsiteX3" fmla="*/ 1257300 w 3363192"/>
              <a:gd name="connsiteY3" fmla="*/ 0 h 1350818"/>
              <a:gd name="connsiteX4" fmla="*/ 3363192 w 3363192"/>
              <a:gd name="connsiteY4" fmla="*/ 55418 h 1350818"/>
              <a:gd name="connsiteX5" fmla="*/ 3286991 w 3363192"/>
              <a:gd name="connsiteY5" fmla="*/ 360218 h 1350818"/>
              <a:gd name="connsiteX6" fmla="*/ 1229591 w 3363192"/>
              <a:gd name="connsiteY6" fmla="*/ 360218 h 1350818"/>
              <a:gd name="connsiteX7" fmla="*/ 467591 w 3363192"/>
              <a:gd name="connsiteY7" fmla="*/ 817418 h 1350818"/>
              <a:gd name="connsiteX0" fmla="*/ 0 w 3363191"/>
              <a:gd name="connsiteY0" fmla="*/ 1371600 h 1371600"/>
              <a:gd name="connsiteX1" fmla="*/ 415636 w 3363191"/>
              <a:gd name="connsiteY1" fmla="*/ 779318 h 1371600"/>
              <a:gd name="connsiteX2" fmla="*/ 848591 w 3363191"/>
              <a:gd name="connsiteY2" fmla="*/ 304800 h 1371600"/>
              <a:gd name="connsiteX3" fmla="*/ 1257300 w 3363191"/>
              <a:gd name="connsiteY3" fmla="*/ 20782 h 1371600"/>
              <a:gd name="connsiteX4" fmla="*/ 3363191 w 3363191"/>
              <a:gd name="connsiteY4" fmla="*/ 0 h 1371600"/>
              <a:gd name="connsiteX5" fmla="*/ 3286991 w 3363191"/>
              <a:gd name="connsiteY5" fmla="*/ 381000 h 1371600"/>
              <a:gd name="connsiteX6" fmla="*/ 1229591 w 3363191"/>
              <a:gd name="connsiteY6" fmla="*/ 381000 h 1371600"/>
              <a:gd name="connsiteX7" fmla="*/ 467591 w 3363191"/>
              <a:gd name="connsiteY7" fmla="*/ 838200 h 1371600"/>
              <a:gd name="connsiteX0" fmla="*/ 0 w 3344141"/>
              <a:gd name="connsiteY0" fmla="*/ 1352550 h 1352550"/>
              <a:gd name="connsiteX1" fmla="*/ 415636 w 3344141"/>
              <a:gd name="connsiteY1" fmla="*/ 760268 h 1352550"/>
              <a:gd name="connsiteX2" fmla="*/ 848591 w 3344141"/>
              <a:gd name="connsiteY2" fmla="*/ 285750 h 1352550"/>
              <a:gd name="connsiteX3" fmla="*/ 1257300 w 3344141"/>
              <a:gd name="connsiteY3" fmla="*/ 1732 h 1352550"/>
              <a:gd name="connsiteX4" fmla="*/ 3344141 w 3344141"/>
              <a:gd name="connsiteY4" fmla="*/ 0 h 1352550"/>
              <a:gd name="connsiteX5" fmla="*/ 3286991 w 3344141"/>
              <a:gd name="connsiteY5" fmla="*/ 361950 h 1352550"/>
              <a:gd name="connsiteX6" fmla="*/ 1229591 w 3344141"/>
              <a:gd name="connsiteY6" fmla="*/ 361950 h 1352550"/>
              <a:gd name="connsiteX7" fmla="*/ 467591 w 3344141"/>
              <a:gd name="connsiteY7" fmla="*/ 819150 h 1352550"/>
              <a:gd name="connsiteX0" fmla="*/ 0 w 3334616"/>
              <a:gd name="connsiteY0" fmla="*/ 1350818 h 1350818"/>
              <a:gd name="connsiteX1" fmla="*/ 415636 w 3334616"/>
              <a:gd name="connsiteY1" fmla="*/ 758536 h 1350818"/>
              <a:gd name="connsiteX2" fmla="*/ 848591 w 3334616"/>
              <a:gd name="connsiteY2" fmla="*/ 284018 h 1350818"/>
              <a:gd name="connsiteX3" fmla="*/ 1257300 w 3334616"/>
              <a:gd name="connsiteY3" fmla="*/ 0 h 1350818"/>
              <a:gd name="connsiteX4" fmla="*/ 3334616 w 3334616"/>
              <a:gd name="connsiteY4" fmla="*/ 7793 h 1350818"/>
              <a:gd name="connsiteX5" fmla="*/ 3286991 w 3334616"/>
              <a:gd name="connsiteY5" fmla="*/ 360218 h 1350818"/>
              <a:gd name="connsiteX6" fmla="*/ 1229591 w 3334616"/>
              <a:gd name="connsiteY6" fmla="*/ 360218 h 1350818"/>
              <a:gd name="connsiteX7" fmla="*/ 467591 w 3334616"/>
              <a:gd name="connsiteY7" fmla="*/ 817418 h 1350818"/>
              <a:gd name="connsiteX0" fmla="*/ 0 w 3334616"/>
              <a:gd name="connsiteY0" fmla="*/ 1350818 h 1350818"/>
              <a:gd name="connsiteX1" fmla="*/ 415636 w 3334616"/>
              <a:gd name="connsiteY1" fmla="*/ 758536 h 1350818"/>
              <a:gd name="connsiteX2" fmla="*/ 848591 w 3334616"/>
              <a:gd name="connsiteY2" fmla="*/ 284018 h 1350818"/>
              <a:gd name="connsiteX3" fmla="*/ 1257300 w 3334616"/>
              <a:gd name="connsiteY3" fmla="*/ 0 h 1350818"/>
              <a:gd name="connsiteX4" fmla="*/ 3334616 w 3334616"/>
              <a:gd name="connsiteY4" fmla="*/ 7793 h 1350818"/>
              <a:gd name="connsiteX5" fmla="*/ 3334616 w 3334616"/>
              <a:gd name="connsiteY5" fmla="*/ 355455 h 1350818"/>
              <a:gd name="connsiteX6" fmla="*/ 1229591 w 3334616"/>
              <a:gd name="connsiteY6" fmla="*/ 360218 h 1350818"/>
              <a:gd name="connsiteX7" fmla="*/ 467591 w 3334616"/>
              <a:gd name="connsiteY7" fmla="*/ 817418 h 1350818"/>
              <a:gd name="connsiteX0" fmla="*/ 0 w 3334616"/>
              <a:gd name="connsiteY0" fmla="*/ 1350818 h 1350818"/>
              <a:gd name="connsiteX1" fmla="*/ 415636 w 3334616"/>
              <a:gd name="connsiteY1" fmla="*/ 758536 h 1350818"/>
              <a:gd name="connsiteX2" fmla="*/ 848591 w 3334616"/>
              <a:gd name="connsiteY2" fmla="*/ 284018 h 1350818"/>
              <a:gd name="connsiteX3" fmla="*/ 1257300 w 3334616"/>
              <a:gd name="connsiteY3" fmla="*/ 0 h 1350818"/>
              <a:gd name="connsiteX4" fmla="*/ 3334616 w 3334616"/>
              <a:gd name="connsiteY4" fmla="*/ 7793 h 1350818"/>
              <a:gd name="connsiteX5" fmla="*/ 3334616 w 3334616"/>
              <a:gd name="connsiteY5" fmla="*/ 355455 h 1350818"/>
              <a:gd name="connsiteX6" fmla="*/ 1229591 w 3334616"/>
              <a:gd name="connsiteY6" fmla="*/ 360218 h 1350818"/>
              <a:gd name="connsiteX7" fmla="*/ 391392 w 3334616"/>
              <a:gd name="connsiteY7" fmla="*/ 893618 h 1350818"/>
              <a:gd name="connsiteX0" fmla="*/ 0 w 3334616"/>
              <a:gd name="connsiteY0" fmla="*/ 1350818 h 1350818"/>
              <a:gd name="connsiteX1" fmla="*/ 415636 w 3334616"/>
              <a:gd name="connsiteY1" fmla="*/ 758536 h 1350818"/>
              <a:gd name="connsiteX2" fmla="*/ 848591 w 3334616"/>
              <a:gd name="connsiteY2" fmla="*/ 284018 h 1350818"/>
              <a:gd name="connsiteX3" fmla="*/ 1257300 w 3334616"/>
              <a:gd name="connsiteY3" fmla="*/ 0 h 1350818"/>
              <a:gd name="connsiteX4" fmla="*/ 3334616 w 3334616"/>
              <a:gd name="connsiteY4" fmla="*/ 7793 h 1350818"/>
              <a:gd name="connsiteX5" fmla="*/ 3334616 w 3334616"/>
              <a:gd name="connsiteY5" fmla="*/ 355455 h 1350818"/>
              <a:gd name="connsiteX6" fmla="*/ 1229591 w 3334616"/>
              <a:gd name="connsiteY6" fmla="*/ 360218 h 1350818"/>
              <a:gd name="connsiteX7" fmla="*/ 439017 w 3334616"/>
              <a:gd name="connsiteY7" fmla="*/ 845993 h 1350818"/>
              <a:gd name="connsiteX0" fmla="*/ 0 w 3334616"/>
              <a:gd name="connsiteY0" fmla="*/ 1350818 h 1350818"/>
              <a:gd name="connsiteX1" fmla="*/ 415636 w 3334616"/>
              <a:gd name="connsiteY1" fmla="*/ 758536 h 1350818"/>
              <a:gd name="connsiteX2" fmla="*/ 848591 w 3334616"/>
              <a:gd name="connsiteY2" fmla="*/ 284018 h 1350818"/>
              <a:gd name="connsiteX3" fmla="*/ 1257300 w 3334616"/>
              <a:gd name="connsiteY3" fmla="*/ 0 h 1350818"/>
              <a:gd name="connsiteX4" fmla="*/ 3334616 w 3334616"/>
              <a:gd name="connsiteY4" fmla="*/ 7793 h 1350818"/>
              <a:gd name="connsiteX5" fmla="*/ 3334616 w 3334616"/>
              <a:gd name="connsiteY5" fmla="*/ 355455 h 1350818"/>
              <a:gd name="connsiteX6" fmla="*/ 1229591 w 3334616"/>
              <a:gd name="connsiteY6" fmla="*/ 360218 h 1350818"/>
              <a:gd name="connsiteX7" fmla="*/ 419967 w 3334616"/>
              <a:gd name="connsiteY7" fmla="*/ 779318 h 1350818"/>
              <a:gd name="connsiteX0" fmla="*/ 0 w 3334616"/>
              <a:gd name="connsiteY0" fmla="*/ 1350818 h 1350818"/>
              <a:gd name="connsiteX1" fmla="*/ 415636 w 3334616"/>
              <a:gd name="connsiteY1" fmla="*/ 758536 h 1350818"/>
              <a:gd name="connsiteX2" fmla="*/ 848591 w 3334616"/>
              <a:gd name="connsiteY2" fmla="*/ 284018 h 1350818"/>
              <a:gd name="connsiteX3" fmla="*/ 1257300 w 3334616"/>
              <a:gd name="connsiteY3" fmla="*/ 0 h 1350818"/>
              <a:gd name="connsiteX4" fmla="*/ 3334616 w 3334616"/>
              <a:gd name="connsiteY4" fmla="*/ 7793 h 1350818"/>
              <a:gd name="connsiteX5" fmla="*/ 3334616 w 3334616"/>
              <a:gd name="connsiteY5" fmla="*/ 355455 h 1350818"/>
              <a:gd name="connsiteX6" fmla="*/ 1229591 w 3334616"/>
              <a:gd name="connsiteY6" fmla="*/ 360218 h 1350818"/>
              <a:gd name="connsiteX7" fmla="*/ 410442 w 3334616"/>
              <a:gd name="connsiteY7" fmla="*/ 755506 h 1350818"/>
              <a:gd name="connsiteX0" fmla="*/ 0 w 3334616"/>
              <a:gd name="connsiteY0" fmla="*/ 1357313 h 1357313"/>
              <a:gd name="connsiteX1" fmla="*/ 415636 w 3334616"/>
              <a:gd name="connsiteY1" fmla="*/ 765031 h 1357313"/>
              <a:gd name="connsiteX2" fmla="*/ 848591 w 3334616"/>
              <a:gd name="connsiteY2" fmla="*/ 290513 h 1357313"/>
              <a:gd name="connsiteX3" fmla="*/ 1257300 w 3334616"/>
              <a:gd name="connsiteY3" fmla="*/ 6495 h 1357313"/>
              <a:gd name="connsiteX4" fmla="*/ 3329854 w 3334616"/>
              <a:gd name="connsiteY4" fmla="*/ 0 h 1357313"/>
              <a:gd name="connsiteX5" fmla="*/ 3334616 w 3334616"/>
              <a:gd name="connsiteY5" fmla="*/ 361950 h 1357313"/>
              <a:gd name="connsiteX6" fmla="*/ 1229591 w 3334616"/>
              <a:gd name="connsiteY6" fmla="*/ 366713 h 1357313"/>
              <a:gd name="connsiteX7" fmla="*/ 410442 w 3334616"/>
              <a:gd name="connsiteY7" fmla="*/ 762001 h 1357313"/>
              <a:gd name="connsiteX0" fmla="*/ 0 w 3340966"/>
              <a:gd name="connsiteY0" fmla="*/ 1357313 h 1357313"/>
              <a:gd name="connsiteX1" fmla="*/ 415636 w 3340966"/>
              <a:gd name="connsiteY1" fmla="*/ 765031 h 1357313"/>
              <a:gd name="connsiteX2" fmla="*/ 848591 w 3340966"/>
              <a:gd name="connsiteY2" fmla="*/ 290513 h 1357313"/>
              <a:gd name="connsiteX3" fmla="*/ 1257300 w 3340966"/>
              <a:gd name="connsiteY3" fmla="*/ 6495 h 1357313"/>
              <a:gd name="connsiteX4" fmla="*/ 3339379 w 3340966"/>
              <a:gd name="connsiteY4" fmla="*/ 0 h 1357313"/>
              <a:gd name="connsiteX5" fmla="*/ 3334616 w 3340966"/>
              <a:gd name="connsiteY5" fmla="*/ 361950 h 1357313"/>
              <a:gd name="connsiteX6" fmla="*/ 1229591 w 3340966"/>
              <a:gd name="connsiteY6" fmla="*/ 366713 h 1357313"/>
              <a:gd name="connsiteX7" fmla="*/ 410442 w 3340966"/>
              <a:gd name="connsiteY7" fmla="*/ 762001 h 1357313"/>
              <a:gd name="connsiteX0" fmla="*/ 0 w 6641379"/>
              <a:gd name="connsiteY0" fmla="*/ 1350818 h 1350818"/>
              <a:gd name="connsiteX1" fmla="*/ 415636 w 6641379"/>
              <a:gd name="connsiteY1" fmla="*/ 758536 h 1350818"/>
              <a:gd name="connsiteX2" fmla="*/ 848591 w 6641379"/>
              <a:gd name="connsiteY2" fmla="*/ 284018 h 1350818"/>
              <a:gd name="connsiteX3" fmla="*/ 1257300 w 6641379"/>
              <a:gd name="connsiteY3" fmla="*/ 0 h 1350818"/>
              <a:gd name="connsiteX4" fmla="*/ 6639792 w 6641379"/>
              <a:gd name="connsiteY4" fmla="*/ 55419 h 1350818"/>
              <a:gd name="connsiteX5" fmla="*/ 3334616 w 6641379"/>
              <a:gd name="connsiteY5" fmla="*/ 355455 h 1350818"/>
              <a:gd name="connsiteX6" fmla="*/ 1229591 w 6641379"/>
              <a:gd name="connsiteY6" fmla="*/ 360218 h 1350818"/>
              <a:gd name="connsiteX7" fmla="*/ 410442 w 6641379"/>
              <a:gd name="connsiteY7" fmla="*/ 755506 h 1350818"/>
              <a:gd name="connsiteX0" fmla="*/ 0 w 6641379"/>
              <a:gd name="connsiteY0" fmla="*/ 1350818 h 1350818"/>
              <a:gd name="connsiteX1" fmla="*/ 415636 w 6641379"/>
              <a:gd name="connsiteY1" fmla="*/ 758536 h 1350818"/>
              <a:gd name="connsiteX2" fmla="*/ 848591 w 6641379"/>
              <a:gd name="connsiteY2" fmla="*/ 284018 h 1350818"/>
              <a:gd name="connsiteX3" fmla="*/ 1257300 w 6641379"/>
              <a:gd name="connsiteY3" fmla="*/ 0 h 1350818"/>
              <a:gd name="connsiteX4" fmla="*/ 6639792 w 6641379"/>
              <a:gd name="connsiteY4" fmla="*/ 55419 h 1350818"/>
              <a:gd name="connsiteX5" fmla="*/ 6639792 w 6641379"/>
              <a:gd name="connsiteY5" fmla="*/ 360218 h 1350818"/>
              <a:gd name="connsiteX6" fmla="*/ 1229591 w 6641379"/>
              <a:gd name="connsiteY6" fmla="*/ 360218 h 1350818"/>
              <a:gd name="connsiteX7" fmla="*/ 410442 w 6641379"/>
              <a:gd name="connsiteY7" fmla="*/ 755506 h 1350818"/>
              <a:gd name="connsiteX0" fmla="*/ 0 w 6641379"/>
              <a:gd name="connsiteY0" fmla="*/ 1350818 h 1350818"/>
              <a:gd name="connsiteX1" fmla="*/ 415636 w 6641379"/>
              <a:gd name="connsiteY1" fmla="*/ 758536 h 1350818"/>
              <a:gd name="connsiteX2" fmla="*/ 848591 w 6641379"/>
              <a:gd name="connsiteY2" fmla="*/ 284018 h 1350818"/>
              <a:gd name="connsiteX3" fmla="*/ 1257300 w 6641379"/>
              <a:gd name="connsiteY3" fmla="*/ 0 h 1350818"/>
              <a:gd name="connsiteX4" fmla="*/ 6639792 w 6641379"/>
              <a:gd name="connsiteY4" fmla="*/ 55418 h 1350818"/>
              <a:gd name="connsiteX5" fmla="*/ 6639792 w 6641379"/>
              <a:gd name="connsiteY5" fmla="*/ 360218 h 1350818"/>
              <a:gd name="connsiteX6" fmla="*/ 1229591 w 6641379"/>
              <a:gd name="connsiteY6" fmla="*/ 360218 h 1350818"/>
              <a:gd name="connsiteX7" fmla="*/ 410442 w 6641379"/>
              <a:gd name="connsiteY7" fmla="*/ 755506 h 1350818"/>
              <a:gd name="connsiteX0" fmla="*/ 0 w 6639792"/>
              <a:gd name="connsiteY0" fmla="*/ 1350818 h 1350818"/>
              <a:gd name="connsiteX1" fmla="*/ 415636 w 6639792"/>
              <a:gd name="connsiteY1" fmla="*/ 758536 h 1350818"/>
              <a:gd name="connsiteX2" fmla="*/ 848591 w 6639792"/>
              <a:gd name="connsiteY2" fmla="*/ 284018 h 1350818"/>
              <a:gd name="connsiteX3" fmla="*/ 1257300 w 6639792"/>
              <a:gd name="connsiteY3" fmla="*/ 0 h 1350818"/>
              <a:gd name="connsiteX4" fmla="*/ 6629401 w 6639792"/>
              <a:gd name="connsiteY4" fmla="*/ 24245 h 1350818"/>
              <a:gd name="connsiteX5" fmla="*/ 6639792 w 6639792"/>
              <a:gd name="connsiteY5" fmla="*/ 360218 h 1350818"/>
              <a:gd name="connsiteX6" fmla="*/ 1229591 w 6639792"/>
              <a:gd name="connsiteY6" fmla="*/ 360218 h 1350818"/>
              <a:gd name="connsiteX7" fmla="*/ 410442 w 6639792"/>
              <a:gd name="connsiteY7" fmla="*/ 755506 h 1350818"/>
              <a:gd name="connsiteX0" fmla="*/ 0 w 6654800"/>
              <a:gd name="connsiteY0" fmla="*/ 1350818 h 1350818"/>
              <a:gd name="connsiteX1" fmla="*/ 415636 w 6654800"/>
              <a:gd name="connsiteY1" fmla="*/ 758536 h 1350818"/>
              <a:gd name="connsiteX2" fmla="*/ 848591 w 6654800"/>
              <a:gd name="connsiteY2" fmla="*/ 284018 h 1350818"/>
              <a:gd name="connsiteX3" fmla="*/ 1257300 w 6654800"/>
              <a:gd name="connsiteY3" fmla="*/ 0 h 1350818"/>
              <a:gd name="connsiteX4" fmla="*/ 6653213 w 6654800"/>
              <a:gd name="connsiteY4" fmla="*/ 14720 h 1350818"/>
              <a:gd name="connsiteX5" fmla="*/ 6639792 w 6654800"/>
              <a:gd name="connsiteY5" fmla="*/ 360218 h 1350818"/>
              <a:gd name="connsiteX6" fmla="*/ 1229591 w 6654800"/>
              <a:gd name="connsiteY6" fmla="*/ 360218 h 1350818"/>
              <a:gd name="connsiteX7" fmla="*/ 410442 w 6654800"/>
              <a:gd name="connsiteY7" fmla="*/ 755506 h 1350818"/>
              <a:gd name="connsiteX0" fmla="*/ 0 w 6654800"/>
              <a:gd name="connsiteY0" fmla="*/ 1350818 h 1350818"/>
              <a:gd name="connsiteX1" fmla="*/ 415636 w 6654800"/>
              <a:gd name="connsiteY1" fmla="*/ 758536 h 1350818"/>
              <a:gd name="connsiteX2" fmla="*/ 848591 w 6654800"/>
              <a:gd name="connsiteY2" fmla="*/ 284018 h 1350818"/>
              <a:gd name="connsiteX3" fmla="*/ 1257300 w 6654800"/>
              <a:gd name="connsiteY3" fmla="*/ 0 h 1350818"/>
              <a:gd name="connsiteX4" fmla="*/ 6653213 w 6654800"/>
              <a:gd name="connsiteY4" fmla="*/ 14720 h 1350818"/>
              <a:gd name="connsiteX5" fmla="*/ 6654079 w 6654800"/>
              <a:gd name="connsiteY5" fmla="*/ 360218 h 1350818"/>
              <a:gd name="connsiteX6" fmla="*/ 1229591 w 6654800"/>
              <a:gd name="connsiteY6" fmla="*/ 360218 h 1350818"/>
              <a:gd name="connsiteX7" fmla="*/ 410442 w 6654800"/>
              <a:gd name="connsiteY7" fmla="*/ 755506 h 1350818"/>
              <a:gd name="connsiteX0" fmla="*/ 0 w 6654800"/>
              <a:gd name="connsiteY0" fmla="*/ 1350818 h 1350818"/>
              <a:gd name="connsiteX1" fmla="*/ 415636 w 6654800"/>
              <a:gd name="connsiteY1" fmla="*/ 758536 h 1350818"/>
              <a:gd name="connsiteX2" fmla="*/ 848591 w 6654800"/>
              <a:gd name="connsiteY2" fmla="*/ 284018 h 1350818"/>
              <a:gd name="connsiteX3" fmla="*/ 1257300 w 6654800"/>
              <a:gd name="connsiteY3" fmla="*/ 0 h 1350818"/>
              <a:gd name="connsiteX4" fmla="*/ 6653213 w 6654800"/>
              <a:gd name="connsiteY4" fmla="*/ 14720 h 1350818"/>
              <a:gd name="connsiteX5" fmla="*/ 6654079 w 6654800"/>
              <a:gd name="connsiteY5" fmla="*/ 360218 h 1350818"/>
              <a:gd name="connsiteX6" fmla="*/ 1229591 w 6654800"/>
              <a:gd name="connsiteY6" fmla="*/ 360218 h 1350818"/>
              <a:gd name="connsiteX7" fmla="*/ 756227 w 6654800"/>
              <a:gd name="connsiteY7" fmla="*/ 1093519 h 1350818"/>
              <a:gd name="connsiteX0" fmla="*/ 0 w 6654800"/>
              <a:gd name="connsiteY0" fmla="*/ 1350818 h 1350818"/>
              <a:gd name="connsiteX1" fmla="*/ 756227 w 6654800"/>
              <a:gd name="connsiteY1" fmla="*/ 1029195 h 1350818"/>
              <a:gd name="connsiteX2" fmla="*/ 848591 w 6654800"/>
              <a:gd name="connsiteY2" fmla="*/ 284018 h 1350818"/>
              <a:gd name="connsiteX3" fmla="*/ 1257300 w 6654800"/>
              <a:gd name="connsiteY3" fmla="*/ 0 h 1350818"/>
              <a:gd name="connsiteX4" fmla="*/ 6653213 w 6654800"/>
              <a:gd name="connsiteY4" fmla="*/ 14720 h 1350818"/>
              <a:gd name="connsiteX5" fmla="*/ 6654079 w 6654800"/>
              <a:gd name="connsiteY5" fmla="*/ 360218 h 1350818"/>
              <a:gd name="connsiteX6" fmla="*/ 1229591 w 6654800"/>
              <a:gd name="connsiteY6" fmla="*/ 360218 h 1350818"/>
              <a:gd name="connsiteX7" fmla="*/ 756227 w 6654800"/>
              <a:gd name="connsiteY7" fmla="*/ 1093519 h 1350818"/>
              <a:gd name="connsiteX0" fmla="*/ 0 w 6654800"/>
              <a:gd name="connsiteY0" fmla="*/ 1350818 h 1350818"/>
              <a:gd name="connsiteX1" fmla="*/ 756227 w 6654800"/>
              <a:gd name="connsiteY1" fmla="*/ 1029195 h 1350818"/>
              <a:gd name="connsiteX2" fmla="*/ 848591 w 6654800"/>
              <a:gd name="connsiteY2" fmla="*/ 284018 h 1350818"/>
              <a:gd name="connsiteX3" fmla="*/ 1257300 w 6654800"/>
              <a:gd name="connsiteY3" fmla="*/ 0 h 1350818"/>
              <a:gd name="connsiteX4" fmla="*/ 6653213 w 6654800"/>
              <a:gd name="connsiteY4" fmla="*/ 14720 h 1350818"/>
              <a:gd name="connsiteX5" fmla="*/ 6654079 w 6654800"/>
              <a:gd name="connsiteY5" fmla="*/ 360218 h 1350818"/>
              <a:gd name="connsiteX6" fmla="*/ 5898573 w 6654800"/>
              <a:gd name="connsiteY6" fmla="*/ 128649 h 1350818"/>
              <a:gd name="connsiteX7" fmla="*/ 756227 w 6654800"/>
              <a:gd name="connsiteY7" fmla="*/ 1093519 h 1350818"/>
              <a:gd name="connsiteX0" fmla="*/ 0 w 6654800"/>
              <a:gd name="connsiteY0" fmla="*/ 1350818 h 1350818"/>
              <a:gd name="connsiteX1" fmla="*/ 756227 w 6654800"/>
              <a:gd name="connsiteY1" fmla="*/ 1029195 h 1350818"/>
              <a:gd name="connsiteX2" fmla="*/ 5747327 w 6654800"/>
              <a:gd name="connsiteY2" fmla="*/ 64325 h 1350818"/>
              <a:gd name="connsiteX3" fmla="*/ 1257300 w 6654800"/>
              <a:gd name="connsiteY3" fmla="*/ 0 h 1350818"/>
              <a:gd name="connsiteX4" fmla="*/ 6653213 w 6654800"/>
              <a:gd name="connsiteY4" fmla="*/ 14720 h 1350818"/>
              <a:gd name="connsiteX5" fmla="*/ 6654079 w 6654800"/>
              <a:gd name="connsiteY5" fmla="*/ 360218 h 1350818"/>
              <a:gd name="connsiteX6" fmla="*/ 5898573 w 6654800"/>
              <a:gd name="connsiteY6" fmla="*/ 128649 h 1350818"/>
              <a:gd name="connsiteX7" fmla="*/ 756227 w 6654800"/>
              <a:gd name="connsiteY7" fmla="*/ 1093519 h 1350818"/>
              <a:gd name="connsiteX0" fmla="*/ 0 w 6654800"/>
              <a:gd name="connsiteY0" fmla="*/ 1350818 h 1350818"/>
              <a:gd name="connsiteX1" fmla="*/ 756227 w 6654800"/>
              <a:gd name="connsiteY1" fmla="*/ 1029195 h 1350818"/>
              <a:gd name="connsiteX2" fmla="*/ 5747327 w 6654800"/>
              <a:gd name="connsiteY2" fmla="*/ 64325 h 1350818"/>
              <a:gd name="connsiteX3" fmla="*/ 6503555 w 6654800"/>
              <a:gd name="connsiteY3" fmla="*/ 0 h 1350818"/>
              <a:gd name="connsiteX4" fmla="*/ 6653213 w 6654800"/>
              <a:gd name="connsiteY4" fmla="*/ 14720 h 1350818"/>
              <a:gd name="connsiteX5" fmla="*/ 6654079 w 6654800"/>
              <a:gd name="connsiteY5" fmla="*/ 360218 h 1350818"/>
              <a:gd name="connsiteX6" fmla="*/ 5898573 w 6654800"/>
              <a:gd name="connsiteY6" fmla="*/ 128649 h 1350818"/>
              <a:gd name="connsiteX7" fmla="*/ 756227 w 6654800"/>
              <a:gd name="connsiteY7" fmla="*/ 1093519 h 1350818"/>
              <a:gd name="connsiteX0" fmla="*/ 0 w 6654800"/>
              <a:gd name="connsiteY0" fmla="*/ 1336098 h 1336098"/>
              <a:gd name="connsiteX1" fmla="*/ 756227 w 6654800"/>
              <a:gd name="connsiteY1" fmla="*/ 1014475 h 1336098"/>
              <a:gd name="connsiteX2" fmla="*/ 5747327 w 6654800"/>
              <a:gd name="connsiteY2" fmla="*/ 49605 h 1336098"/>
              <a:gd name="connsiteX3" fmla="*/ 6653213 w 6654800"/>
              <a:gd name="connsiteY3" fmla="*/ 0 h 1336098"/>
              <a:gd name="connsiteX4" fmla="*/ 6654079 w 6654800"/>
              <a:gd name="connsiteY4" fmla="*/ 345498 h 1336098"/>
              <a:gd name="connsiteX5" fmla="*/ 5898573 w 6654800"/>
              <a:gd name="connsiteY5" fmla="*/ 113929 h 1336098"/>
              <a:gd name="connsiteX6" fmla="*/ 756227 w 6654800"/>
              <a:gd name="connsiteY6" fmla="*/ 1078799 h 1336098"/>
              <a:gd name="connsiteX0" fmla="*/ 0 w 6654800"/>
              <a:gd name="connsiteY0" fmla="*/ 1342819 h 1342819"/>
              <a:gd name="connsiteX1" fmla="*/ 756227 w 6654800"/>
              <a:gd name="connsiteY1" fmla="*/ 1021196 h 1342819"/>
              <a:gd name="connsiteX2" fmla="*/ 5747327 w 6654800"/>
              <a:gd name="connsiteY2" fmla="*/ 56326 h 1342819"/>
              <a:gd name="connsiteX3" fmla="*/ 6653213 w 6654800"/>
              <a:gd name="connsiteY3" fmla="*/ 6721 h 1342819"/>
              <a:gd name="connsiteX4" fmla="*/ 6654800 w 6654800"/>
              <a:gd name="connsiteY4" fmla="*/ 120650 h 1342819"/>
              <a:gd name="connsiteX5" fmla="*/ 5898573 w 6654800"/>
              <a:gd name="connsiteY5" fmla="*/ 120650 h 1342819"/>
              <a:gd name="connsiteX6" fmla="*/ 756227 w 6654800"/>
              <a:gd name="connsiteY6" fmla="*/ 1085520 h 1342819"/>
              <a:gd name="connsiteX0" fmla="*/ 0 w 6654800"/>
              <a:gd name="connsiteY0" fmla="*/ 1407144 h 1407144"/>
              <a:gd name="connsiteX1" fmla="*/ 756227 w 6654800"/>
              <a:gd name="connsiteY1" fmla="*/ 1085521 h 1407144"/>
              <a:gd name="connsiteX2" fmla="*/ 5747327 w 6654800"/>
              <a:gd name="connsiteY2" fmla="*/ 120651 h 1407144"/>
              <a:gd name="connsiteX3" fmla="*/ 6653213 w 6654800"/>
              <a:gd name="connsiteY3" fmla="*/ 71046 h 1407144"/>
              <a:gd name="connsiteX4" fmla="*/ 6654800 w 6654800"/>
              <a:gd name="connsiteY4" fmla="*/ 120650 h 1407144"/>
              <a:gd name="connsiteX5" fmla="*/ 5898573 w 6654800"/>
              <a:gd name="connsiteY5" fmla="*/ 184975 h 1407144"/>
              <a:gd name="connsiteX6" fmla="*/ 756227 w 6654800"/>
              <a:gd name="connsiteY6" fmla="*/ 1149845 h 1407144"/>
              <a:gd name="connsiteX0" fmla="*/ 0 w 6656388"/>
              <a:gd name="connsiteY0" fmla="*/ 1479468 h 1479468"/>
              <a:gd name="connsiteX1" fmla="*/ 756227 w 6656388"/>
              <a:gd name="connsiteY1" fmla="*/ 1157845 h 1479468"/>
              <a:gd name="connsiteX2" fmla="*/ 5747327 w 6656388"/>
              <a:gd name="connsiteY2" fmla="*/ 192975 h 1479468"/>
              <a:gd name="connsiteX3" fmla="*/ 6654800 w 6656388"/>
              <a:gd name="connsiteY3" fmla="*/ 0 h 1479468"/>
              <a:gd name="connsiteX4" fmla="*/ 6654800 w 6656388"/>
              <a:gd name="connsiteY4" fmla="*/ 192974 h 1479468"/>
              <a:gd name="connsiteX5" fmla="*/ 5898573 w 6656388"/>
              <a:gd name="connsiteY5" fmla="*/ 257299 h 1479468"/>
              <a:gd name="connsiteX6" fmla="*/ 756227 w 6656388"/>
              <a:gd name="connsiteY6" fmla="*/ 1222169 h 1479468"/>
              <a:gd name="connsiteX0" fmla="*/ 0 w 6656386"/>
              <a:gd name="connsiteY0" fmla="*/ 1479468 h 1479468"/>
              <a:gd name="connsiteX1" fmla="*/ 756227 w 6656386"/>
              <a:gd name="connsiteY1" fmla="*/ 1157845 h 1479468"/>
              <a:gd name="connsiteX2" fmla="*/ 5747327 w 6656386"/>
              <a:gd name="connsiteY2" fmla="*/ 128649 h 1479468"/>
              <a:gd name="connsiteX3" fmla="*/ 6654800 w 6656386"/>
              <a:gd name="connsiteY3" fmla="*/ 0 h 1479468"/>
              <a:gd name="connsiteX4" fmla="*/ 6654800 w 6656386"/>
              <a:gd name="connsiteY4" fmla="*/ 192974 h 1479468"/>
              <a:gd name="connsiteX5" fmla="*/ 5898573 w 6656386"/>
              <a:gd name="connsiteY5" fmla="*/ 257299 h 1479468"/>
              <a:gd name="connsiteX6" fmla="*/ 756227 w 6656386"/>
              <a:gd name="connsiteY6" fmla="*/ 1222169 h 1479468"/>
              <a:gd name="connsiteX0" fmla="*/ 0 w 6656390"/>
              <a:gd name="connsiteY0" fmla="*/ 1479468 h 1479468"/>
              <a:gd name="connsiteX1" fmla="*/ 756227 w 6656390"/>
              <a:gd name="connsiteY1" fmla="*/ 1157845 h 1479468"/>
              <a:gd name="connsiteX2" fmla="*/ 5747327 w 6656390"/>
              <a:gd name="connsiteY2" fmla="*/ 128649 h 1479468"/>
              <a:gd name="connsiteX3" fmla="*/ 6654802 w 6656390"/>
              <a:gd name="connsiteY3" fmla="*/ 0 h 1479468"/>
              <a:gd name="connsiteX4" fmla="*/ 6654800 w 6656390"/>
              <a:gd name="connsiteY4" fmla="*/ 192974 h 1479468"/>
              <a:gd name="connsiteX5" fmla="*/ 5898573 w 6656390"/>
              <a:gd name="connsiteY5" fmla="*/ 257299 h 1479468"/>
              <a:gd name="connsiteX6" fmla="*/ 756227 w 6656390"/>
              <a:gd name="connsiteY6" fmla="*/ 1222169 h 1479468"/>
              <a:gd name="connsiteX0" fmla="*/ 0 w 6656388"/>
              <a:gd name="connsiteY0" fmla="*/ 1479468 h 1479468"/>
              <a:gd name="connsiteX1" fmla="*/ 756227 w 6656388"/>
              <a:gd name="connsiteY1" fmla="*/ 1157845 h 1479468"/>
              <a:gd name="connsiteX2" fmla="*/ 5747327 w 6656388"/>
              <a:gd name="connsiteY2" fmla="*/ 128649 h 1479468"/>
              <a:gd name="connsiteX3" fmla="*/ 6654802 w 6656388"/>
              <a:gd name="connsiteY3" fmla="*/ 0 h 1479468"/>
              <a:gd name="connsiteX4" fmla="*/ 6654800 w 6656388"/>
              <a:gd name="connsiteY4" fmla="*/ 192974 h 1479468"/>
              <a:gd name="connsiteX5" fmla="*/ 5747329 w 6656388"/>
              <a:gd name="connsiteY5" fmla="*/ 321623 h 1479468"/>
              <a:gd name="connsiteX6" fmla="*/ 756227 w 6656388"/>
              <a:gd name="connsiteY6" fmla="*/ 1222169 h 1479468"/>
              <a:gd name="connsiteX0" fmla="*/ 0 w 6656390"/>
              <a:gd name="connsiteY0" fmla="*/ 1479468 h 1479468"/>
              <a:gd name="connsiteX1" fmla="*/ 756227 w 6656390"/>
              <a:gd name="connsiteY1" fmla="*/ 1157845 h 1479468"/>
              <a:gd name="connsiteX2" fmla="*/ 5747327 w 6656390"/>
              <a:gd name="connsiteY2" fmla="*/ 128649 h 1479468"/>
              <a:gd name="connsiteX3" fmla="*/ 6654802 w 6656390"/>
              <a:gd name="connsiteY3" fmla="*/ 0 h 1479468"/>
              <a:gd name="connsiteX4" fmla="*/ 6654800 w 6656390"/>
              <a:gd name="connsiteY4" fmla="*/ 192974 h 1479468"/>
              <a:gd name="connsiteX5" fmla="*/ 5747329 w 6656390"/>
              <a:gd name="connsiteY5" fmla="*/ 321623 h 1479468"/>
              <a:gd name="connsiteX6" fmla="*/ 756227 w 6656390"/>
              <a:gd name="connsiteY6" fmla="*/ 1222169 h 1479468"/>
              <a:gd name="connsiteX0" fmla="*/ 0 w 6656388"/>
              <a:gd name="connsiteY0" fmla="*/ 1479468 h 1479468"/>
              <a:gd name="connsiteX1" fmla="*/ 756227 w 6656388"/>
              <a:gd name="connsiteY1" fmla="*/ 1157845 h 1479468"/>
              <a:gd name="connsiteX2" fmla="*/ 5747327 w 6656388"/>
              <a:gd name="connsiteY2" fmla="*/ 128649 h 1479468"/>
              <a:gd name="connsiteX3" fmla="*/ 6654802 w 6656388"/>
              <a:gd name="connsiteY3" fmla="*/ 0 h 1479468"/>
              <a:gd name="connsiteX4" fmla="*/ 6654800 w 6656388"/>
              <a:gd name="connsiteY4" fmla="*/ 192974 h 1479468"/>
              <a:gd name="connsiteX5" fmla="*/ 5747329 w 6656388"/>
              <a:gd name="connsiteY5" fmla="*/ 257299 h 1479468"/>
              <a:gd name="connsiteX6" fmla="*/ 756227 w 6656388"/>
              <a:gd name="connsiteY6" fmla="*/ 1222169 h 1479468"/>
              <a:gd name="connsiteX0" fmla="*/ 0 w 6656390"/>
              <a:gd name="connsiteY0" fmla="*/ 1479468 h 1479468"/>
              <a:gd name="connsiteX1" fmla="*/ 756227 w 6656390"/>
              <a:gd name="connsiteY1" fmla="*/ 1157845 h 1479468"/>
              <a:gd name="connsiteX2" fmla="*/ 5747327 w 6656390"/>
              <a:gd name="connsiteY2" fmla="*/ 128649 h 1479468"/>
              <a:gd name="connsiteX3" fmla="*/ 6654802 w 6656390"/>
              <a:gd name="connsiteY3" fmla="*/ 0 h 1479468"/>
              <a:gd name="connsiteX4" fmla="*/ 6654802 w 6656390"/>
              <a:gd name="connsiteY4" fmla="*/ 128649 h 1479468"/>
              <a:gd name="connsiteX5" fmla="*/ 5747329 w 6656390"/>
              <a:gd name="connsiteY5" fmla="*/ 257299 h 1479468"/>
              <a:gd name="connsiteX6" fmla="*/ 756227 w 6656390"/>
              <a:gd name="connsiteY6" fmla="*/ 1222169 h 1479468"/>
              <a:gd name="connsiteX0" fmla="*/ 0 w 6656388"/>
              <a:gd name="connsiteY0" fmla="*/ 1543793 h 1543793"/>
              <a:gd name="connsiteX1" fmla="*/ 756227 w 6656388"/>
              <a:gd name="connsiteY1" fmla="*/ 1222170 h 1543793"/>
              <a:gd name="connsiteX2" fmla="*/ 5747327 w 6656388"/>
              <a:gd name="connsiteY2" fmla="*/ 192974 h 1543793"/>
              <a:gd name="connsiteX3" fmla="*/ 6654802 w 6656388"/>
              <a:gd name="connsiteY3" fmla="*/ 0 h 1543793"/>
              <a:gd name="connsiteX4" fmla="*/ 6654802 w 6656388"/>
              <a:gd name="connsiteY4" fmla="*/ 192974 h 1543793"/>
              <a:gd name="connsiteX5" fmla="*/ 5747329 w 6656388"/>
              <a:gd name="connsiteY5" fmla="*/ 321624 h 1543793"/>
              <a:gd name="connsiteX6" fmla="*/ 756227 w 6656388"/>
              <a:gd name="connsiteY6" fmla="*/ 1286494 h 1543793"/>
              <a:gd name="connsiteX0" fmla="*/ 0 w 6656390"/>
              <a:gd name="connsiteY0" fmla="*/ 1543793 h 1543793"/>
              <a:gd name="connsiteX1" fmla="*/ 756227 w 6656390"/>
              <a:gd name="connsiteY1" fmla="*/ 1222170 h 1543793"/>
              <a:gd name="connsiteX2" fmla="*/ 5747327 w 6656390"/>
              <a:gd name="connsiteY2" fmla="*/ 192974 h 1543793"/>
              <a:gd name="connsiteX3" fmla="*/ 6654802 w 6656390"/>
              <a:gd name="connsiteY3" fmla="*/ 0 h 1543793"/>
              <a:gd name="connsiteX4" fmla="*/ 6654802 w 6656390"/>
              <a:gd name="connsiteY4" fmla="*/ 192974 h 1543793"/>
              <a:gd name="connsiteX5" fmla="*/ 5747329 w 6656390"/>
              <a:gd name="connsiteY5" fmla="*/ 321624 h 1543793"/>
              <a:gd name="connsiteX6" fmla="*/ 756229 w 6656390"/>
              <a:gd name="connsiteY6" fmla="*/ 1222169 h 1543793"/>
              <a:gd name="connsiteX0" fmla="*/ 0 w 6656389"/>
              <a:gd name="connsiteY0" fmla="*/ 1543793 h 1543793"/>
              <a:gd name="connsiteX1" fmla="*/ 756227 w 6656389"/>
              <a:gd name="connsiteY1" fmla="*/ 1222170 h 1543793"/>
              <a:gd name="connsiteX2" fmla="*/ 5747327 w 6656389"/>
              <a:gd name="connsiteY2" fmla="*/ 192974 h 1543793"/>
              <a:gd name="connsiteX3" fmla="*/ 6654802 w 6656389"/>
              <a:gd name="connsiteY3" fmla="*/ 0 h 1543793"/>
              <a:gd name="connsiteX4" fmla="*/ 6654802 w 6656389"/>
              <a:gd name="connsiteY4" fmla="*/ 192974 h 1543793"/>
              <a:gd name="connsiteX5" fmla="*/ 5747329 w 6656389"/>
              <a:gd name="connsiteY5" fmla="*/ 321624 h 1543793"/>
              <a:gd name="connsiteX6" fmla="*/ 1645400 w 6656389"/>
              <a:gd name="connsiteY6" fmla="*/ 1520751 h 1543793"/>
              <a:gd name="connsiteX0" fmla="*/ 0 w 6656389"/>
              <a:gd name="connsiteY0" fmla="*/ 1543793 h 1543793"/>
              <a:gd name="connsiteX1" fmla="*/ 1645401 w 6656389"/>
              <a:gd name="connsiteY1" fmla="*/ 1451626 h 1543793"/>
              <a:gd name="connsiteX2" fmla="*/ 5747327 w 6656389"/>
              <a:gd name="connsiteY2" fmla="*/ 192974 h 1543793"/>
              <a:gd name="connsiteX3" fmla="*/ 6654802 w 6656389"/>
              <a:gd name="connsiteY3" fmla="*/ 0 h 1543793"/>
              <a:gd name="connsiteX4" fmla="*/ 6654802 w 6656389"/>
              <a:gd name="connsiteY4" fmla="*/ 192974 h 1543793"/>
              <a:gd name="connsiteX5" fmla="*/ 5747329 w 6656389"/>
              <a:gd name="connsiteY5" fmla="*/ 321624 h 1543793"/>
              <a:gd name="connsiteX6" fmla="*/ 1645400 w 6656389"/>
              <a:gd name="connsiteY6" fmla="*/ 1520751 h 1543793"/>
              <a:gd name="connsiteX0" fmla="*/ 0 w 6656389"/>
              <a:gd name="connsiteY0" fmla="*/ 1543793 h 1543793"/>
              <a:gd name="connsiteX1" fmla="*/ 1645401 w 6656389"/>
              <a:gd name="connsiteY1" fmla="*/ 1474668 h 1543793"/>
              <a:gd name="connsiteX2" fmla="*/ 5747327 w 6656389"/>
              <a:gd name="connsiteY2" fmla="*/ 192974 h 1543793"/>
              <a:gd name="connsiteX3" fmla="*/ 6654802 w 6656389"/>
              <a:gd name="connsiteY3" fmla="*/ 0 h 1543793"/>
              <a:gd name="connsiteX4" fmla="*/ 6654802 w 6656389"/>
              <a:gd name="connsiteY4" fmla="*/ 192974 h 1543793"/>
              <a:gd name="connsiteX5" fmla="*/ 5747329 w 6656389"/>
              <a:gd name="connsiteY5" fmla="*/ 321624 h 1543793"/>
              <a:gd name="connsiteX6" fmla="*/ 1645400 w 6656389"/>
              <a:gd name="connsiteY6" fmla="*/ 1520751 h 1543793"/>
              <a:gd name="connsiteX0" fmla="*/ 0 w 6656389"/>
              <a:gd name="connsiteY0" fmla="*/ 1543793 h 1543793"/>
              <a:gd name="connsiteX1" fmla="*/ 1869773 w 6656389"/>
              <a:gd name="connsiteY1" fmla="*/ 1267293 h 1543793"/>
              <a:gd name="connsiteX2" fmla="*/ 5747327 w 6656389"/>
              <a:gd name="connsiteY2" fmla="*/ 192974 h 1543793"/>
              <a:gd name="connsiteX3" fmla="*/ 6654802 w 6656389"/>
              <a:gd name="connsiteY3" fmla="*/ 0 h 1543793"/>
              <a:gd name="connsiteX4" fmla="*/ 6654802 w 6656389"/>
              <a:gd name="connsiteY4" fmla="*/ 192974 h 1543793"/>
              <a:gd name="connsiteX5" fmla="*/ 5747329 w 6656389"/>
              <a:gd name="connsiteY5" fmla="*/ 321624 h 1543793"/>
              <a:gd name="connsiteX6" fmla="*/ 1645400 w 6656389"/>
              <a:gd name="connsiteY6" fmla="*/ 1520751 h 1543793"/>
              <a:gd name="connsiteX0" fmla="*/ 0 w 6656389"/>
              <a:gd name="connsiteY0" fmla="*/ 1543793 h 1543793"/>
              <a:gd name="connsiteX1" fmla="*/ 1869773 w 6656389"/>
              <a:gd name="connsiteY1" fmla="*/ 1267293 h 1543793"/>
              <a:gd name="connsiteX2" fmla="*/ 5747327 w 6656389"/>
              <a:gd name="connsiteY2" fmla="*/ 192974 h 1543793"/>
              <a:gd name="connsiteX3" fmla="*/ 6654802 w 6656389"/>
              <a:gd name="connsiteY3" fmla="*/ 0 h 1543793"/>
              <a:gd name="connsiteX4" fmla="*/ 6654802 w 6656389"/>
              <a:gd name="connsiteY4" fmla="*/ 192974 h 1543793"/>
              <a:gd name="connsiteX5" fmla="*/ 5747329 w 6656389"/>
              <a:gd name="connsiteY5" fmla="*/ 321624 h 1543793"/>
              <a:gd name="connsiteX6" fmla="*/ 3216010 w 6656389"/>
              <a:gd name="connsiteY6" fmla="*/ 1267293 h 1543793"/>
              <a:gd name="connsiteX0" fmla="*/ 0 w 6656389"/>
              <a:gd name="connsiteY0" fmla="*/ 1543793 h 1543793"/>
              <a:gd name="connsiteX1" fmla="*/ 1869773 w 6656389"/>
              <a:gd name="connsiteY1" fmla="*/ 1267293 h 1543793"/>
              <a:gd name="connsiteX2" fmla="*/ 5747327 w 6656389"/>
              <a:gd name="connsiteY2" fmla="*/ 192974 h 1543793"/>
              <a:gd name="connsiteX3" fmla="*/ 6654802 w 6656389"/>
              <a:gd name="connsiteY3" fmla="*/ 0 h 1543793"/>
              <a:gd name="connsiteX4" fmla="*/ 6654802 w 6656389"/>
              <a:gd name="connsiteY4" fmla="*/ 192974 h 1543793"/>
              <a:gd name="connsiteX5" fmla="*/ 4861409 w 6656389"/>
              <a:gd name="connsiteY5" fmla="*/ 714292 h 1543793"/>
              <a:gd name="connsiteX6" fmla="*/ 3216010 w 6656389"/>
              <a:gd name="connsiteY6" fmla="*/ 1267293 h 1543793"/>
              <a:gd name="connsiteX0" fmla="*/ 0 w 6656389"/>
              <a:gd name="connsiteY0" fmla="*/ 1543793 h 1543793"/>
              <a:gd name="connsiteX1" fmla="*/ 1869773 w 6656389"/>
              <a:gd name="connsiteY1" fmla="*/ 1267293 h 1543793"/>
              <a:gd name="connsiteX2" fmla="*/ 5747327 w 6656389"/>
              <a:gd name="connsiteY2" fmla="*/ 192974 h 1543793"/>
              <a:gd name="connsiteX3" fmla="*/ 6654802 w 6656389"/>
              <a:gd name="connsiteY3" fmla="*/ 0 h 1543793"/>
              <a:gd name="connsiteX4" fmla="*/ 6506809 w 6656389"/>
              <a:gd name="connsiteY4" fmla="*/ 622126 h 1543793"/>
              <a:gd name="connsiteX5" fmla="*/ 4861409 w 6656389"/>
              <a:gd name="connsiteY5" fmla="*/ 714292 h 1543793"/>
              <a:gd name="connsiteX6" fmla="*/ 3216010 w 6656389"/>
              <a:gd name="connsiteY6" fmla="*/ 1267293 h 1543793"/>
              <a:gd name="connsiteX0" fmla="*/ 0 w 6656389"/>
              <a:gd name="connsiteY0" fmla="*/ 1543793 h 1543793"/>
              <a:gd name="connsiteX1" fmla="*/ 1869773 w 6656389"/>
              <a:gd name="connsiteY1" fmla="*/ 1267293 h 1543793"/>
              <a:gd name="connsiteX2" fmla="*/ 3963919 w 6656389"/>
              <a:gd name="connsiteY2" fmla="*/ 576042 h 1543793"/>
              <a:gd name="connsiteX3" fmla="*/ 5747327 w 6656389"/>
              <a:gd name="connsiteY3" fmla="*/ 192974 h 1543793"/>
              <a:gd name="connsiteX4" fmla="*/ 6654802 w 6656389"/>
              <a:gd name="connsiteY4" fmla="*/ 0 h 1543793"/>
              <a:gd name="connsiteX5" fmla="*/ 6506809 w 6656389"/>
              <a:gd name="connsiteY5" fmla="*/ 622126 h 1543793"/>
              <a:gd name="connsiteX6" fmla="*/ 4861409 w 6656389"/>
              <a:gd name="connsiteY6" fmla="*/ 714292 h 1543793"/>
              <a:gd name="connsiteX7" fmla="*/ 3216010 w 6656389"/>
              <a:gd name="connsiteY7" fmla="*/ 1267293 h 1543793"/>
              <a:gd name="connsiteX0" fmla="*/ 0 w 6656389"/>
              <a:gd name="connsiteY0" fmla="*/ 1543793 h 1543793"/>
              <a:gd name="connsiteX1" fmla="*/ 2468101 w 6656389"/>
              <a:gd name="connsiteY1" fmla="*/ 1244251 h 1543793"/>
              <a:gd name="connsiteX2" fmla="*/ 3963919 w 6656389"/>
              <a:gd name="connsiteY2" fmla="*/ 576042 h 1543793"/>
              <a:gd name="connsiteX3" fmla="*/ 5747327 w 6656389"/>
              <a:gd name="connsiteY3" fmla="*/ 192974 h 1543793"/>
              <a:gd name="connsiteX4" fmla="*/ 6654802 w 6656389"/>
              <a:gd name="connsiteY4" fmla="*/ 0 h 1543793"/>
              <a:gd name="connsiteX5" fmla="*/ 6506809 w 6656389"/>
              <a:gd name="connsiteY5" fmla="*/ 622126 h 1543793"/>
              <a:gd name="connsiteX6" fmla="*/ 4861409 w 6656389"/>
              <a:gd name="connsiteY6" fmla="*/ 714292 h 1543793"/>
              <a:gd name="connsiteX7" fmla="*/ 3216010 w 6656389"/>
              <a:gd name="connsiteY7" fmla="*/ 1267293 h 1543793"/>
              <a:gd name="connsiteX0" fmla="*/ 0 w 6656389"/>
              <a:gd name="connsiteY0" fmla="*/ 1543793 h 1543793"/>
              <a:gd name="connsiteX1" fmla="*/ 2468101 w 6656389"/>
              <a:gd name="connsiteY1" fmla="*/ 1244251 h 1543793"/>
              <a:gd name="connsiteX2" fmla="*/ 3290801 w 6656389"/>
              <a:gd name="connsiteY2" fmla="*/ 1013834 h 1543793"/>
              <a:gd name="connsiteX3" fmla="*/ 5747327 w 6656389"/>
              <a:gd name="connsiteY3" fmla="*/ 192974 h 1543793"/>
              <a:gd name="connsiteX4" fmla="*/ 6654802 w 6656389"/>
              <a:gd name="connsiteY4" fmla="*/ 0 h 1543793"/>
              <a:gd name="connsiteX5" fmla="*/ 6506809 w 6656389"/>
              <a:gd name="connsiteY5" fmla="*/ 622126 h 1543793"/>
              <a:gd name="connsiteX6" fmla="*/ 4861409 w 6656389"/>
              <a:gd name="connsiteY6" fmla="*/ 714292 h 1543793"/>
              <a:gd name="connsiteX7" fmla="*/ 3216010 w 6656389"/>
              <a:gd name="connsiteY7" fmla="*/ 1267293 h 1543793"/>
              <a:gd name="connsiteX0" fmla="*/ 0 w 6656389"/>
              <a:gd name="connsiteY0" fmla="*/ 1543793 h 1543793"/>
              <a:gd name="connsiteX1" fmla="*/ 2468101 w 6656389"/>
              <a:gd name="connsiteY1" fmla="*/ 1244251 h 1543793"/>
              <a:gd name="connsiteX2" fmla="*/ 3290801 w 6656389"/>
              <a:gd name="connsiteY2" fmla="*/ 1013834 h 1543793"/>
              <a:gd name="connsiteX3" fmla="*/ 5609318 w 6656389"/>
              <a:gd name="connsiteY3" fmla="*/ 92167 h 1543793"/>
              <a:gd name="connsiteX4" fmla="*/ 6654802 w 6656389"/>
              <a:gd name="connsiteY4" fmla="*/ 0 h 1543793"/>
              <a:gd name="connsiteX5" fmla="*/ 6506809 w 6656389"/>
              <a:gd name="connsiteY5" fmla="*/ 622126 h 1543793"/>
              <a:gd name="connsiteX6" fmla="*/ 4861409 w 6656389"/>
              <a:gd name="connsiteY6" fmla="*/ 714292 h 1543793"/>
              <a:gd name="connsiteX7" fmla="*/ 3216010 w 6656389"/>
              <a:gd name="connsiteY7" fmla="*/ 1267293 h 1543793"/>
              <a:gd name="connsiteX0" fmla="*/ 0 w 6506809"/>
              <a:gd name="connsiteY0" fmla="*/ 1451626 h 1451626"/>
              <a:gd name="connsiteX1" fmla="*/ 2468101 w 6506809"/>
              <a:gd name="connsiteY1" fmla="*/ 1152084 h 1451626"/>
              <a:gd name="connsiteX2" fmla="*/ 3290801 w 6506809"/>
              <a:gd name="connsiteY2" fmla="*/ 921667 h 1451626"/>
              <a:gd name="connsiteX3" fmla="*/ 5609318 w 6506809"/>
              <a:gd name="connsiteY3" fmla="*/ 0 h 1451626"/>
              <a:gd name="connsiteX4" fmla="*/ 5983273 w 6506809"/>
              <a:gd name="connsiteY4" fmla="*/ 0 h 1451626"/>
              <a:gd name="connsiteX5" fmla="*/ 6506809 w 6506809"/>
              <a:gd name="connsiteY5" fmla="*/ 529959 h 1451626"/>
              <a:gd name="connsiteX6" fmla="*/ 4861409 w 6506809"/>
              <a:gd name="connsiteY6" fmla="*/ 622125 h 1451626"/>
              <a:gd name="connsiteX7" fmla="*/ 3216010 w 6506809"/>
              <a:gd name="connsiteY7" fmla="*/ 1175126 h 1451626"/>
              <a:gd name="connsiteX0" fmla="*/ 0 w 6758945"/>
              <a:gd name="connsiteY0" fmla="*/ 1451626 h 1451626"/>
              <a:gd name="connsiteX1" fmla="*/ 2468101 w 6758945"/>
              <a:gd name="connsiteY1" fmla="*/ 1152084 h 1451626"/>
              <a:gd name="connsiteX2" fmla="*/ 3290801 w 6758945"/>
              <a:gd name="connsiteY2" fmla="*/ 921667 h 1451626"/>
              <a:gd name="connsiteX3" fmla="*/ 5609318 w 6758945"/>
              <a:gd name="connsiteY3" fmla="*/ 0 h 1451626"/>
              <a:gd name="connsiteX4" fmla="*/ 5983273 w 6758945"/>
              <a:gd name="connsiteY4" fmla="*/ 0 h 1451626"/>
              <a:gd name="connsiteX5" fmla="*/ 5908482 w 6758945"/>
              <a:gd name="connsiteY5" fmla="*/ 414750 h 1451626"/>
              <a:gd name="connsiteX6" fmla="*/ 6506809 w 6758945"/>
              <a:gd name="connsiteY6" fmla="*/ 529959 h 1451626"/>
              <a:gd name="connsiteX7" fmla="*/ 4861409 w 6758945"/>
              <a:gd name="connsiteY7" fmla="*/ 622125 h 1451626"/>
              <a:gd name="connsiteX8" fmla="*/ 3216010 w 6758945"/>
              <a:gd name="connsiteY8" fmla="*/ 1175126 h 1451626"/>
              <a:gd name="connsiteX0" fmla="*/ 0 w 6758945"/>
              <a:gd name="connsiteY0" fmla="*/ 1451626 h 1451626"/>
              <a:gd name="connsiteX1" fmla="*/ 2468101 w 6758945"/>
              <a:gd name="connsiteY1" fmla="*/ 1152084 h 1451626"/>
              <a:gd name="connsiteX2" fmla="*/ 3290801 w 6758945"/>
              <a:gd name="connsiteY2" fmla="*/ 921667 h 1451626"/>
              <a:gd name="connsiteX3" fmla="*/ 5609318 w 6758945"/>
              <a:gd name="connsiteY3" fmla="*/ 0 h 1451626"/>
              <a:gd name="connsiteX4" fmla="*/ 5983273 w 6758945"/>
              <a:gd name="connsiteY4" fmla="*/ 0 h 1451626"/>
              <a:gd name="connsiteX5" fmla="*/ 5983273 w 6758945"/>
              <a:gd name="connsiteY5" fmla="*/ 414750 h 1451626"/>
              <a:gd name="connsiteX6" fmla="*/ 6506809 w 6758945"/>
              <a:gd name="connsiteY6" fmla="*/ 529959 h 1451626"/>
              <a:gd name="connsiteX7" fmla="*/ 4861409 w 6758945"/>
              <a:gd name="connsiteY7" fmla="*/ 622125 h 1451626"/>
              <a:gd name="connsiteX8" fmla="*/ 3216010 w 6758945"/>
              <a:gd name="connsiteY8" fmla="*/ 1175126 h 1451626"/>
              <a:gd name="connsiteX0" fmla="*/ 0 w 6758945"/>
              <a:gd name="connsiteY0" fmla="*/ 1451626 h 1451626"/>
              <a:gd name="connsiteX1" fmla="*/ 2468101 w 6758945"/>
              <a:gd name="connsiteY1" fmla="*/ 1152084 h 1451626"/>
              <a:gd name="connsiteX2" fmla="*/ 3290801 w 6758945"/>
              <a:gd name="connsiteY2" fmla="*/ 921667 h 1451626"/>
              <a:gd name="connsiteX3" fmla="*/ 5609318 w 6758945"/>
              <a:gd name="connsiteY3" fmla="*/ 0 h 1451626"/>
              <a:gd name="connsiteX4" fmla="*/ 5983273 w 6758945"/>
              <a:gd name="connsiteY4" fmla="*/ 0 h 1451626"/>
              <a:gd name="connsiteX5" fmla="*/ 5983273 w 6758945"/>
              <a:gd name="connsiteY5" fmla="*/ 414750 h 1451626"/>
              <a:gd name="connsiteX6" fmla="*/ 6506809 w 6758945"/>
              <a:gd name="connsiteY6" fmla="*/ 529959 h 1451626"/>
              <a:gd name="connsiteX7" fmla="*/ 4861409 w 6758945"/>
              <a:gd name="connsiteY7" fmla="*/ 622125 h 1451626"/>
              <a:gd name="connsiteX8" fmla="*/ 3216010 w 6758945"/>
              <a:gd name="connsiteY8" fmla="*/ 1175126 h 1451626"/>
              <a:gd name="connsiteX0" fmla="*/ 0 w 6758945"/>
              <a:gd name="connsiteY0" fmla="*/ 1451626 h 1451626"/>
              <a:gd name="connsiteX1" fmla="*/ 2468101 w 6758945"/>
              <a:gd name="connsiteY1" fmla="*/ 1152084 h 1451626"/>
              <a:gd name="connsiteX2" fmla="*/ 3290801 w 6758945"/>
              <a:gd name="connsiteY2" fmla="*/ 921667 h 1451626"/>
              <a:gd name="connsiteX3" fmla="*/ 5609318 w 6758945"/>
              <a:gd name="connsiteY3" fmla="*/ 0 h 1451626"/>
              <a:gd name="connsiteX4" fmla="*/ 5983273 w 6758945"/>
              <a:gd name="connsiteY4" fmla="*/ 0 h 1451626"/>
              <a:gd name="connsiteX5" fmla="*/ 5983273 w 6758945"/>
              <a:gd name="connsiteY5" fmla="*/ 414750 h 1451626"/>
              <a:gd name="connsiteX6" fmla="*/ 6506809 w 6758945"/>
              <a:gd name="connsiteY6" fmla="*/ 529959 h 1451626"/>
              <a:gd name="connsiteX7" fmla="*/ 4861409 w 6758945"/>
              <a:gd name="connsiteY7" fmla="*/ 622125 h 1451626"/>
              <a:gd name="connsiteX8" fmla="*/ 3216010 w 6758945"/>
              <a:gd name="connsiteY8" fmla="*/ 1175126 h 1451626"/>
              <a:gd name="connsiteX0" fmla="*/ 0 w 6758945"/>
              <a:gd name="connsiteY0" fmla="*/ 1451626 h 1451626"/>
              <a:gd name="connsiteX1" fmla="*/ 2468101 w 6758945"/>
              <a:gd name="connsiteY1" fmla="*/ 1152084 h 1451626"/>
              <a:gd name="connsiteX2" fmla="*/ 3290801 w 6758945"/>
              <a:gd name="connsiteY2" fmla="*/ 921667 h 1451626"/>
              <a:gd name="connsiteX3" fmla="*/ 5609318 w 6758945"/>
              <a:gd name="connsiteY3" fmla="*/ 0 h 1451626"/>
              <a:gd name="connsiteX4" fmla="*/ 5983273 w 6758945"/>
              <a:gd name="connsiteY4" fmla="*/ 0 h 1451626"/>
              <a:gd name="connsiteX5" fmla="*/ 5983273 w 6758945"/>
              <a:gd name="connsiteY5" fmla="*/ 414750 h 1451626"/>
              <a:gd name="connsiteX6" fmla="*/ 6506809 w 6758945"/>
              <a:gd name="connsiteY6" fmla="*/ 529959 h 1451626"/>
              <a:gd name="connsiteX7" fmla="*/ 4861409 w 6758945"/>
              <a:gd name="connsiteY7" fmla="*/ 622125 h 1451626"/>
              <a:gd name="connsiteX8" fmla="*/ 3216010 w 6758945"/>
              <a:gd name="connsiteY8" fmla="*/ 1175126 h 1451626"/>
              <a:gd name="connsiteX0" fmla="*/ 0 w 6758945"/>
              <a:gd name="connsiteY0" fmla="*/ 1451626 h 1451626"/>
              <a:gd name="connsiteX1" fmla="*/ 2468101 w 6758945"/>
              <a:gd name="connsiteY1" fmla="*/ 1152084 h 1451626"/>
              <a:gd name="connsiteX2" fmla="*/ 3290801 w 6758945"/>
              <a:gd name="connsiteY2" fmla="*/ 921667 h 1451626"/>
              <a:gd name="connsiteX3" fmla="*/ 5609318 w 6758945"/>
              <a:gd name="connsiteY3" fmla="*/ 0 h 1451626"/>
              <a:gd name="connsiteX4" fmla="*/ 5983273 w 6758945"/>
              <a:gd name="connsiteY4" fmla="*/ 0 h 1451626"/>
              <a:gd name="connsiteX5" fmla="*/ 5983273 w 6758945"/>
              <a:gd name="connsiteY5" fmla="*/ 414750 h 1451626"/>
              <a:gd name="connsiteX6" fmla="*/ 6506809 w 6758945"/>
              <a:gd name="connsiteY6" fmla="*/ 529959 h 1451626"/>
              <a:gd name="connsiteX7" fmla="*/ 4861409 w 6758945"/>
              <a:gd name="connsiteY7" fmla="*/ 622125 h 1451626"/>
              <a:gd name="connsiteX8" fmla="*/ 3216010 w 6758945"/>
              <a:gd name="connsiteY8" fmla="*/ 1175126 h 1451626"/>
              <a:gd name="connsiteX0" fmla="*/ 0 w 6758945"/>
              <a:gd name="connsiteY0" fmla="*/ 1451626 h 1451626"/>
              <a:gd name="connsiteX1" fmla="*/ 2468101 w 6758945"/>
              <a:gd name="connsiteY1" fmla="*/ 1152084 h 1451626"/>
              <a:gd name="connsiteX2" fmla="*/ 3290801 w 6758945"/>
              <a:gd name="connsiteY2" fmla="*/ 921667 h 1451626"/>
              <a:gd name="connsiteX3" fmla="*/ 5609318 w 6758945"/>
              <a:gd name="connsiteY3" fmla="*/ 0 h 1451626"/>
              <a:gd name="connsiteX4" fmla="*/ 5983273 w 6758945"/>
              <a:gd name="connsiteY4" fmla="*/ 0 h 1451626"/>
              <a:gd name="connsiteX5" fmla="*/ 5983273 w 6758945"/>
              <a:gd name="connsiteY5" fmla="*/ 414750 h 1451626"/>
              <a:gd name="connsiteX6" fmla="*/ 6506809 w 6758945"/>
              <a:gd name="connsiteY6" fmla="*/ 529959 h 1451626"/>
              <a:gd name="connsiteX7" fmla="*/ 4861409 w 6758945"/>
              <a:gd name="connsiteY7" fmla="*/ 622125 h 1451626"/>
              <a:gd name="connsiteX8" fmla="*/ 3216010 w 6758945"/>
              <a:gd name="connsiteY8" fmla="*/ 1175126 h 1451626"/>
              <a:gd name="connsiteX0" fmla="*/ 0 w 6758945"/>
              <a:gd name="connsiteY0" fmla="*/ 1451626 h 1451626"/>
              <a:gd name="connsiteX1" fmla="*/ 2468101 w 6758945"/>
              <a:gd name="connsiteY1" fmla="*/ 1152084 h 1451626"/>
              <a:gd name="connsiteX2" fmla="*/ 3290801 w 6758945"/>
              <a:gd name="connsiteY2" fmla="*/ 921667 h 1451626"/>
              <a:gd name="connsiteX3" fmla="*/ 5609318 w 6758945"/>
              <a:gd name="connsiteY3" fmla="*/ 0 h 1451626"/>
              <a:gd name="connsiteX4" fmla="*/ 5983273 w 6758945"/>
              <a:gd name="connsiteY4" fmla="*/ 0 h 1451626"/>
              <a:gd name="connsiteX5" fmla="*/ 5983273 w 6758945"/>
              <a:gd name="connsiteY5" fmla="*/ 414750 h 1451626"/>
              <a:gd name="connsiteX6" fmla="*/ 6506809 w 6758945"/>
              <a:gd name="connsiteY6" fmla="*/ 529959 h 1451626"/>
              <a:gd name="connsiteX7" fmla="*/ 4861409 w 6758945"/>
              <a:gd name="connsiteY7" fmla="*/ 622125 h 1451626"/>
              <a:gd name="connsiteX8" fmla="*/ 3216010 w 6758945"/>
              <a:gd name="connsiteY8" fmla="*/ 1175126 h 1451626"/>
              <a:gd name="connsiteX0" fmla="*/ 0 w 6758945"/>
              <a:gd name="connsiteY0" fmla="*/ 1451626 h 1451626"/>
              <a:gd name="connsiteX1" fmla="*/ 2468101 w 6758945"/>
              <a:gd name="connsiteY1" fmla="*/ 1152084 h 1451626"/>
              <a:gd name="connsiteX2" fmla="*/ 3290801 w 6758945"/>
              <a:gd name="connsiteY2" fmla="*/ 921667 h 1451626"/>
              <a:gd name="connsiteX3" fmla="*/ 5609318 w 6758945"/>
              <a:gd name="connsiteY3" fmla="*/ 0 h 1451626"/>
              <a:gd name="connsiteX4" fmla="*/ 5983273 w 6758945"/>
              <a:gd name="connsiteY4" fmla="*/ 0 h 1451626"/>
              <a:gd name="connsiteX5" fmla="*/ 5983273 w 6758945"/>
              <a:gd name="connsiteY5" fmla="*/ 414750 h 1451626"/>
              <a:gd name="connsiteX6" fmla="*/ 6506809 w 6758945"/>
              <a:gd name="connsiteY6" fmla="*/ 529959 h 1451626"/>
              <a:gd name="connsiteX7" fmla="*/ 4861409 w 6758945"/>
              <a:gd name="connsiteY7" fmla="*/ 622125 h 1451626"/>
              <a:gd name="connsiteX8" fmla="*/ 3216010 w 6758945"/>
              <a:gd name="connsiteY8" fmla="*/ 1175126 h 1451626"/>
              <a:gd name="connsiteX0" fmla="*/ 0 w 6693786"/>
              <a:gd name="connsiteY0" fmla="*/ 1451626 h 1451626"/>
              <a:gd name="connsiteX1" fmla="*/ 2468101 w 6693786"/>
              <a:gd name="connsiteY1" fmla="*/ 1152084 h 1451626"/>
              <a:gd name="connsiteX2" fmla="*/ 3290801 w 6693786"/>
              <a:gd name="connsiteY2" fmla="*/ 921667 h 1451626"/>
              <a:gd name="connsiteX3" fmla="*/ 5609318 w 6693786"/>
              <a:gd name="connsiteY3" fmla="*/ 0 h 1451626"/>
              <a:gd name="connsiteX4" fmla="*/ 5983273 w 6693786"/>
              <a:gd name="connsiteY4" fmla="*/ 0 h 1451626"/>
              <a:gd name="connsiteX5" fmla="*/ 6506809 w 6693786"/>
              <a:gd name="connsiteY5" fmla="*/ 529959 h 1451626"/>
              <a:gd name="connsiteX6" fmla="*/ 4861409 w 6693786"/>
              <a:gd name="connsiteY6" fmla="*/ 622125 h 1451626"/>
              <a:gd name="connsiteX7" fmla="*/ 3216010 w 6693786"/>
              <a:gd name="connsiteY7" fmla="*/ 1175126 h 1451626"/>
              <a:gd name="connsiteX0" fmla="*/ 0 w 6506809"/>
              <a:gd name="connsiteY0" fmla="*/ 1451626 h 1451626"/>
              <a:gd name="connsiteX1" fmla="*/ 2468101 w 6506809"/>
              <a:gd name="connsiteY1" fmla="*/ 1152084 h 1451626"/>
              <a:gd name="connsiteX2" fmla="*/ 3290801 w 6506809"/>
              <a:gd name="connsiteY2" fmla="*/ 921667 h 1451626"/>
              <a:gd name="connsiteX3" fmla="*/ 5609318 w 6506809"/>
              <a:gd name="connsiteY3" fmla="*/ 0 h 1451626"/>
              <a:gd name="connsiteX4" fmla="*/ 5983273 w 6506809"/>
              <a:gd name="connsiteY4" fmla="*/ 0 h 1451626"/>
              <a:gd name="connsiteX5" fmla="*/ 6506809 w 6506809"/>
              <a:gd name="connsiteY5" fmla="*/ 529959 h 1451626"/>
              <a:gd name="connsiteX6" fmla="*/ 4861409 w 6506809"/>
              <a:gd name="connsiteY6" fmla="*/ 622125 h 1451626"/>
              <a:gd name="connsiteX7" fmla="*/ 3216010 w 6506809"/>
              <a:gd name="connsiteY7" fmla="*/ 1175126 h 1451626"/>
              <a:gd name="connsiteX0" fmla="*/ 0 w 6506809"/>
              <a:gd name="connsiteY0" fmla="*/ 1451626 h 1451626"/>
              <a:gd name="connsiteX1" fmla="*/ 2468101 w 6506809"/>
              <a:gd name="connsiteY1" fmla="*/ 1152084 h 1451626"/>
              <a:gd name="connsiteX2" fmla="*/ 3290801 w 6506809"/>
              <a:gd name="connsiteY2" fmla="*/ 921667 h 1451626"/>
              <a:gd name="connsiteX3" fmla="*/ 5609319 w 6506809"/>
              <a:gd name="connsiteY3" fmla="*/ 23041 h 1451626"/>
              <a:gd name="connsiteX4" fmla="*/ 5983273 w 6506809"/>
              <a:gd name="connsiteY4" fmla="*/ 0 h 1451626"/>
              <a:gd name="connsiteX5" fmla="*/ 6506809 w 6506809"/>
              <a:gd name="connsiteY5" fmla="*/ 529959 h 1451626"/>
              <a:gd name="connsiteX6" fmla="*/ 4861409 w 6506809"/>
              <a:gd name="connsiteY6" fmla="*/ 622125 h 1451626"/>
              <a:gd name="connsiteX7" fmla="*/ 3216010 w 6506809"/>
              <a:gd name="connsiteY7" fmla="*/ 1175126 h 1451626"/>
              <a:gd name="connsiteX0" fmla="*/ 0 w 6506809"/>
              <a:gd name="connsiteY0" fmla="*/ 1451626 h 1451626"/>
              <a:gd name="connsiteX1" fmla="*/ 2468101 w 6506809"/>
              <a:gd name="connsiteY1" fmla="*/ 1152084 h 1451626"/>
              <a:gd name="connsiteX2" fmla="*/ 3290801 w 6506809"/>
              <a:gd name="connsiteY2" fmla="*/ 921667 h 1451626"/>
              <a:gd name="connsiteX3" fmla="*/ 5609319 w 6506809"/>
              <a:gd name="connsiteY3" fmla="*/ 23041 h 1451626"/>
              <a:gd name="connsiteX4" fmla="*/ 6132855 w 6506809"/>
              <a:gd name="connsiteY4" fmla="*/ 0 h 1451626"/>
              <a:gd name="connsiteX5" fmla="*/ 6506809 w 6506809"/>
              <a:gd name="connsiteY5" fmla="*/ 529959 h 1451626"/>
              <a:gd name="connsiteX6" fmla="*/ 4861409 w 6506809"/>
              <a:gd name="connsiteY6" fmla="*/ 622125 h 1451626"/>
              <a:gd name="connsiteX7" fmla="*/ 3216010 w 6506809"/>
              <a:gd name="connsiteY7" fmla="*/ 1175126 h 1451626"/>
              <a:gd name="connsiteX0" fmla="*/ 0 w 6506809"/>
              <a:gd name="connsiteY0" fmla="*/ 1428585 h 1428585"/>
              <a:gd name="connsiteX1" fmla="*/ 2468101 w 6506809"/>
              <a:gd name="connsiteY1" fmla="*/ 1129043 h 1428585"/>
              <a:gd name="connsiteX2" fmla="*/ 3290801 w 6506809"/>
              <a:gd name="connsiteY2" fmla="*/ 898626 h 1428585"/>
              <a:gd name="connsiteX3" fmla="*/ 5609319 w 6506809"/>
              <a:gd name="connsiteY3" fmla="*/ 0 h 1428585"/>
              <a:gd name="connsiteX4" fmla="*/ 5908483 w 6506809"/>
              <a:gd name="connsiteY4" fmla="*/ 0 h 1428585"/>
              <a:gd name="connsiteX5" fmla="*/ 6506809 w 6506809"/>
              <a:gd name="connsiteY5" fmla="*/ 506918 h 1428585"/>
              <a:gd name="connsiteX6" fmla="*/ 4861409 w 6506809"/>
              <a:gd name="connsiteY6" fmla="*/ 599084 h 1428585"/>
              <a:gd name="connsiteX7" fmla="*/ 3216010 w 6506809"/>
              <a:gd name="connsiteY7" fmla="*/ 1152085 h 1428585"/>
              <a:gd name="connsiteX0" fmla="*/ 0 w 6506809"/>
              <a:gd name="connsiteY0" fmla="*/ 1474668 h 1474668"/>
              <a:gd name="connsiteX1" fmla="*/ 2468101 w 6506809"/>
              <a:gd name="connsiteY1" fmla="*/ 1175126 h 1474668"/>
              <a:gd name="connsiteX2" fmla="*/ 3290801 w 6506809"/>
              <a:gd name="connsiteY2" fmla="*/ 944709 h 1474668"/>
              <a:gd name="connsiteX3" fmla="*/ 5684110 w 6506809"/>
              <a:gd name="connsiteY3" fmla="*/ 0 h 1474668"/>
              <a:gd name="connsiteX4" fmla="*/ 5908483 w 6506809"/>
              <a:gd name="connsiteY4" fmla="*/ 46083 h 1474668"/>
              <a:gd name="connsiteX5" fmla="*/ 6506809 w 6506809"/>
              <a:gd name="connsiteY5" fmla="*/ 553001 h 1474668"/>
              <a:gd name="connsiteX6" fmla="*/ 4861409 w 6506809"/>
              <a:gd name="connsiteY6" fmla="*/ 645167 h 1474668"/>
              <a:gd name="connsiteX7" fmla="*/ 3216010 w 6506809"/>
              <a:gd name="connsiteY7" fmla="*/ 1198168 h 1474668"/>
              <a:gd name="connsiteX0" fmla="*/ 0 w 6506809"/>
              <a:gd name="connsiteY0" fmla="*/ 1474668 h 1474668"/>
              <a:gd name="connsiteX1" fmla="*/ 2468101 w 6506809"/>
              <a:gd name="connsiteY1" fmla="*/ 1175126 h 1474668"/>
              <a:gd name="connsiteX2" fmla="*/ 3290801 w 6506809"/>
              <a:gd name="connsiteY2" fmla="*/ 944709 h 1474668"/>
              <a:gd name="connsiteX3" fmla="*/ 5684110 w 6506809"/>
              <a:gd name="connsiteY3" fmla="*/ 0 h 1474668"/>
              <a:gd name="connsiteX4" fmla="*/ 5908483 w 6506809"/>
              <a:gd name="connsiteY4" fmla="*/ 0 h 1474668"/>
              <a:gd name="connsiteX5" fmla="*/ 6506809 w 6506809"/>
              <a:gd name="connsiteY5" fmla="*/ 553001 h 1474668"/>
              <a:gd name="connsiteX6" fmla="*/ 4861409 w 6506809"/>
              <a:gd name="connsiteY6" fmla="*/ 645167 h 1474668"/>
              <a:gd name="connsiteX7" fmla="*/ 3216010 w 6506809"/>
              <a:gd name="connsiteY7" fmla="*/ 1198168 h 1474668"/>
              <a:gd name="connsiteX0" fmla="*/ 0 w 6506809"/>
              <a:gd name="connsiteY0" fmla="*/ 1520751 h 1520751"/>
              <a:gd name="connsiteX1" fmla="*/ 2468101 w 6506809"/>
              <a:gd name="connsiteY1" fmla="*/ 1221209 h 1520751"/>
              <a:gd name="connsiteX2" fmla="*/ 3290801 w 6506809"/>
              <a:gd name="connsiteY2" fmla="*/ 990792 h 1520751"/>
              <a:gd name="connsiteX3" fmla="*/ 5758901 w 6506809"/>
              <a:gd name="connsiteY3" fmla="*/ 0 h 1520751"/>
              <a:gd name="connsiteX4" fmla="*/ 5908483 w 6506809"/>
              <a:gd name="connsiteY4" fmla="*/ 46083 h 1520751"/>
              <a:gd name="connsiteX5" fmla="*/ 6506809 w 6506809"/>
              <a:gd name="connsiteY5" fmla="*/ 599084 h 1520751"/>
              <a:gd name="connsiteX6" fmla="*/ 4861409 w 6506809"/>
              <a:gd name="connsiteY6" fmla="*/ 691250 h 1520751"/>
              <a:gd name="connsiteX7" fmla="*/ 3216010 w 6506809"/>
              <a:gd name="connsiteY7" fmla="*/ 1244251 h 1520751"/>
              <a:gd name="connsiteX0" fmla="*/ 0 w 6506809"/>
              <a:gd name="connsiteY0" fmla="*/ 1520751 h 1520751"/>
              <a:gd name="connsiteX1" fmla="*/ 2468101 w 6506809"/>
              <a:gd name="connsiteY1" fmla="*/ 1221209 h 1520751"/>
              <a:gd name="connsiteX2" fmla="*/ 3290801 w 6506809"/>
              <a:gd name="connsiteY2" fmla="*/ 990792 h 1520751"/>
              <a:gd name="connsiteX3" fmla="*/ 5684110 w 6506809"/>
              <a:gd name="connsiteY3" fmla="*/ 0 h 1520751"/>
              <a:gd name="connsiteX4" fmla="*/ 5908483 w 6506809"/>
              <a:gd name="connsiteY4" fmla="*/ 46083 h 1520751"/>
              <a:gd name="connsiteX5" fmla="*/ 6506809 w 6506809"/>
              <a:gd name="connsiteY5" fmla="*/ 599084 h 1520751"/>
              <a:gd name="connsiteX6" fmla="*/ 4861409 w 6506809"/>
              <a:gd name="connsiteY6" fmla="*/ 691250 h 1520751"/>
              <a:gd name="connsiteX7" fmla="*/ 3216010 w 6506809"/>
              <a:gd name="connsiteY7" fmla="*/ 1244251 h 1520751"/>
              <a:gd name="connsiteX0" fmla="*/ 0 w 6506809"/>
              <a:gd name="connsiteY0" fmla="*/ 1520751 h 1520751"/>
              <a:gd name="connsiteX1" fmla="*/ 2468101 w 6506809"/>
              <a:gd name="connsiteY1" fmla="*/ 1221209 h 1520751"/>
              <a:gd name="connsiteX2" fmla="*/ 3290801 w 6506809"/>
              <a:gd name="connsiteY2" fmla="*/ 990792 h 1520751"/>
              <a:gd name="connsiteX3" fmla="*/ 5684110 w 6506809"/>
              <a:gd name="connsiteY3" fmla="*/ 0 h 1520751"/>
              <a:gd name="connsiteX4" fmla="*/ 5983274 w 6506809"/>
              <a:gd name="connsiteY4" fmla="*/ 0 h 1520751"/>
              <a:gd name="connsiteX5" fmla="*/ 6506809 w 6506809"/>
              <a:gd name="connsiteY5" fmla="*/ 599084 h 1520751"/>
              <a:gd name="connsiteX6" fmla="*/ 4861409 w 6506809"/>
              <a:gd name="connsiteY6" fmla="*/ 691250 h 1520751"/>
              <a:gd name="connsiteX7" fmla="*/ 3216010 w 6506809"/>
              <a:gd name="connsiteY7" fmla="*/ 1244251 h 1520751"/>
              <a:gd name="connsiteX0" fmla="*/ 0 w 6506809"/>
              <a:gd name="connsiteY0" fmla="*/ 1520751 h 1520751"/>
              <a:gd name="connsiteX1" fmla="*/ 2468101 w 6506809"/>
              <a:gd name="connsiteY1" fmla="*/ 1221209 h 1520751"/>
              <a:gd name="connsiteX2" fmla="*/ 3290801 w 6506809"/>
              <a:gd name="connsiteY2" fmla="*/ 990792 h 1520751"/>
              <a:gd name="connsiteX3" fmla="*/ 5384946 w 6506809"/>
              <a:gd name="connsiteY3" fmla="*/ 23042 h 1520751"/>
              <a:gd name="connsiteX4" fmla="*/ 5983274 w 6506809"/>
              <a:gd name="connsiteY4" fmla="*/ 0 h 1520751"/>
              <a:gd name="connsiteX5" fmla="*/ 6506809 w 6506809"/>
              <a:gd name="connsiteY5" fmla="*/ 599084 h 1520751"/>
              <a:gd name="connsiteX6" fmla="*/ 4861409 w 6506809"/>
              <a:gd name="connsiteY6" fmla="*/ 691250 h 1520751"/>
              <a:gd name="connsiteX7" fmla="*/ 3216010 w 6506809"/>
              <a:gd name="connsiteY7" fmla="*/ 1244251 h 1520751"/>
              <a:gd name="connsiteX0" fmla="*/ 0 w 6506809"/>
              <a:gd name="connsiteY0" fmla="*/ 1543793 h 1543793"/>
              <a:gd name="connsiteX1" fmla="*/ 2468101 w 6506809"/>
              <a:gd name="connsiteY1" fmla="*/ 1244251 h 1543793"/>
              <a:gd name="connsiteX2" fmla="*/ 3290801 w 6506809"/>
              <a:gd name="connsiteY2" fmla="*/ 1013834 h 1543793"/>
              <a:gd name="connsiteX3" fmla="*/ 5384946 w 6506809"/>
              <a:gd name="connsiteY3" fmla="*/ 46084 h 1543793"/>
              <a:gd name="connsiteX4" fmla="*/ 5908483 w 6506809"/>
              <a:gd name="connsiteY4" fmla="*/ 0 h 1543793"/>
              <a:gd name="connsiteX5" fmla="*/ 6506809 w 6506809"/>
              <a:gd name="connsiteY5" fmla="*/ 622126 h 1543793"/>
              <a:gd name="connsiteX6" fmla="*/ 4861409 w 6506809"/>
              <a:gd name="connsiteY6" fmla="*/ 714292 h 1543793"/>
              <a:gd name="connsiteX7" fmla="*/ 3216010 w 6506809"/>
              <a:gd name="connsiteY7" fmla="*/ 1267293 h 1543793"/>
              <a:gd name="connsiteX0" fmla="*/ 0 w 6506809"/>
              <a:gd name="connsiteY0" fmla="*/ 1543793 h 1543793"/>
              <a:gd name="connsiteX1" fmla="*/ 2468101 w 6506809"/>
              <a:gd name="connsiteY1" fmla="*/ 1244251 h 1543793"/>
              <a:gd name="connsiteX2" fmla="*/ 3290801 w 6506809"/>
              <a:gd name="connsiteY2" fmla="*/ 1013834 h 1543793"/>
              <a:gd name="connsiteX3" fmla="*/ 5384946 w 6506809"/>
              <a:gd name="connsiteY3" fmla="*/ 46084 h 1543793"/>
              <a:gd name="connsiteX4" fmla="*/ 5908483 w 6506809"/>
              <a:gd name="connsiteY4" fmla="*/ 0 h 1543793"/>
              <a:gd name="connsiteX5" fmla="*/ 6506809 w 6506809"/>
              <a:gd name="connsiteY5" fmla="*/ 622126 h 1543793"/>
              <a:gd name="connsiteX6" fmla="*/ 4861409 w 6506809"/>
              <a:gd name="connsiteY6" fmla="*/ 714292 h 1543793"/>
              <a:gd name="connsiteX7" fmla="*/ 3216010 w 6506809"/>
              <a:gd name="connsiteY7" fmla="*/ 1267293 h 1543793"/>
              <a:gd name="connsiteX0" fmla="*/ 0 w 6506809"/>
              <a:gd name="connsiteY0" fmla="*/ 1543793 h 1543793"/>
              <a:gd name="connsiteX1" fmla="*/ 2468101 w 6506809"/>
              <a:gd name="connsiteY1" fmla="*/ 1244251 h 1543793"/>
              <a:gd name="connsiteX2" fmla="*/ 3290801 w 6506809"/>
              <a:gd name="connsiteY2" fmla="*/ 1013834 h 1543793"/>
              <a:gd name="connsiteX3" fmla="*/ 5384946 w 6506809"/>
              <a:gd name="connsiteY3" fmla="*/ 46084 h 1543793"/>
              <a:gd name="connsiteX4" fmla="*/ 5908483 w 6506809"/>
              <a:gd name="connsiteY4" fmla="*/ 0 h 1543793"/>
              <a:gd name="connsiteX5" fmla="*/ 6506809 w 6506809"/>
              <a:gd name="connsiteY5" fmla="*/ 622126 h 1543793"/>
              <a:gd name="connsiteX6" fmla="*/ 4861409 w 6506809"/>
              <a:gd name="connsiteY6" fmla="*/ 714292 h 1543793"/>
              <a:gd name="connsiteX7" fmla="*/ 3216010 w 6506809"/>
              <a:gd name="connsiteY7" fmla="*/ 1267293 h 1543793"/>
              <a:gd name="connsiteX0" fmla="*/ 0 w 6506809"/>
              <a:gd name="connsiteY0" fmla="*/ 1666681 h 1666681"/>
              <a:gd name="connsiteX1" fmla="*/ 2468101 w 6506809"/>
              <a:gd name="connsiteY1" fmla="*/ 1367139 h 1666681"/>
              <a:gd name="connsiteX2" fmla="*/ 3290801 w 6506809"/>
              <a:gd name="connsiteY2" fmla="*/ 1136722 h 1666681"/>
              <a:gd name="connsiteX3" fmla="*/ 5384946 w 6506809"/>
              <a:gd name="connsiteY3" fmla="*/ 168972 h 1666681"/>
              <a:gd name="connsiteX4" fmla="*/ 5908483 w 6506809"/>
              <a:gd name="connsiteY4" fmla="*/ 122888 h 1666681"/>
              <a:gd name="connsiteX5" fmla="*/ 6506809 w 6506809"/>
              <a:gd name="connsiteY5" fmla="*/ 745014 h 1666681"/>
              <a:gd name="connsiteX6" fmla="*/ 4861409 w 6506809"/>
              <a:gd name="connsiteY6" fmla="*/ 837180 h 1666681"/>
              <a:gd name="connsiteX7" fmla="*/ 3216010 w 6506809"/>
              <a:gd name="connsiteY7" fmla="*/ 1390181 h 1666681"/>
              <a:gd name="connsiteX0" fmla="*/ 0 w 6506809"/>
              <a:gd name="connsiteY0" fmla="*/ 1639800 h 1639800"/>
              <a:gd name="connsiteX1" fmla="*/ 2468101 w 6506809"/>
              <a:gd name="connsiteY1" fmla="*/ 1340258 h 1639800"/>
              <a:gd name="connsiteX2" fmla="*/ 3290801 w 6506809"/>
              <a:gd name="connsiteY2" fmla="*/ 1109841 h 1639800"/>
              <a:gd name="connsiteX3" fmla="*/ 5384946 w 6506809"/>
              <a:gd name="connsiteY3" fmla="*/ 142091 h 1639800"/>
              <a:gd name="connsiteX4" fmla="*/ 5908483 w 6506809"/>
              <a:gd name="connsiteY4" fmla="*/ 96007 h 1639800"/>
              <a:gd name="connsiteX5" fmla="*/ 6506809 w 6506809"/>
              <a:gd name="connsiteY5" fmla="*/ 718133 h 1639800"/>
              <a:gd name="connsiteX6" fmla="*/ 4861409 w 6506809"/>
              <a:gd name="connsiteY6" fmla="*/ 810299 h 1639800"/>
              <a:gd name="connsiteX7" fmla="*/ 3216010 w 6506809"/>
              <a:gd name="connsiteY7" fmla="*/ 1363300 h 1639800"/>
              <a:gd name="connsiteX0" fmla="*/ 0 w 6506809"/>
              <a:gd name="connsiteY0" fmla="*/ 1543793 h 1543793"/>
              <a:gd name="connsiteX1" fmla="*/ 2468101 w 6506809"/>
              <a:gd name="connsiteY1" fmla="*/ 1244251 h 1543793"/>
              <a:gd name="connsiteX2" fmla="*/ 3290801 w 6506809"/>
              <a:gd name="connsiteY2" fmla="*/ 1013834 h 1543793"/>
              <a:gd name="connsiteX3" fmla="*/ 5384946 w 6506809"/>
              <a:gd name="connsiteY3" fmla="*/ 46084 h 1543793"/>
              <a:gd name="connsiteX4" fmla="*/ 5908483 w 6506809"/>
              <a:gd name="connsiteY4" fmla="*/ 0 h 1543793"/>
              <a:gd name="connsiteX5" fmla="*/ 6506809 w 6506809"/>
              <a:gd name="connsiteY5" fmla="*/ 622126 h 1543793"/>
              <a:gd name="connsiteX6" fmla="*/ 4861409 w 6506809"/>
              <a:gd name="connsiteY6" fmla="*/ 714292 h 1543793"/>
              <a:gd name="connsiteX7" fmla="*/ 3216010 w 6506809"/>
              <a:gd name="connsiteY7" fmla="*/ 1267293 h 1543793"/>
              <a:gd name="connsiteX0" fmla="*/ 0 w 6506809"/>
              <a:gd name="connsiteY0" fmla="*/ 1543793 h 1543793"/>
              <a:gd name="connsiteX1" fmla="*/ 2468101 w 6506809"/>
              <a:gd name="connsiteY1" fmla="*/ 1244251 h 1543793"/>
              <a:gd name="connsiteX2" fmla="*/ 3290801 w 6506809"/>
              <a:gd name="connsiteY2" fmla="*/ 1013834 h 1543793"/>
              <a:gd name="connsiteX3" fmla="*/ 5384946 w 6506809"/>
              <a:gd name="connsiteY3" fmla="*/ 46084 h 1543793"/>
              <a:gd name="connsiteX4" fmla="*/ 5908483 w 6506809"/>
              <a:gd name="connsiteY4" fmla="*/ 0 h 1543793"/>
              <a:gd name="connsiteX5" fmla="*/ 6506809 w 6506809"/>
              <a:gd name="connsiteY5" fmla="*/ 622126 h 1543793"/>
              <a:gd name="connsiteX6" fmla="*/ 4861409 w 6506809"/>
              <a:gd name="connsiteY6" fmla="*/ 714292 h 1543793"/>
              <a:gd name="connsiteX7" fmla="*/ 3216010 w 6506809"/>
              <a:gd name="connsiteY7" fmla="*/ 1267293 h 1543793"/>
              <a:gd name="connsiteX0" fmla="*/ 0 w 6506809"/>
              <a:gd name="connsiteY0" fmla="*/ 1543793 h 1543793"/>
              <a:gd name="connsiteX1" fmla="*/ 2468101 w 6506809"/>
              <a:gd name="connsiteY1" fmla="*/ 1244251 h 1543793"/>
              <a:gd name="connsiteX2" fmla="*/ 3290801 w 6506809"/>
              <a:gd name="connsiteY2" fmla="*/ 1013834 h 1543793"/>
              <a:gd name="connsiteX3" fmla="*/ 5384946 w 6506809"/>
              <a:gd name="connsiteY3" fmla="*/ 46084 h 1543793"/>
              <a:gd name="connsiteX4" fmla="*/ 5908483 w 6506809"/>
              <a:gd name="connsiteY4" fmla="*/ 0 h 1543793"/>
              <a:gd name="connsiteX5" fmla="*/ 6506809 w 6506809"/>
              <a:gd name="connsiteY5" fmla="*/ 622126 h 1543793"/>
              <a:gd name="connsiteX6" fmla="*/ 4861409 w 6506809"/>
              <a:gd name="connsiteY6" fmla="*/ 714292 h 1543793"/>
              <a:gd name="connsiteX7" fmla="*/ 3216010 w 6506809"/>
              <a:gd name="connsiteY7" fmla="*/ 1267293 h 1543793"/>
              <a:gd name="connsiteX0" fmla="*/ 0 w 6506809"/>
              <a:gd name="connsiteY0" fmla="*/ 1543793 h 1543793"/>
              <a:gd name="connsiteX1" fmla="*/ 2468101 w 6506809"/>
              <a:gd name="connsiteY1" fmla="*/ 1244251 h 1543793"/>
              <a:gd name="connsiteX2" fmla="*/ 3290801 w 6506809"/>
              <a:gd name="connsiteY2" fmla="*/ 1013834 h 1543793"/>
              <a:gd name="connsiteX3" fmla="*/ 5384946 w 6506809"/>
              <a:gd name="connsiteY3" fmla="*/ 46084 h 1543793"/>
              <a:gd name="connsiteX4" fmla="*/ 5908483 w 6506809"/>
              <a:gd name="connsiteY4" fmla="*/ 0 h 1543793"/>
              <a:gd name="connsiteX5" fmla="*/ 6506809 w 6506809"/>
              <a:gd name="connsiteY5" fmla="*/ 622126 h 1543793"/>
              <a:gd name="connsiteX6" fmla="*/ 4861409 w 6506809"/>
              <a:gd name="connsiteY6" fmla="*/ 714292 h 1543793"/>
              <a:gd name="connsiteX7" fmla="*/ 3550076 w 6506809"/>
              <a:gd name="connsiteY7" fmla="*/ 1136724 h 1543793"/>
              <a:gd name="connsiteX8" fmla="*/ 3216010 w 6506809"/>
              <a:gd name="connsiteY8" fmla="*/ 1267293 h 1543793"/>
              <a:gd name="connsiteX0" fmla="*/ 0 w 6506809"/>
              <a:gd name="connsiteY0" fmla="*/ 1543793 h 1566835"/>
              <a:gd name="connsiteX1" fmla="*/ 2468101 w 6506809"/>
              <a:gd name="connsiteY1" fmla="*/ 1244251 h 1566835"/>
              <a:gd name="connsiteX2" fmla="*/ 3290801 w 6506809"/>
              <a:gd name="connsiteY2" fmla="*/ 1013834 h 1566835"/>
              <a:gd name="connsiteX3" fmla="*/ 5384946 w 6506809"/>
              <a:gd name="connsiteY3" fmla="*/ 46084 h 1566835"/>
              <a:gd name="connsiteX4" fmla="*/ 5908483 w 6506809"/>
              <a:gd name="connsiteY4" fmla="*/ 0 h 1566835"/>
              <a:gd name="connsiteX5" fmla="*/ 6506809 w 6506809"/>
              <a:gd name="connsiteY5" fmla="*/ 622126 h 1566835"/>
              <a:gd name="connsiteX6" fmla="*/ 4861409 w 6506809"/>
              <a:gd name="connsiteY6" fmla="*/ 714292 h 1566835"/>
              <a:gd name="connsiteX7" fmla="*/ 3550076 w 6506809"/>
              <a:gd name="connsiteY7" fmla="*/ 1136724 h 1566835"/>
              <a:gd name="connsiteX8" fmla="*/ 1 w 6506809"/>
              <a:gd name="connsiteY8" fmla="*/ 1566835 h 1566835"/>
              <a:gd name="connsiteX0" fmla="*/ 0 w 6506809"/>
              <a:gd name="connsiteY0" fmla="*/ 1543793 h 1566835"/>
              <a:gd name="connsiteX1" fmla="*/ 2468101 w 6506809"/>
              <a:gd name="connsiteY1" fmla="*/ 1244251 h 1566835"/>
              <a:gd name="connsiteX2" fmla="*/ 3290801 w 6506809"/>
              <a:gd name="connsiteY2" fmla="*/ 1013834 h 1566835"/>
              <a:gd name="connsiteX3" fmla="*/ 5384946 w 6506809"/>
              <a:gd name="connsiteY3" fmla="*/ 46084 h 1566835"/>
              <a:gd name="connsiteX4" fmla="*/ 5908483 w 6506809"/>
              <a:gd name="connsiteY4" fmla="*/ 0 h 1566835"/>
              <a:gd name="connsiteX5" fmla="*/ 6506809 w 6506809"/>
              <a:gd name="connsiteY5" fmla="*/ 622126 h 1566835"/>
              <a:gd name="connsiteX6" fmla="*/ 4861409 w 6506809"/>
              <a:gd name="connsiteY6" fmla="*/ 714292 h 1566835"/>
              <a:gd name="connsiteX7" fmla="*/ 3216010 w 6506809"/>
              <a:gd name="connsiteY7" fmla="*/ 1244251 h 1566835"/>
              <a:gd name="connsiteX8" fmla="*/ 1 w 6506809"/>
              <a:gd name="connsiteY8" fmla="*/ 1566835 h 1566835"/>
              <a:gd name="connsiteX0" fmla="*/ 0 w 6506809"/>
              <a:gd name="connsiteY0" fmla="*/ 1543793 h 1543793"/>
              <a:gd name="connsiteX1" fmla="*/ 2468101 w 6506809"/>
              <a:gd name="connsiteY1" fmla="*/ 1244251 h 1543793"/>
              <a:gd name="connsiteX2" fmla="*/ 3290801 w 6506809"/>
              <a:gd name="connsiteY2" fmla="*/ 1013834 h 1543793"/>
              <a:gd name="connsiteX3" fmla="*/ 5384946 w 6506809"/>
              <a:gd name="connsiteY3" fmla="*/ 46084 h 1543793"/>
              <a:gd name="connsiteX4" fmla="*/ 5908483 w 6506809"/>
              <a:gd name="connsiteY4" fmla="*/ 0 h 1543793"/>
              <a:gd name="connsiteX5" fmla="*/ 6506809 w 6506809"/>
              <a:gd name="connsiteY5" fmla="*/ 622126 h 1543793"/>
              <a:gd name="connsiteX6" fmla="*/ 4861409 w 6506809"/>
              <a:gd name="connsiteY6" fmla="*/ 714292 h 1543793"/>
              <a:gd name="connsiteX7" fmla="*/ 3216010 w 6506809"/>
              <a:gd name="connsiteY7" fmla="*/ 1244251 h 1543793"/>
              <a:gd name="connsiteX8" fmla="*/ 1 w 6506809"/>
              <a:gd name="connsiteY8" fmla="*/ 1543793 h 1543793"/>
              <a:gd name="connsiteX0" fmla="*/ 0 w 6506809"/>
              <a:gd name="connsiteY0" fmla="*/ 1543793 h 1543793"/>
              <a:gd name="connsiteX1" fmla="*/ 2468101 w 6506809"/>
              <a:gd name="connsiteY1" fmla="*/ 1244251 h 1543793"/>
              <a:gd name="connsiteX2" fmla="*/ 3290801 w 6506809"/>
              <a:gd name="connsiteY2" fmla="*/ 1013834 h 1543793"/>
              <a:gd name="connsiteX3" fmla="*/ 5384946 w 6506809"/>
              <a:gd name="connsiteY3" fmla="*/ 46084 h 1543793"/>
              <a:gd name="connsiteX4" fmla="*/ 5908483 w 6506809"/>
              <a:gd name="connsiteY4" fmla="*/ 0 h 1543793"/>
              <a:gd name="connsiteX5" fmla="*/ 6506809 w 6506809"/>
              <a:gd name="connsiteY5" fmla="*/ 622126 h 1543793"/>
              <a:gd name="connsiteX6" fmla="*/ 4861409 w 6506809"/>
              <a:gd name="connsiteY6" fmla="*/ 714292 h 1543793"/>
              <a:gd name="connsiteX7" fmla="*/ 3216010 w 6506809"/>
              <a:gd name="connsiteY7" fmla="*/ 1244251 h 1543793"/>
              <a:gd name="connsiteX8" fmla="*/ 1 w 6506809"/>
              <a:gd name="connsiteY8" fmla="*/ 1543793 h 1543793"/>
              <a:gd name="connsiteX0" fmla="*/ 0 w 6506809"/>
              <a:gd name="connsiteY0" fmla="*/ 1543793 h 1543793"/>
              <a:gd name="connsiteX1" fmla="*/ 2468101 w 6506809"/>
              <a:gd name="connsiteY1" fmla="*/ 1244251 h 1543793"/>
              <a:gd name="connsiteX2" fmla="*/ 3290801 w 6506809"/>
              <a:gd name="connsiteY2" fmla="*/ 1013834 h 1543793"/>
              <a:gd name="connsiteX3" fmla="*/ 5384946 w 6506809"/>
              <a:gd name="connsiteY3" fmla="*/ 46084 h 1543793"/>
              <a:gd name="connsiteX4" fmla="*/ 5908483 w 6506809"/>
              <a:gd name="connsiteY4" fmla="*/ 0 h 1543793"/>
              <a:gd name="connsiteX5" fmla="*/ 6506809 w 6506809"/>
              <a:gd name="connsiteY5" fmla="*/ 622126 h 1543793"/>
              <a:gd name="connsiteX6" fmla="*/ 4861409 w 6506809"/>
              <a:gd name="connsiteY6" fmla="*/ 714292 h 1543793"/>
              <a:gd name="connsiteX7" fmla="*/ 3216010 w 6506809"/>
              <a:gd name="connsiteY7" fmla="*/ 1244251 h 1543793"/>
              <a:gd name="connsiteX8" fmla="*/ 1 w 6506809"/>
              <a:gd name="connsiteY8" fmla="*/ 1543793 h 1543793"/>
              <a:gd name="connsiteX0" fmla="*/ 0 w 6506809"/>
              <a:gd name="connsiteY0" fmla="*/ 1543793 h 1543793"/>
              <a:gd name="connsiteX1" fmla="*/ 2468101 w 6506809"/>
              <a:gd name="connsiteY1" fmla="*/ 1244251 h 1543793"/>
              <a:gd name="connsiteX2" fmla="*/ 3290801 w 6506809"/>
              <a:gd name="connsiteY2" fmla="*/ 1013834 h 1543793"/>
              <a:gd name="connsiteX3" fmla="*/ 5384946 w 6506809"/>
              <a:gd name="connsiteY3" fmla="*/ 69125 h 1543793"/>
              <a:gd name="connsiteX4" fmla="*/ 5908483 w 6506809"/>
              <a:gd name="connsiteY4" fmla="*/ 0 h 1543793"/>
              <a:gd name="connsiteX5" fmla="*/ 6506809 w 6506809"/>
              <a:gd name="connsiteY5" fmla="*/ 622126 h 1543793"/>
              <a:gd name="connsiteX6" fmla="*/ 4861409 w 6506809"/>
              <a:gd name="connsiteY6" fmla="*/ 714292 h 1543793"/>
              <a:gd name="connsiteX7" fmla="*/ 3216010 w 6506809"/>
              <a:gd name="connsiteY7" fmla="*/ 1244251 h 1543793"/>
              <a:gd name="connsiteX8" fmla="*/ 1 w 6506809"/>
              <a:gd name="connsiteY8" fmla="*/ 1543793 h 1543793"/>
              <a:gd name="connsiteX0" fmla="*/ 0 w 6506809"/>
              <a:gd name="connsiteY0" fmla="*/ 1543793 h 1543793"/>
              <a:gd name="connsiteX1" fmla="*/ 2468101 w 6506809"/>
              <a:gd name="connsiteY1" fmla="*/ 1244251 h 1543793"/>
              <a:gd name="connsiteX2" fmla="*/ 3290801 w 6506809"/>
              <a:gd name="connsiteY2" fmla="*/ 1013834 h 1543793"/>
              <a:gd name="connsiteX3" fmla="*/ 5384946 w 6506809"/>
              <a:gd name="connsiteY3" fmla="*/ 69125 h 1543793"/>
              <a:gd name="connsiteX4" fmla="*/ 5908483 w 6506809"/>
              <a:gd name="connsiteY4" fmla="*/ 0 h 1543793"/>
              <a:gd name="connsiteX5" fmla="*/ 6506809 w 6506809"/>
              <a:gd name="connsiteY5" fmla="*/ 622126 h 1543793"/>
              <a:gd name="connsiteX6" fmla="*/ 4861409 w 6506809"/>
              <a:gd name="connsiteY6" fmla="*/ 714292 h 1543793"/>
              <a:gd name="connsiteX7" fmla="*/ 3216010 w 6506809"/>
              <a:gd name="connsiteY7" fmla="*/ 1244251 h 1543793"/>
              <a:gd name="connsiteX8" fmla="*/ 1 w 6506809"/>
              <a:gd name="connsiteY8" fmla="*/ 1543793 h 1543793"/>
              <a:gd name="connsiteX0" fmla="*/ 0 w 6506809"/>
              <a:gd name="connsiteY0" fmla="*/ 1545457 h 1545457"/>
              <a:gd name="connsiteX1" fmla="*/ 2468101 w 6506809"/>
              <a:gd name="connsiteY1" fmla="*/ 1245915 h 1545457"/>
              <a:gd name="connsiteX2" fmla="*/ 3290801 w 6506809"/>
              <a:gd name="connsiteY2" fmla="*/ 1015498 h 1545457"/>
              <a:gd name="connsiteX3" fmla="*/ 5384946 w 6506809"/>
              <a:gd name="connsiteY3" fmla="*/ 70789 h 1545457"/>
              <a:gd name="connsiteX4" fmla="*/ 5908483 w 6506809"/>
              <a:gd name="connsiteY4" fmla="*/ 1664 h 1545457"/>
              <a:gd name="connsiteX5" fmla="*/ 6506809 w 6506809"/>
              <a:gd name="connsiteY5" fmla="*/ 623790 h 1545457"/>
              <a:gd name="connsiteX6" fmla="*/ 4861409 w 6506809"/>
              <a:gd name="connsiteY6" fmla="*/ 715956 h 1545457"/>
              <a:gd name="connsiteX7" fmla="*/ 3216010 w 6506809"/>
              <a:gd name="connsiteY7" fmla="*/ 1245915 h 1545457"/>
              <a:gd name="connsiteX8" fmla="*/ 1 w 6506809"/>
              <a:gd name="connsiteY8" fmla="*/ 1545457 h 1545457"/>
              <a:gd name="connsiteX0" fmla="*/ 0 w 7405507"/>
              <a:gd name="connsiteY0" fmla="*/ 1543793 h 1543793"/>
              <a:gd name="connsiteX1" fmla="*/ 2468101 w 7405507"/>
              <a:gd name="connsiteY1" fmla="*/ 1244251 h 1543793"/>
              <a:gd name="connsiteX2" fmla="*/ 3290801 w 7405507"/>
              <a:gd name="connsiteY2" fmla="*/ 1013834 h 1543793"/>
              <a:gd name="connsiteX3" fmla="*/ 5384946 w 7405507"/>
              <a:gd name="connsiteY3" fmla="*/ 69125 h 1543793"/>
              <a:gd name="connsiteX4" fmla="*/ 5908483 w 7405507"/>
              <a:gd name="connsiteY4" fmla="*/ 0 h 1543793"/>
              <a:gd name="connsiteX5" fmla="*/ 7405507 w 7405507"/>
              <a:gd name="connsiteY5" fmla="*/ 613196 h 1543793"/>
              <a:gd name="connsiteX6" fmla="*/ 4861409 w 7405507"/>
              <a:gd name="connsiteY6" fmla="*/ 714292 h 1543793"/>
              <a:gd name="connsiteX7" fmla="*/ 3216010 w 7405507"/>
              <a:gd name="connsiteY7" fmla="*/ 1244251 h 1543793"/>
              <a:gd name="connsiteX8" fmla="*/ 1 w 7405507"/>
              <a:gd name="connsiteY8" fmla="*/ 1543793 h 1543793"/>
              <a:gd name="connsiteX0" fmla="*/ 0 w 7405507"/>
              <a:gd name="connsiteY0" fmla="*/ 1566118 h 1566118"/>
              <a:gd name="connsiteX1" fmla="*/ 2468101 w 7405507"/>
              <a:gd name="connsiteY1" fmla="*/ 1266576 h 1566118"/>
              <a:gd name="connsiteX2" fmla="*/ 3290801 w 7405507"/>
              <a:gd name="connsiteY2" fmla="*/ 1036159 h 1566118"/>
              <a:gd name="connsiteX3" fmla="*/ 5384946 w 7405507"/>
              <a:gd name="connsiteY3" fmla="*/ 91450 h 1566118"/>
              <a:gd name="connsiteX4" fmla="*/ 7256532 w 7405507"/>
              <a:gd name="connsiteY4" fmla="*/ 0 h 1566118"/>
              <a:gd name="connsiteX5" fmla="*/ 7405507 w 7405507"/>
              <a:gd name="connsiteY5" fmla="*/ 635521 h 1566118"/>
              <a:gd name="connsiteX6" fmla="*/ 4861409 w 7405507"/>
              <a:gd name="connsiteY6" fmla="*/ 736617 h 1566118"/>
              <a:gd name="connsiteX7" fmla="*/ 3216010 w 7405507"/>
              <a:gd name="connsiteY7" fmla="*/ 1266576 h 1566118"/>
              <a:gd name="connsiteX8" fmla="*/ 1 w 7405507"/>
              <a:gd name="connsiteY8" fmla="*/ 1566118 h 1566118"/>
              <a:gd name="connsiteX0" fmla="*/ 0 w 7405507"/>
              <a:gd name="connsiteY0" fmla="*/ 1566118 h 1566118"/>
              <a:gd name="connsiteX1" fmla="*/ 2468101 w 7405507"/>
              <a:gd name="connsiteY1" fmla="*/ 1266576 h 1566118"/>
              <a:gd name="connsiteX2" fmla="*/ 3290801 w 7405507"/>
              <a:gd name="connsiteY2" fmla="*/ 1036159 h 1566118"/>
              <a:gd name="connsiteX3" fmla="*/ 5384946 w 7405507"/>
              <a:gd name="connsiteY3" fmla="*/ 91450 h 1566118"/>
              <a:gd name="connsiteX4" fmla="*/ 7256532 w 7405507"/>
              <a:gd name="connsiteY4" fmla="*/ 0 h 1566118"/>
              <a:gd name="connsiteX5" fmla="*/ 7405507 w 7405507"/>
              <a:gd name="connsiteY5" fmla="*/ 635521 h 1566118"/>
              <a:gd name="connsiteX6" fmla="*/ 4861409 w 7405507"/>
              <a:gd name="connsiteY6" fmla="*/ 736617 h 1566118"/>
              <a:gd name="connsiteX7" fmla="*/ 3216010 w 7405507"/>
              <a:gd name="connsiteY7" fmla="*/ 1266576 h 1566118"/>
              <a:gd name="connsiteX8" fmla="*/ 1 w 7405507"/>
              <a:gd name="connsiteY8" fmla="*/ 1566118 h 1566118"/>
              <a:gd name="connsiteX0" fmla="*/ 0 w 7405507"/>
              <a:gd name="connsiteY0" fmla="*/ 1566118 h 1566118"/>
              <a:gd name="connsiteX1" fmla="*/ 2468101 w 7405507"/>
              <a:gd name="connsiteY1" fmla="*/ 1266576 h 1566118"/>
              <a:gd name="connsiteX2" fmla="*/ 3290801 w 7405507"/>
              <a:gd name="connsiteY2" fmla="*/ 1036159 h 1566118"/>
              <a:gd name="connsiteX3" fmla="*/ 5384946 w 7405507"/>
              <a:gd name="connsiteY3" fmla="*/ 91450 h 1566118"/>
              <a:gd name="connsiteX4" fmla="*/ 7256532 w 7405507"/>
              <a:gd name="connsiteY4" fmla="*/ 0 h 1566118"/>
              <a:gd name="connsiteX5" fmla="*/ 7405507 w 7405507"/>
              <a:gd name="connsiteY5" fmla="*/ 635521 h 1566118"/>
              <a:gd name="connsiteX6" fmla="*/ 4861409 w 7405507"/>
              <a:gd name="connsiteY6" fmla="*/ 736617 h 1566118"/>
              <a:gd name="connsiteX7" fmla="*/ 3216010 w 7405507"/>
              <a:gd name="connsiteY7" fmla="*/ 1266576 h 1566118"/>
              <a:gd name="connsiteX8" fmla="*/ 1 w 7405507"/>
              <a:gd name="connsiteY8" fmla="*/ 1566118 h 1566118"/>
              <a:gd name="connsiteX0" fmla="*/ 0 w 7405507"/>
              <a:gd name="connsiteY0" fmla="*/ 1566118 h 1566118"/>
              <a:gd name="connsiteX1" fmla="*/ 2468101 w 7405507"/>
              <a:gd name="connsiteY1" fmla="*/ 1266576 h 1566118"/>
              <a:gd name="connsiteX2" fmla="*/ 3290801 w 7405507"/>
              <a:gd name="connsiteY2" fmla="*/ 1036159 h 1566118"/>
              <a:gd name="connsiteX3" fmla="*/ 5384946 w 7405507"/>
              <a:gd name="connsiteY3" fmla="*/ 91450 h 1566118"/>
              <a:gd name="connsiteX4" fmla="*/ 7256532 w 7405507"/>
              <a:gd name="connsiteY4" fmla="*/ 0 h 1566118"/>
              <a:gd name="connsiteX5" fmla="*/ 7405507 w 7405507"/>
              <a:gd name="connsiteY5" fmla="*/ 635521 h 1566118"/>
              <a:gd name="connsiteX6" fmla="*/ 4861409 w 7405507"/>
              <a:gd name="connsiteY6" fmla="*/ 736617 h 1566118"/>
              <a:gd name="connsiteX7" fmla="*/ 3216010 w 7405507"/>
              <a:gd name="connsiteY7" fmla="*/ 1266576 h 1566118"/>
              <a:gd name="connsiteX8" fmla="*/ 1 w 7405507"/>
              <a:gd name="connsiteY8" fmla="*/ 1566118 h 1566118"/>
              <a:gd name="connsiteX0" fmla="*/ 0 w 7516022"/>
              <a:gd name="connsiteY0" fmla="*/ 1566118 h 1566118"/>
              <a:gd name="connsiteX1" fmla="*/ 2468101 w 7516022"/>
              <a:gd name="connsiteY1" fmla="*/ 1266576 h 1566118"/>
              <a:gd name="connsiteX2" fmla="*/ 3290801 w 7516022"/>
              <a:gd name="connsiteY2" fmla="*/ 1036159 h 1566118"/>
              <a:gd name="connsiteX3" fmla="*/ 5384946 w 7516022"/>
              <a:gd name="connsiteY3" fmla="*/ 91450 h 1566118"/>
              <a:gd name="connsiteX4" fmla="*/ 7459462 w 7516022"/>
              <a:gd name="connsiteY4" fmla="*/ 0 h 1566118"/>
              <a:gd name="connsiteX5" fmla="*/ 7405507 w 7516022"/>
              <a:gd name="connsiteY5" fmla="*/ 635521 h 1566118"/>
              <a:gd name="connsiteX6" fmla="*/ 4861409 w 7516022"/>
              <a:gd name="connsiteY6" fmla="*/ 736617 h 1566118"/>
              <a:gd name="connsiteX7" fmla="*/ 3216010 w 7516022"/>
              <a:gd name="connsiteY7" fmla="*/ 1266576 h 1566118"/>
              <a:gd name="connsiteX8" fmla="*/ 1 w 7516022"/>
              <a:gd name="connsiteY8" fmla="*/ 1566118 h 1566118"/>
              <a:gd name="connsiteX0" fmla="*/ 0 w 7516022"/>
              <a:gd name="connsiteY0" fmla="*/ 1566118 h 1566118"/>
              <a:gd name="connsiteX1" fmla="*/ 2468101 w 7516022"/>
              <a:gd name="connsiteY1" fmla="*/ 1266576 h 1566118"/>
              <a:gd name="connsiteX2" fmla="*/ 3290801 w 7516022"/>
              <a:gd name="connsiteY2" fmla="*/ 1036159 h 1566118"/>
              <a:gd name="connsiteX3" fmla="*/ 5384946 w 7516022"/>
              <a:gd name="connsiteY3" fmla="*/ 91450 h 1566118"/>
              <a:gd name="connsiteX4" fmla="*/ 7459462 w 7516022"/>
              <a:gd name="connsiteY4" fmla="*/ 0 h 1566118"/>
              <a:gd name="connsiteX5" fmla="*/ 7405507 w 7516022"/>
              <a:gd name="connsiteY5" fmla="*/ 635521 h 1566118"/>
              <a:gd name="connsiteX6" fmla="*/ 4861409 w 7516022"/>
              <a:gd name="connsiteY6" fmla="*/ 736617 h 1566118"/>
              <a:gd name="connsiteX7" fmla="*/ 3216010 w 7516022"/>
              <a:gd name="connsiteY7" fmla="*/ 1266576 h 1566118"/>
              <a:gd name="connsiteX8" fmla="*/ 1 w 7516022"/>
              <a:gd name="connsiteY8" fmla="*/ 1566118 h 1566118"/>
              <a:gd name="connsiteX0" fmla="*/ 0 w 7516022"/>
              <a:gd name="connsiteY0" fmla="*/ 1566118 h 1566118"/>
              <a:gd name="connsiteX1" fmla="*/ 2468101 w 7516022"/>
              <a:gd name="connsiteY1" fmla="*/ 1266576 h 1566118"/>
              <a:gd name="connsiteX2" fmla="*/ 3290801 w 7516022"/>
              <a:gd name="connsiteY2" fmla="*/ 1036159 h 1566118"/>
              <a:gd name="connsiteX3" fmla="*/ 5384946 w 7516022"/>
              <a:gd name="connsiteY3" fmla="*/ 91450 h 1566118"/>
              <a:gd name="connsiteX4" fmla="*/ 7459462 w 7516022"/>
              <a:gd name="connsiteY4" fmla="*/ 0 h 1566118"/>
              <a:gd name="connsiteX5" fmla="*/ 7405507 w 7516022"/>
              <a:gd name="connsiteY5" fmla="*/ 635521 h 1566118"/>
              <a:gd name="connsiteX6" fmla="*/ 4861409 w 7516022"/>
              <a:gd name="connsiteY6" fmla="*/ 736617 h 1566118"/>
              <a:gd name="connsiteX7" fmla="*/ 3216010 w 7516022"/>
              <a:gd name="connsiteY7" fmla="*/ 1266576 h 1566118"/>
              <a:gd name="connsiteX8" fmla="*/ 1 w 7516022"/>
              <a:gd name="connsiteY8" fmla="*/ 1566118 h 1566118"/>
              <a:gd name="connsiteX0" fmla="*/ 0 w 7558857"/>
              <a:gd name="connsiteY0" fmla="*/ 1566118 h 1566118"/>
              <a:gd name="connsiteX1" fmla="*/ 2468101 w 7558857"/>
              <a:gd name="connsiteY1" fmla="*/ 1266576 h 1566118"/>
              <a:gd name="connsiteX2" fmla="*/ 3290801 w 7558857"/>
              <a:gd name="connsiteY2" fmla="*/ 1036159 h 1566118"/>
              <a:gd name="connsiteX3" fmla="*/ 5384946 w 7558857"/>
              <a:gd name="connsiteY3" fmla="*/ 91450 h 1566118"/>
              <a:gd name="connsiteX4" fmla="*/ 7459462 w 7558857"/>
              <a:gd name="connsiteY4" fmla="*/ 0 h 1566118"/>
              <a:gd name="connsiteX5" fmla="*/ 7405507 w 7558857"/>
              <a:gd name="connsiteY5" fmla="*/ 635521 h 1566118"/>
              <a:gd name="connsiteX6" fmla="*/ 4861409 w 7558857"/>
              <a:gd name="connsiteY6" fmla="*/ 736617 h 1566118"/>
              <a:gd name="connsiteX7" fmla="*/ 3216010 w 7558857"/>
              <a:gd name="connsiteY7" fmla="*/ 1266576 h 1566118"/>
              <a:gd name="connsiteX8" fmla="*/ 1 w 7558857"/>
              <a:gd name="connsiteY8" fmla="*/ 1566118 h 1566118"/>
              <a:gd name="connsiteX0" fmla="*/ 0 w 7459462"/>
              <a:gd name="connsiteY0" fmla="*/ 1566118 h 1566118"/>
              <a:gd name="connsiteX1" fmla="*/ 2468101 w 7459462"/>
              <a:gd name="connsiteY1" fmla="*/ 1266576 h 1566118"/>
              <a:gd name="connsiteX2" fmla="*/ 3290801 w 7459462"/>
              <a:gd name="connsiteY2" fmla="*/ 1036159 h 1566118"/>
              <a:gd name="connsiteX3" fmla="*/ 5384946 w 7459462"/>
              <a:gd name="connsiteY3" fmla="*/ 91450 h 1566118"/>
              <a:gd name="connsiteX4" fmla="*/ 7459462 w 7459462"/>
              <a:gd name="connsiteY4" fmla="*/ 0 h 1566118"/>
              <a:gd name="connsiteX5" fmla="*/ 7405507 w 7459462"/>
              <a:gd name="connsiteY5" fmla="*/ 635521 h 1566118"/>
              <a:gd name="connsiteX6" fmla="*/ 4861409 w 7459462"/>
              <a:gd name="connsiteY6" fmla="*/ 736617 h 1566118"/>
              <a:gd name="connsiteX7" fmla="*/ 3216010 w 7459462"/>
              <a:gd name="connsiteY7" fmla="*/ 1266576 h 1566118"/>
              <a:gd name="connsiteX8" fmla="*/ 1 w 7459462"/>
              <a:gd name="connsiteY8" fmla="*/ 1566118 h 156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59462" h="1566118">
                <a:moveTo>
                  <a:pt x="0" y="1566118"/>
                </a:moveTo>
                <a:cubicBezTo>
                  <a:pt x="822700" y="1466271"/>
                  <a:pt x="1919634" y="1354902"/>
                  <a:pt x="2468101" y="1266576"/>
                </a:cubicBezTo>
                <a:cubicBezTo>
                  <a:pt x="3016568" y="1178250"/>
                  <a:pt x="2804660" y="1232013"/>
                  <a:pt x="3290801" y="1036159"/>
                </a:cubicBezTo>
                <a:cubicBezTo>
                  <a:pt x="3776942" y="840305"/>
                  <a:pt x="4979736" y="204036"/>
                  <a:pt x="5384946" y="91450"/>
                </a:cubicBezTo>
                <a:cubicBezTo>
                  <a:pt x="5842337" y="20661"/>
                  <a:pt x="6746544" y="36361"/>
                  <a:pt x="7459462" y="0"/>
                </a:cubicBezTo>
                <a:cubicBezTo>
                  <a:pt x="7362625" y="650918"/>
                  <a:pt x="7525430" y="3859"/>
                  <a:pt x="7405507" y="635521"/>
                </a:cubicBezTo>
                <a:cubicBezTo>
                  <a:pt x="6799247" y="652977"/>
                  <a:pt x="5409875" y="629089"/>
                  <a:pt x="4861409" y="736617"/>
                </a:cubicBezTo>
                <a:cubicBezTo>
                  <a:pt x="4368620" y="822383"/>
                  <a:pt x="4026245" y="1128326"/>
                  <a:pt x="3216010" y="1266576"/>
                </a:cubicBezTo>
                <a:cubicBezTo>
                  <a:pt x="2405775" y="1404826"/>
                  <a:pt x="55679" y="1544357"/>
                  <a:pt x="1" y="1566118"/>
                </a:cubicBezTo>
              </a:path>
            </a:pathLst>
          </a:custGeom>
          <a:solidFill>
            <a:srgbClr val="629300">
              <a:alpha val="50196"/>
            </a:srgb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 rot="18172660">
            <a:off x="4816175" y="1527508"/>
            <a:ext cx="110747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High Estimate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3" name="TextBox 92"/>
          <p:cNvSpPr txBox="1"/>
          <p:nvPr/>
        </p:nvSpPr>
        <p:spPr>
          <a:xfrm rot="21019662">
            <a:off x="5654451" y="2359064"/>
            <a:ext cx="107200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Low Estimate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2368973" y="2833796"/>
            <a:ext cx="4905101" cy="1265624"/>
          </a:xfrm>
          <a:custGeom>
            <a:avLst/>
            <a:gdLst>
              <a:gd name="connsiteX0" fmla="*/ 0 w 6675120"/>
              <a:gd name="connsiteY0" fmla="*/ 1488440 h 1488440"/>
              <a:gd name="connsiteX1" fmla="*/ 3322320 w 6675120"/>
              <a:gd name="connsiteY1" fmla="*/ 228600 h 1488440"/>
              <a:gd name="connsiteX2" fmla="*/ 6675120 w 6675120"/>
              <a:gd name="connsiteY2" fmla="*/ 116840 h 1488440"/>
              <a:gd name="connsiteX0" fmla="*/ 0 w 6675120"/>
              <a:gd name="connsiteY0" fmla="*/ 1488440 h 1488440"/>
              <a:gd name="connsiteX1" fmla="*/ 3322320 w 6675120"/>
              <a:gd name="connsiteY1" fmla="*/ 228600 h 1488440"/>
              <a:gd name="connsiteX2" fmla="*/ 6675120 w 6675120"/>
              <a:gd name="connsiteY2" fmla="*/ 116840 h 1488440"/>
              <a:gd name="connsiteX0" fmla="*/ 0 w 6675120"/>
              <a:gd name="connsiteY0" fmla="*/ 1488440 h 1488440"/>
              <a:gd name="connsiteX1" fmla="*/ 3322320 w 6675120"/>
              <a:gd name="connsiteY1" fmla="*/ 228600 h 1488440"/>
              <a:gd name="connsiteX2" fmla="*/ 6675120 w 6675120"/>
              <a:gd name="connsiteY2" fmla="*/ 116840 h 1488440"/>
              <a:gd name="connsiteX0" fmla="*/ 0 w 6675120"/>
              <a:gd name="connsiteY0" fmla="*/ 1430020 h 1430020"/>
              <a:gd name="connsiteX1" fmla="*/ 3322320 w 6675120"/>
              <a:gd name="connsiteY1" fmla="*/ 170180 h 1430020"/>
              <a:gd name="connsiteX2" fmla="*/ 6675120 w 6675120"/>
              <a:gd name="connsiteY2" fmla="*/ 58420 h 1430020"/>
              <a:gd name="connsiteX0" fmla="*/ 0 w 6675120"/>
              <a:gd name="connsiteY0" fmla="*/ 1430020 h 1430020"/>
              <a:gd name="connsiteX1" fmla="*/ 3322320 w 6675120"/>
              <a:gd name="connsiteY1" fmla="*/ 170180 h 1430020"/>
              <a:gd name="connsiteX2" fmla="*/ 6675120 w 6675120"/>
              <a:gd name="connsiteY2" fmla="*/ 58420 h 1430020"/>
              <a:gd name="connsiteX0" fmla="*/ 0 w 6675120"/>
              <a:gd name="connsiteY0" fmla="*/ 1371600 h 1371600"/>
              <a:gd name="connsiteX1" fmla="*/ 3322320 w 6675120"/>
              <a:gd name="connsiteY1" fmla="*/ 111760 h 1371600"/>
              <a:gd name="connsiteX2" fmla="*/ 6675120 w 6675120"/>
              <a:gd name="connsiteY2" fmla="*/ 0 h 1371600"/>
              <a:gd name="connsiteX0" fmla="*/ 0 w 6619240"/>
              <a:gd name="connsiteY0" fmla="*/ 1447800 h 1447800"/>
              <a:gd name="connsiteX1" fmla="*/ 3322320 w 6619240"/>
              <a:gd name="connsiteY1" fmla="*/ 187960 h 1447800"/>
              <a:gd name="connsiteX2" fmla="*/ 6619240 w 6619240"/>
              <a:gd name="connsiteY2" fmla="*/ 0 h 1447800"/>
              <a:gd name="connsiteX0" fmla="*/ 0 w 7357653"/>
              <a:gd name="connsiteY0" fmla="*/ 2254393 h 2254393"/>
              <a:gd name="connsiteX1" fmla="*/ 3322320 w 7357653"/>
              <a:gd name="connsiteY1" fmla="*/ 994553 h 2254393"/>
              <a:gd name="connsiteX2" fmla="*/ 7357653 w 7357653"/>
              <a:gd name="connsiteY2" fmla="*/ 0 h 2254393"/>
              <a:gd name="connsiteX0" fmla="*/ 0 w 7357653"/>
              <a:gd name="connsiteY0" fmla="*/ 2254393 h 2254393"/>
              <a:gd name="connsiteX1" fmla="*/ 3927820 w 7357653"/>
              <a:gd name="connsiteY1" fmla="*/ 819206 h 2254393"/>
              <a:gd name="connsiteX2" fmla="*/ 7357653 w 7357653"/>
              <a:gd name="connsiteY2" fmla="*/ 0 h 2254393"/>
              <a:gd name="connsiteX0" fmla="*/ 0 w 7357653"/>
              <a:gd name="connsiteY0" fmla="*/ 2254393 h 2254393"/>
              <a:gd name="connsiteX1" fmla="*/ 3927820 w 7357653"/>
              <a:gd name="connsiteY1" fmla="*/ 819206 h 2254393"/>
              <a:gd name="connsiteX2" fmla="*/ 7357653 w 7357653"/>
              <a:gd name="connsiteY2" fmla="*/ 0 h 2254393"/>
              <a:gd name="connsiteX0" fmla="*/ 0 w 7357653"/>
              <a:gd name="connsiteY0" fmla="*/ 2254393 h 2254393"/>
              <a:gd name="connsiteX1" fmla="*/ 3927820 w 7357653"/>
              <a:gd name="connsiteY1" fmla="*/ 819206 h 2254393"/>
              <a:gd name="connsiteX2" fmla="*/ 7357653 w 7357653"/>
              <a:gd name="connsiteY2" fmla="*/ 0 h 2254393"/>
              <a:gd name="connsiteX0" fmla="*/ 0 w 7357653"/>
              <a:gd name="connsiteY0" fmla="*/ 2254393 h 2254393"/>
              <a:gd name="connsiteX1" fmla="*/ 3927820 w 7357653"/>
              <a:gd name="connsiteY1" fmla="*/ 819206 h 2254393"/>
              <a:gd name="connsiteX2" fmla="*/ 7357653 w 7357653"/>
              <a:gd name="connsiteY2" fmla="*/ 0 h 2254393"/>
              <a:gd name="connsiteX0" fmla="*/ 0 w 7357653"/>
              <a:gd name="connsiteY0" fmla="*/ 2254393 h 2254393"/>
              <a:gd name="connsiteX1" fmla="*/ 3927820 w 7357653"/>
              <a:gd name="connsiteY1" fmla="*/ 819206 h 2254393"/>
              <a:gd name="connsiteX2" fmla="*/ 7357653 w 7357653"/>
              <a:gd name="connsiteY2" fmla="*/ 0 h 225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57653" h="2254393">
                <a:moveTo>
                  <a:pt x="0" y="2254393"/>
                </a:moveTo>
                <a:cubicBezTo>
                  <a:pt x="1799007" y="1808913"/>
                  <a:pt x="2996656" y="1533364"/>
                  <a:pt x="3927820" y="819206"/>
                </a:cubicBezTo>
                <a:cubicBezTo>
                  <a:pt x="5374930" y="37522"/>
                  <a:pt x="6242593" y="17780"/>
                  <a:pt x="7357653" y="0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867400" y="3486150"/>
            <a:ext cx="1111828" cy="369332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Expenses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1504950"/>
            <a:ext cx="1136061" cy="369332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Revenues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2209800" y="1581150"/>
            <a:ext cx="5202629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096000" y="4324350"/>
            <a:ext cx="2899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8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629400" y="4324350"/>
            <a:ext cx="2899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9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086600" y="4324350"/>
            <a:ext cx="39348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10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842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Fledge\Marketing\Logos\Fledge (180x80 black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343650"/>
            <a:ext cx="873848" cy="388938"/>
          </a:xfrm>
          <a:prstGeom prst="rect">
            <a:avLst/>
          </a:prstGeom>
          <a:noFill/>
        </p:spPr>
      </p:pic>
      <p:pic>
        <p:nvPicPr>
          <p:cNvPr id="4" name="Picture 3" descr="The Next Step (text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4350"/>
            <a:ext cx="5056632" cy="1798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877020"/>
            <a:ext cx="4446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85CF17"/>
                </a:solidFill>
                <a:latin typeface="CartoGothic Std Bold"/>
                <a:cs typeface="CartoGothic Std Bold"/>
              </a:rPr>
              <a:t>Financial plan</a:t>
            </a:r>
            <a:endParaRPr lang="en-US" sz="5400" dirty="0">
              <a:solidFill>
                <a:srgbClr val="85CF17"/>
              </a:solidFill>
              <a:latin typeface="CartoGothic Std Bold"/>
              <a:cs typeface="CartoGothic Std Bold"/>
            </a:endParaRPr>
          </a:p>
        </p:txBody>
      </p:sp>
      <p:pic>
        <p:nvPicPr>
          <p:cNvPr id="8" name="Picture 7" descr="Funding 200x3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067050"/>
            <a:ext cx="762000" cy="1143000"/>
          </a:xfrm>
          <a:prstGeom prst="rect">
            <a:avLst/>
          </a:prstGeom>
        </p:spPr>
      </p:pic>
      <p:pic>
        <p:nvPicPr>
          <p:cNvPr id="9" name="Picture 8" descr="Equity 200x30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050" y="3067050"/>
            <a:ext cx="762000" cy="1143000"/>
          </a:xfrm>
          <a:prstGeom prst="rect">
            <a:avLst/>
          </a:prstGeom>
        </p:spPr>
      </p:pic>
      <p:pic>
        <p:nvPicPr>
          <p:cNvPr id="10" name="Picture 9" descr="Pitching 200x30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700" y="3067050"/>
            <a:ext cx="762000" cy="1143000"/>
          </a:xfrm>
          <a:prstGeom prst="rect">
            <a:avLst/>
          </a:prstGeom>
        </p:spPr>
      </p:pic>
      <p:pic>
        <p:nvPicPr>
          <p:cNvPr id="12" name="Picture 11" descr="Guide 200x30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067050"/>
            <a:ext cx="762000" cy="1143000"/>
          </a:xfrm>
          <a:prstGeom prst="rect">
            <a:avLst/>
          </a:prstGeom>
        </p:spPr>
      </p:pic>
      <p:pic>
        <p:nvPicPr>
          <p:cNvPr id="14" name="Picture 13" descr="Financal Plan 200x300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1123950"/>
            <a:ext cx="2286000" cy="3429000"/>
          </a:xfrm>
          <a:prstGeom prst="rect">
            <a:avLst/>
          </a:prstGeom>
        </p:spPr>
      </p:pic>
      <p:pic>
        <p:nvPicPr>
          <p:cNvPr id="16" name="Picture 15" descr="Marketing 200x300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3067050"/>
            <a:ext cx="76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641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Fledge\Marketing\Logos\Fledge (180x80 black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343650"/>
            <a:ext cx="873848" cy="388938"/>
          </a:xfrm>
          <a:prstGeom prst="rect">
            <a:avLst/>
          </a:prstGeom>
          <a:noFill/>
        </p:spPr>
      </p:pic>
      <p:pic>
        <p:nvPicPr>
          <p:cNvPr id="3" name="Picture 2" descr="fledge (black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98" y="128815"/>
            <a:ext cx="7328805" cy="48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Complete Business Plan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1504950"/>
            <a:ext cx="2235200" cy="223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04950"/>
            <a:ext cx="2235200" cy="223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700" y="1504950"/>
            <a:ext cx="2235200" cy="2235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8400" y="3943350"/>
            <a:ext cx="1397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The “Pitch”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4183" y="3943350"/>
            <a:ext cx="1332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The “Plan”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3943350"/>
            <a:ext cx="2572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The “Financial Model”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032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dirty="0" smtClean="0"/>
              <a:t>Answers a few important questions:</a:t>
            </a:r>
          </a:p>
          <a:p>
            <a:pPr marL="746125" indent="-514350">
              <a:spcAft>
                <a:spcPts val="1000"/>
              </a:spcAft>
              <a:buClr>
                <a:schemeClr val="accent4"/>
              </a:buClr>
              <a:buFont typeface="+mj-lt"/>
              <a:buAutoNum type="arabicPeriod"/>
            </a:pPr>
            <a:r>
              <a:rPr lang="en-US" sz="4000" dirty="0" smtClean="0"/>
              <a:t>Can this business make money?</a:t>
            </a:r>
          </a:p>
          <a:p>
            <a:pPr marL="746125" indent="-514350">
              <a:spcAft>
                <a:spcPts val="1000"/>
              </a:spcAft>
              <a:buClr>
                <a:schemeClr val="accent4"/>
              </a:buClr>
              <a:buFont typeface="+mj-lt"/>
              <a:buAutoNum type="arabicPeriod"/>
            </a:pPr>
            <a:r>
              <a:rPr lang="en-US" sz="4000" dirty="0" smtClean="0"/>
              <a:t>If so, when?</a:t>
            </a:r>
          </a:p>
          <a:p>
            <a:pPr marL="746125" indent="-514350">
              <a:spcAft>
                <a:spcPts val="1000"/>
              </a:spcAft>
              <a:buClr>
                <a:schemeClr val="accent4"/>
              </a:buClr>
              <a:buFont typeface="+mj-lt"/>
              <a:buAutoNum type="arabicPeriod"/>
            </a:pPr>
            <a:r>
              <a:rPr lang="en-US" sz="4000" dirty="0" smtClean="0"/>
              <a:t>When, given what resources?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Financial Plan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8575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67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</a:t>
            </a:r>
            <a:r>
              <a:rPr lang="en-US" smtClean="0"/>
              <a:t>2013 Michael "Luni" Libes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9"/>
          <a:stretch/>
        </p:blipFill>
        <p:spPr>
          <a:xfrm>
            <a:off x="8750" y="-1"/>
            <a:ext cx="9135250" cy="5143501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990600" y="4171950"/>
            <a:ext cx="7772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4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3"/>
              </a:buClr>
              <a:buSzPct val="80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6"/>
              </a:buClr>
              <a:buSzPct val="8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Aft>
                <a:spcPts val="1000"/>
              </a:spcAft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Tells a story</a:t>
            </a:r>
            <a:r>
              <a:rPr lang="is-IS" dirty="0" smtClean="0">
                <a:solidFill>
                  <a:schemeClr val="bg1"/>
                </a:solidFill>
              </a:rPr>
              <a:t>…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09550"/>
            <a:ext cx="8229600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Financial Plan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8575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38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“Back of the Envelope” Plan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343400" y="1200150"/>
            <a:ext cx="4572000" cy="3505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90000"/>
                  <a:lumOff val="10000"/>
                </a:schemeClr>
              </a:buClr>
              <a:buSzPct val="80000"/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Pick a year “at scale”</a:t>
            </a:r>
            <a:br>
              <a:rPr lang="en-US" sz="2400" dirty="0" smtClean="0"/>
            </a:br>
            <a:r>
              <a:rPr lang="en-US" sz="1600" dirty="0" smtClean="0"/>
              <a:t>E.g. year 3, 4, or 5</a:t>
            </a:r>
            <a:endParaRPr lang="en-US" sz="2400" dirty="0" smtClean="0"/>
          </a:p>
          <a:p>
            <a:r>
              <a:rPr lang="en-US" sz="2400" dirty="0" smtClean="0"/>
              <a:t>Estimate revenues</a:t>
            </a:r>
          </a:p>
          <a:p>
            <a:pPr lvl="1"/>
            <a:r>
              <a:rPr lang="en-US" sz="1600" dirty="0" smtClean="0"/>
              <a:t># customers</a:t>
            </a:r>
          </a:p>
          <a:p>
            <a:pPr lvl="1"/>
            <a:r>
              <a:rPr lang="en-US" sz="1600" dirty="0" smtClean="0"/>
              <a:t># units/customer</a:t>
            </a:r>
          </a:p>
          <a:p>
            <a:pPr lvl="1"/>
            <a:r>
              <a:rPr lang="en-US" sz="1600" dirty="0" smtClean="0"/>
              <a:t>Avg. price/customer</a:t>
            </a:r>
          </a:p>
          <a:p>
            <a:r>
              <a:rPr lang="en-US" sz="2400" dirty="0" smtClean="0"/>
              <a:t>Estimate expenses</a:t>
            </a:r>
          </a:p>
          <a:p>
            <a:pPr lvl="1"/>
            <a:r>
              <a:rPr lang="en-US" sz="1600" dirty="0" smtClean="0"/>
              <a:t># people to sell &amp; support # projected customers</a:t>
            </a:r>
          </a:p>
          <a:p>
            <a:pPr lvl="1"/>
            <a:r>
              <a:rPr lang="en-US" sz="1600" dirty="0" smtClean="0"/>
              <a:t>+ other overhead</a:t>
            </a:r>
            <a:endParaRPr lang="en-US" sz="1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176488"/>
              </p:ext>
            </p:extLst>
          </p:nvPr>
        </p:nvGraphicFramePr>
        <p:xfrm>
          <a:off x="685801" y="1123950"/>
          <a:ext cx="3200400" cy="3500475"/>
        </p:xfrm>
        <a:graphic>
          <a:graphicData uri="http://schemas.openxmlformats.org/drawingml/2006/table">
            <a:tbl>
              <a:tblPr/>
              <a:tblGrid>
                <a:gridCol w="1882588"/>
                <a:gridCol w="235323"/>
                <a:gridCol w="1082489"/>
              </a:tblGrid>
              <a:tr h="366487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Back-of-the-Envelope Financials</a:t>
                      </a:r>
                      <a:endParaRPr lang="en-US" sz="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Bird Watch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Example</a:t>
                      </a:r>
                      <a:endParaRPr lang="en-US" sz="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8" marR="5647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REVENUES 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8" marR="5647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8" marR="564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8" marR="56478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287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Projected Revenues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100,000 </a:t>
                      </a:r>
                      <a:r>
                        <a:rPr lang="en-US" sz="8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tags @ </a:t>
                      </a:r>
                      <a:r>
                        <a:rPr lang="en-US" sz="800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$10/</a:t>
                      </a:r>
                      <a:r>
                        <a:rPr lang="en-US" sz="8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ea = $</a:t>
                      </a:r>
                      <a:r>
                        <a:rPr lang="en-US" sz="800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1,000,000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8" marR="5647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R1</a:t>
                      </a:r>
                    </a:p>
                  </a:txBody>
                  <a:tcPr marL="56478" marR="5647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$1,000,,000</a:t>
                      </a:r>
                      <a:endParaRPr lang="en-US" sz="10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8" marR="5647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463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Cost of Sales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100,000 </a:t>
                      </a:r>
                      <a:r>
                        <a:rPr lang="en-US" sz="8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tags @ </a:t>
                      </a:r>
                      <a:r>
                        <a:rPr lang="en-US" sz="800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$3/</a:t>
                      </a:r>
                      <a:r>
                        <a:rPr lang="en-US" sz="8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ea = </a:t>
                      </a:r>
                      <a:r>
                        <a:rPr lang="en-US" sz="800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$300,000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8" marR="5647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R2</a:t>
                      </a:r>
                    </a:p>
                  </a:txBody>
                  <a:tcPr marL="56478" marR="5647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$300,000</a:t>
                      </a:r>
                      <a:endParaRPr lang="en-US" sz="10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8" marR="5647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207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REVENUES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8" marR="5647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</a:p>
                  </a:txBody>
                  <a:tcPr marL="56478" marR="5647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$700,000</a:t>
                      </a:r>
                      <a:endParaRPr lang="en-US" sz="10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8" marR="5647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59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8" marR="5647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8" marR="564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8" marR="56478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159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EXPENSES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8" marR="5647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8" marR="564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8" marR="56478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558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Salaries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CEO @ $100,000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Technologist @ </a:t>
                      </a:r>
                      <a:r>
                        <a:rPr lang="en-US" sz="800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$100,000</a:t>
                      </a:r>
                    </a:p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4 Staff @ $50,000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8" marR="5647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E1</a:t>
                      </a:r>
                    </a:p>
                  </a:txBody>
                  <a:tcPr marL="56478" marR="5647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$400,000</a:t>
                      </a:r>
                      <a:endParaRPr lang="en-US" sz="10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8" marR="5647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159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Estimated Taxes &amp; Benefits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8" marR="5647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E2</a:t>
                      </a:r>
                    </a:p>
                  </a:txBody>
                  <a:tcPr marL="56478" marR="5647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$80,000</a:t>
                      </a:r>
                      <a:endParaRPr lang="en-US" sz="10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8" marR="5647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45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Other Expenses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R&amp;D, Rent ,</a:t>
                      </a:r>
                      <a:r>
                        <a:rPr lang="en-US" sz="800" baseline="0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 Legal, Accounting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8" marR="5647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E3</a:t>
                      </a:r>
                    </a:p>
                  </a:txBody>
                  <a:tcPr marL="56478" marR="5647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$120,000</a:t>
                      </a:r>
                      <a:endParaRPr lang="en-US" sz="10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8" marR="5647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207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EXPENSES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8" marR="5647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56478" marR="5647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$600,000</a:t>
                      </a:r>
                      <a:endParaRPr lang="en-US" sz="10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8" marR="5647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59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8" marR="5647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8" marR="564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8" marR="56478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288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ESTIMATED PROFITS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8" marR="5647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</a:p>
                  </a:txBody>
                  <a:tcPr marL="56478" marR="5647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$100,000</a:t>
                      </a:r>
                      <a:endParaRPr lang="en-US" sz="10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8" marR="5647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52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 Projections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76800" y="1276350"/>
            <a:ext cx="3810000" cy="34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90000"/>
                  <a:lumOff val="10000"/>
                </a:schemeClr>
              </a:buClr>
              <a:buSzPct val="80000"/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Add in years 1…N</a:t>
            </a:r>
          </a:p>
          <a:p>
            <a:r>
              <a:rPr lang="en-US" sz="2800" dirty="0" smtClean="0"/>
              <a:t>Revenues</a:t>
            </a:r>
          </a:p>
          <a:p>
            <a:pPr lvl="1"/>
            <a:r>
              <a:rPr lang="en-US" sz="1800" dirty="0" smtClean="0"/>
              <a:t>Should grow each year</a:t>
            </a:r>
          </a:p>
          <a:p>
            <a:pPr lvl="1"/>
            <a:r>
              <a:rPr lang="en-US" sz="1800" dirty="0" smtClean="0"/>
              <a:t>But not more than 5x</a:t>
            </a:r>
          </a:p>
          <a:p>
            <a:r>
              <a:rPr lang="en-US" sz="2800" dirty="0" smtClean="0"/>
              <a:t>Estimate expenses</a:t>
            </a:r>
          </a:p>
          <a:p>
            <a:pPr lvl="1"/>
            <a:r>
              <a:rPr lang="en-US" sz="1800" dirty="0" smtClean="0"/>
              <a:t>Should grow each year</a:t>
            </a:r>
          </a:p>
          <a:p>
            <a:pPr lvl="1"/>
            <a:r>
              <a:rPr lang="en-US" sz="1800" dirty="0" smtClean="0"/>
              <a:t>More slowly than revenues</a:t>
            </a:r>
            <a:endParaRPr lang="en-US" sz="1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380861"/>
              </p:ext>
            </p:extLst>
          </p:nvPr>
        </p:nvGraphicFramePr>
        <p:xfrm>
          <a:off x="457200" y="1123952"/>
          <a:ext cx="4114800" cy="3451387"/>
        </p:xfrm>
        <a:graphic>
          <a:graphicData uri="http://schemas.openxmlformats.org/drawingml/2006/table">
            <a:tbl>
              <a:tblPr/>
              <a:tblGrid>
                <a:gridCol w="1473325"/>
                <a:gridCol w="287228"/>
                <a:gridCol w="784749"/>
                <a:gridCol w="784749"/>
                <a:gridCol w="784749"/>
              </a:tblGrid>
              <a:tr h="348377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Back-of-the-Envelope Financials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Bird Watch Example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REVENUES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YEAR 1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YEAR 2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YEAR 3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2142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# </a:t>
                      </a:r>
                      <a:r>
                        <a:rPr lang="en-US" sz="900" b="1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Tags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4,000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142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$/tag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$25.00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$20.00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$10.00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2142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Projected Revenues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R1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$100,000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$400,000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$1,000,000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142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cost/tag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$10.00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$7.00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$3.00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2142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Cost of </a:t>
                      </a:r>
                      <a:r>
                        <a:rPr lang="en-US" sz="900" b="1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Sales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R2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$40,000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$140,000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$300,000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142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REVENUES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$60,000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$260,000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$700,000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477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124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EXPENSES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YEAR 1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YEAR 3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YEAR 3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2124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# Employees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124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Salaries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E1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$180,000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$240,000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$400,000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2124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Taxes </a:t>
                      </a:r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&amp; Benefits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E2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$36,000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$48,000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$80,000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2124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Other Expenses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E3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$68,000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$88,000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$120,000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124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EXPENSES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$254,000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$376,000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$600,000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366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93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ESTIMATED PROFITS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$(98,800)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loss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$(116,000)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loss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$100,000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annual profit</a:t>
                      </a:r>
                      <a:endParaRPr lang="en-US" sz="9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954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E.g.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347842"/>
              </p:ext>
            </p:extLst>
          </p:nvPr>
        </p:nvGraphicFramePr>
        <p:xfrm>
          <a:off x="1752600" y="285750"/>
          <a:ext cx="7086599" cy="4492490"/>
        </p:xfrm>
        <a:graphic>
          <a:graphicData uri="http://schemas.openxmlformats.org/drawingml/2006/table">
            <a:tbl>
              <a:tblPr/>
              <a:tblGrid>
                <a:gridCol w="2537393"/>
                <a:gridCol w="494670"/>
                <a:gridCol w="1351512"/>
                <a:gridCol w="1351512"/>
                <a:gridCol w="1351512"/>
              </a:tblGrid>
              <a:tr h="438415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Back-of-the-Envelope Financials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Bird Watch Example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6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REVENUES</a:t>
                      </a:r>
                      <a:endParaRPr lang="en-US" sz="1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YEAR 1</a:t>
                      </a:r>
                      <a:endParaRPr lang="en-US" sz="1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YEAR 2</a:t>
                      </a:r>
                      <a:endParaRPr lang="en-US" sz="1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YEAR 3</a:t>
                      </a:r>
                      <a:endParaRPr lang="en-US" sz="1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269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# </a:t>
                      </a:r>
                      <a:r>
                        <a:rPr lang="en-US" sz="1200" b="1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Tags</a:t>
                      </a:r>
                      <a:endParaRPr lang="en-US" sz="1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4,000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69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$/tag</a:t>
                      </a:r>
                      <a:endParaRPr lang="en-US" sz="1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$25.00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$20.00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$10.00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269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Projected Revenues</a:t>
                      </a:r>
                      <a:endParaRPr lang="en-US" sz="1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R1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$100,000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$400,000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$1,000,000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69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cost/tag</a:t>
                      </a:r>
                      <a:endParaRPr lang="en-US" sz="1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$10.00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$7.00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$3.00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269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Cost of </a:t>
                      </a:r>
                      <a:r>
                        <a:rPr lang="en-US" sz="1200" b="1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Sales</a:t>
                      </a:r>
                      <a:endParaRPr lang="en-US" sz="1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R2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$40,000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$140,000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$300,000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69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REVENUES</a:t>
                      </a:r>
                      <a:endParaRPr lang="en-US" sz="1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$60,000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$260,000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$700,000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601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67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EXPENSES</a:t>
                      </a:r>
                      <a:endParaRPr lang="en-US" sz="1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YEAR 1</a:t>
                      </a:r>
                      <a:endParaRPr lang="en-US" sz="1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YEAR 3</a:t>
                      </a:r>
                      <a:endParaRPr lang="en-US" sz="1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YEAR 3</a:t>
                      </a:r>
                      <a:endParaRPr lang="en-US" sz="1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267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# Employees</a:t>
                      </a:r>
                      <a:endParaRPr lang="en-US" sz="1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67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Salaries</a:t>
                      </a:r>
                      <a:endParaRPr lang="en-US" sz="1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E1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$180,000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$240,000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$400,000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267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Taxes </a:t>
                      </a:r>
                      <a:r>
                        <a:rPr lang="en-US" sz="12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&amp; Benefits</a:t>
                      </a:r>
                      <a:endParaRPr lang="en-US" sz="1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E2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$36,000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$48,000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$80,000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267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Other Expenses</a:t>
                      </a:r>
                      <a:endParaRPr lang="en-US" sz="1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E3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$68,000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$88,000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$120,000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67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EXPENSES</a:t>
                      </a:r>
                      <a:endParaRPr lang="en-US" sz="1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$254,000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$376,000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$600,000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461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69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2171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ESTIMATED PROFITS</a:t>
                      </a:r>
                      <a:endParaRPr lang="en-US" sz="1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$(98,800)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loss</a:t>
                      </a:r>
                      <a:endParaRPr lang="en-US" sz="1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$(116,000)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loss</a:t>
                      </a:r>
                      <a:endParaRPr lang="en-US" sz="1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rtoGothic Std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$100,000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annual profit</a:t>
                      </a:r>
                      <a:endParaRPr lang="en-US" sz="1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52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… then, and only then,</a:t>
            </a:r>
            <a:br>
              <a:rPr lang="en-US" sz="4000" dirty="0" smtClean="0"/>
            </a:br>
            <a:r>
              <a:rPr lang="en-US" sz="4000" dirty="0" smtClean="0"/>
              <a:t> continue iterating to create</a:t>
            </a:r>
            <a:br>
              <a:rPr lang="en-US" sz="4000" dirty="0" smtClean="0"/>
            </a:br>
            <a:r>
              <a:rPr lang="en-US" sz="4000" dirty="0" smtClean="0"/>
              <a:t>the full financial plan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it works…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0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@Fledge Theme">
  <a:themeElements>
    <a:clrScheme name="Fledg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DF7000"/>
      </a:accent1>
      <a:accent2>
        <a:srgbClr val="007599"/>
      </a:accent2>
      <a:accent3>
        <a:srgbClr val="508500"/>
      </a:accent3>
      <a:accent4>
        <a:srgbClr val="F49014"/>
      </a:accent4>
      <a:accent5>
        <a:srgbClr val="00495E"/>
      </a:accent5>
      <a:accent6>
        <a:srgbClr val="4D4D4D"/>
      </a:accent6>
      <a:hlink>
        <a:srgbClr val="007599"/>
      </a:hlink>
      <a:folHlink>
        <a:srgbClr val="00495E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12196</TotalTime>
  <Words>1268</Words>
  <Application>Microsoft Macintosh PowerPoint</Application>
  <PresentationFormat>On-screen Show (16:9)</PresentationFormat>
  <Paragraphs>414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@Fledge Theme</vt:lpstr>
      <vt:lpstr>PowerPoint Presentation</vt:lpstr>
      <vt:lpstr>PowerPoint Presentation</vt:lpstr>
      <vt:lpstr>The Complete Business Plan</vt:lpstr>
      <vt:lpstr>The Financial Plan</vt:lpstr>
      <vt:lpstr>PowerPoint Presentation</vt:lpstr>
      <vt:lpstr>“Back of the Envelope” Plan</vt:lpstr>
      <vt:lpstr>Expand Projections</vt:lpstr>
      <vt:lpstr>E.g.</vt:lpstr>
      <vt:lpstr>If it works…</vt:lpstr>
      <vt:lpstr>A Great Financial Plan</vt:lpstr>
      <vt:lpstr>Start with a “Unit”</vt:lpstr>
      <vt:lpstr>What goes into a unit?</vt:lpstr>
      <vt:lpstr>What do customers buy?</vt:lpstr>
      <vt:lpstr>E.g. Lemonade Stand</vt:lpstr>
      <vt:lpstr>E.g. Lemonade Stand</vt:lpstr>
      <vt:lpstr>Assumptions</vt:lpstr>
      <vt:lpstr>Assumptions</vt:lpstr>
      <vt:lpstr>All Assumptions are Transparent</vt:lpstr>
      <vt:lpstr>Commas, Currency &amp; Precision</vt:lpstr>
      <vt:lpstr>Iteration</vt:lpstr>
      <vt:lpstr>Iterations = “Eye Chart”</vt:lpstr>
      <vt:lpstr>Save Often</vt:lpstr>
      <vt:lpstr>High, Low, and Out of the Box</vt:lpstr>
      <vt:lpstr>Tabs</vt:lpstr>
      <vt:lpstr>Visualizations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Stratosphere</dc:title>
  <dc:creator>Luni</dc:creator>
  <cp:lastModifiedBy>Luni Libes</cp:lastModifiedBy>
  <cp:revision>311</cp:revision>
  <dcterms:created xsi:type="dcterms:W3CDTF">2006-08-16T00:00:00Z</dcterms:created>
  <dcterms:modified xsi:type="dcterms:W3CDTF">2018-05-25T19:47:41Z</dcterms:modified>
</cp:coreProperties>
</file>