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62"/>
  </p:notesMasterIdLst>
  <p:handoutMasterIdLst>
    <p:handoutMasterId r:id="rId63"/>
  </p:handoutMasterIdLst>
  <p:sldIdLst>
    <p:sldId id="585" r:id="rId2"/>
    <p:sldId id="582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57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50" r:id="rId21"/>
    <p:sldId id="528" r:id="rId22"/>
    <p:sldId id="551" r:id="rId23"/>
    <p:sldId id="552" r:id="rId24"/>
    <p:sldId id="553" r:id="rId25"/>
    <p:sldId id="533" r:id="rId26"/>
    <p:sldId id="534" r:id="rId27"/>
    <p:sldId id="535" r:id="rId28"/>
    <p:sldId id="536" r:id="rId29"/>
    <p:sldId id="537" r:id="rId30"/>
    <p:sldId id="538" r:id="rId31"/>
    <p:sldId id="540" r:id="rId32"/>
    <p:sldId id="539" r:id="rId33"/>
    <p:sldId id="541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84" r:id="rId43"/>
    <p:sldId id="603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594" r:id="rId52"/>
    <p:sldId id="595" r:id="rId53"/>
    <p:sldId id="596" r:id="rId54"/>
    <p:sldId id="597" r:id="rId55"/>
    <p:sldId id="598" r:id="rId56"/>
    <p:sldId id="599" r:id="rId57"/>
    <p:sldId id="600" r:id="rId58"/>
    <p:sldId id="601" r:id="rId59"/>
    <p:sldId id="602" r:id="rId60"/>
    <p:sldId id="586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549"/>
    <a:srgbClr val="90AFE2"/>
    <a:srgbClr val="181818"/>
    <a:srgbClr val="FFFFFF"/>
    <a:srgbClr val="629300"/>
    <a:srgbClr val="000000"/>
    <a:srgbClr val="B46B00"/>
    <a:srgbClr val="FF9900"/>
    <a:srgbClr val="4B7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5620"/>
    <p:restoredTop sz="99710" autoAdjust="0"/>
  </p:normalViewPr>
  <p:slideViewPr>
    <p:cSldViewPr>
      <p:cViewPr varScale="1">
        <p:scale>
          <a:sx n="131" d="100"/>
          <a:sy n="131" d="100"/>
        </p:scale>
        <p:origin x="-2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76" d="100"/>
          <a:sy n="76" d="100"/>
        </p:scale>
        <p:origin x="-26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FF67-EFD7-41EC-B07A-ACD6E0578CC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87F8-2CEC-4608-ACAE-480C614C46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69DA-8B0B-40B8-8C8A-FA111287B86A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9F50-65EC-4D8E-AFBD-66DA61CDB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92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92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92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92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92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92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1"/>
            <a:ext cx="9144000" cy="1671638"/>
          </a:xfrm>
          <a:solidFill>
            <a:schemeClr val="tx1"/>
          </a:solidFill>
        </p:spPr>
        <p:txBody>
          <a:bodyPr anchor="b" anchorCtr="0"/>
          <a:lstStyle>
            <a:lvl1pPr algn="ctr"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6050"/>
            <a:ext cx="9144000" cy="245745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most 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1_Blank (Black)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4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1_Title and </a:t>
            </a:r>
            <a:r>
              <a:rPr lang="en-US" sz="2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Content</a:t>
            </a:r>
            <a:r>
              <a:rPr lang="en-US" dirty="0" err="1" smtClean="0"/>
              <a:t>ond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133351"/>
            <a:ext cx="8229599" cy="795338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9552"/>
            <a:ext cx="8229599" cy="790575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4767264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67264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08" r:id="rId3"/>
    <p:sldLayoutId id="2147483792" r:id="rId4"/>
    <p:sldLayoutId id="2147483809" r:id="rId5"/>
    <p:sldLayoutId id="2147483810" r:id="rId6"/>
    <p:sldLayoutId id="2147483793" r:id="rId7"/>
    <p:sldLayoutId id="2147483812" r:id="rId8"/>
    <p:sldLayoutId id="2147483813" r:id="rId9"/>
    <p:sldLayoutId id="2147483794" r:id="rId10"/>
    <p:sldLayoutId id="2147483811" r:id="rId11"/>
    <p:sldLayoutId id="2147483795" r:id="rId12"/>
    <p:sldLayoutId id="2147483814" r:id="rId13"/>
    <p:sldLayoutId id="2147483818" r:id="rId14"/>
    <p:sldLayoutId id="214748381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700"/>
        </a:spcAft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700"/>
        </a:spcAft>
        <a:buClr>
          <a:schemeClr val="accent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6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Everywhere and Nowhere</a:t>
            </a:r>
          </a:p>
          <a:p>
            <a:r>
              <a:rPr lang="en-US" dirty="0" smtClean="0"/>
              <a:t>Most often tied to a “program” or contest</a:t>
            </a:r>
          </a:p>
          <a:p>
            <a:pPr lvl="1"/>
            <a:r>
              <a:rPr lang="en-US" dirty="0" smtClean="0"/>
              <a:t>Specific criteria and dates</a:t>
            </a:r>
          </a:p>
          <a:p>
            <a:pPr lvl="1"/>
            <a:r>
              <a:rPr lang="en-US" dirty="0" smtClean="0"/>
              <a:t>Unique application</a:t>
            </a:r>
          </a:p>
          <a:p>
            <a:r>
              <a:rPr lang="en-US" dirty="0" smtClean="0"/>
              <a:t>6-24 month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9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spectrum of flavors</a:t>
            </a:r>
          </a:p>
          <a:p>
            <a:pPr lvl="1"/>
            <a:r>
              <a:rPr lang="en-US" dirty="0" smtClean="0"/>
              <a:t>Unsophisticated (new) Angels</a:t>
            </a:r>
          </a:p>
          <a:p>
            <a:pPr lvl="1"/>
            <a:r>
              <a:rPr lang="en-US" dirty="0" smtClean="0"/>
              <a:t>Professional Angels</a:t>
            </a:r>
          </a:p>
          <a:p>
            <a:pPr lvl="1"/>
            <a:r>
              <a:rPr lang="en-US" dirty="0" smtClean="0"/>
              <a:t>Super Angels</a:t>
            </a:r>
          </a:p>
          <a:p>
            <a:pPr lvl="1"/>
            <a:r>
              <a:rPr lang="en-US" dirty="0" smtClean="0"/>
              <a:t>Seed Venture Capital Funds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943350"/>
            <a:ext cx="2438400" cy="4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2" b="26154"/>
          <a:stretch/>
        </p:blipFill>
        <p:spPr bwMode="auto">
          <a:xfrm>
            <a:off x="4648200" y="3943350"/>
            <a:ext cx="2019301" cy="4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GeoffMarin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419350"/>
            <a:ext cx="609600" cy="7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6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Typically invest individually</a:t>
            </a:r>
          </a:p>
          <a:p>
            <a:r>
              <a:rPr lang="en-US" dirty="0" smtClean="0"/>
              <a:t>Seattle Angel Groups</a:t>
            </a:r>
          </a:p>
          <a:p>
            <a:pPr lvl="1"/>
            <a:r>
              <a:rPr lang="en-US" sz="2600" dirty="0" smtClean="0"/>
              <a:t>Alliance of Angels</a:t>
            </a:r>
          </a:p>
          <a:p>
            <a:pPr lvl="1"/>
            <a:r>
              <a:rPr lang="en-US" sz="2600" dirty="0" smtClean="0"/>
              <a:t>Keiretsu Forum</a:t>
            </a:r>
          </a:p>
          <a:p>
            <a:pPr lvl="1"/>
            <a:r>
              <a:rPr lang="en-US" sz="2600" dirty="0" smtClean="0"/>
              <a:t>Northwest Energy Angels</a:t>
            </a:r>
          </a:p>
          <a:p>
            <a:pPr lvl="1"/>
            <a:r>
              <a:rPr lang="en-US" sz="2600" dirty="0" smtClean="0"/>
              <a:t>Puget Sound Venture Club</a:t>
            </a:r>
          </a:p>
          <a:p>
            <a:pPr lvl="1"/>
            <a:r>
              <a:rPr lang="en-US" sz="2600" dirty="0" smtClean="0"/>
              <a:t>ZINO Society</a:t>
            </a:r>
          </a:p>
          <a:p>
            <a:pPr lvl="1"/>
            <a:r>
              <a:rPr lang="en-US" sz="2600" dirty="0" smtClean="0"/>
              <a:t>Seraph Capital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3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make more money</a:t>
            </a:r>
          </a:p>
          <a:p>
            <a:pPr lvl="1"/>
            <a:r>
              <a:rPr lang="en-US" sz="2200" dirty="0" smtClean="0"/>
              <a:t>But most Angels </a:t>
            </a:r>
            <a:r>
              <a:rPr lang="en-US" sz="2200" dirty="0" smtClean="0">
                <a:solidFill>
                  <a:schemeClr val="accent4"/>
                </a:solidFill>
              </a:rPr>
              <a:t>lose </a:t>
            </a:r>
            <a:r>
              <a:rPr lang="en-US" sz="2200" dirty="0" smtClean="0"/>
              <a:t>money</a:t>
            </a:r>
            <a:endParaRPr lang="en-US" sz="2200" dirty="0"/>
          </a:p>
          <a:p>
            <a:r>
              <a:rPr lang="en-US" dirty="0" smtClean="0"/>
              <a:t>Giving back</a:t>
            </a:r>
          </a:p>
          <a:p>
            <a:pPr lvl="1"/>
            <a:r>
              <a:rPr lang="en-US" sz="2200" dirty="0" smtClean="0"/>
              <a:t>Supporting new businesses in general</a:t>
            </a:r>
          </a:p>
          <a:p>
            <a:pPr lvl="1"/>
            <a:r>
              <a:rPr lang="en-US" sz="2200" dirty="0" smtClean="0"/>
              <a:t>Supporting industries they care about</a:t>
            </a:r>
          </a:p>
          <a:p>
            <a:pPr lvl="1"/>
            <a:r>
              <a:rPr lang="en-US" sz="2200" dirty="0" smtClean="0"/>
              <a:t>Sharing prior experiences</a:t>
            </a:r>
            <a:endParaRPr lang="en-US" sz="2200" dirty="0"/>
          </a:p>
          <a:p>
            <a:r>
              <a:rPr lang="en-US" dirty="0" smtClean="0"/>
              <a:t>Living vicariously</a:t>
            </a:r>
          </a:p>
          <a:p>
            <a:pPr lvl="1"/>
            <a:r>
              <a:rPr lang="en-US" sz="2000" dirty="0" smtClean="0"/>
              <a:t>The fun of startups without the effort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Angels Invest?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2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Professional investors</a:t>
            </a:r>
          </a:p>
          <a:p>
            <a:r>
              <a:rPr lang="en-US" dirty="0" smtClean="0"/>
              <a:t>Seattle VCs</a:t>
            </a:r>
          </a:p>
          <a:p>
            <a:pPr lvl="1"/>
            <a:r>
              <a:rPr lang="en-US" dirty="0" smtClean="0"/>
              <a:t>Madrona Venture </a:t>
            </a:r>
            <a:r>
              <a:rPr lang="en-US" dirty="0" err="1" smtClean="0"/>
              <a:t>Parnters</a:t>
            </a:r>
            <a:endParaRPr lang="en-US" dirty="0" smtClean="0"/>
          </a:p>
          <a:p>
            <a:pPr lvl="1"/>
            <a:r>
              <a:rPr lang="en-US" dirty="0" smtClean="0"/>
              <a:t>Voyager Capital</a:t>
            </a:r>
          </a:p>
          <a:p>
            <a:pPr lvl="1"/>
            <a:r>
              <a:rPr lang="en-US" dirty="0"/>
              <a:t>Ignition Partners</a:t>
            </a:r>
          </a:p>
          <a:p>
            <a:pPr lvl="1"/>
            <a:r>
              <a:rPr lang="en-US" dirty="0" err="1" smtClean="0"/>
              <a:t>Maveron</a:t>
            </a:r>
            <a:endParaRPr lang="en-US" dirty="0" smtClean="0"/>
          </a:p>
          <a:p>
            <a:pPr lvl="1"/>
            <a:r>
              <a:rPr lang="en-US" dirty="0" smtClean="0"/>
              <a:t>Founder’s Co-op</a:t>
            </a:r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Venture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4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Venture Capital funds are a </a:t>
            </a:r>
            <a:r>
              <a:rPr lang="en-US" dirty="0" smtClean="0">
                <a:solidFill>
                  <a:schemeClr val="accent4"/>
                </a:solidFill>
              </a:rPr>
              <a:t>business</a:t>
            </a:r>
          </a:p>
          <a:p>
            <a:pPr lvl="1"/>
            <a:r>
              <a:rPr lang="en-US" sz="2200" i="1" dirty="0" smtClean="0"/>
              <a:t>They </a:t>
            </a:r>
            <a:r>
              <a:rPr lang="en-US" sz="2200" i="1" dirty="0" smtClean="0">
                <a:solidFill>
                  <a:srgbClr val="467ACF"/>
                </a:solidFill>
              </a:rPr>
              <a:t>invest</a:t>
            </a:r>
            <a:r>
              <a:rPr lang="en-US" sz="2200" i="1" dirty="0" smtClean="0"/>
              <a:t> capital to make </a:t>
            </a:r>
            <a:r>
              <a:rPr lang="en-US" sz="2200" i="1" dirty="0" smtClean="0">
                <a:solidFill>
                  <a:srgbClr val="467ACF"/>
                </a:solidFill>
              </a:rPr>
              <a:t>more</a:t>
            </a:r>
            <a:r>
              <a:rPr lang="en-US" sz="2200" i="1" dirty="0" smtClean="0"/>
              <a:t> capital</a:t>
            </a:r>
            <a:endParaRPr lang="en-US" sz="2200" i="1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VC Business Model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793" y="2266950"/>
            <a:ext cx="5056414" cy="24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74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Partnership</a:t>
            </a:r>
          </a:p>
          <a:p>
            <a:pPr lvl="1"/>
            <a:r>
              <a:rPr lang="en-US" sz="2000" dirty="0" smtClean="0"/>
              <a:t>General Partners </a:t>
            </a:r>
            <a:r>
              <a:rPr lang="en-US" sz="1400" dirty="0" smtClean="0"/>
              <a:t>(management)</a:t>
            </a:r>
            <a:endParaRPr lang="en-US" sz="2000" dirty="0" smtClean="0"/>
          </a:p>
          <a:p>
            <a:pPr lvl="1"/>
            <a:r>
              <a:rPr lang="en-US" sz="2000" dirty="0" smtClean="0"/>
              <a:t>Limited Partners </a:t>
            </a:r>
            <a:r>
              <a:rPr lang="en-US" sz="1400" dirty="0" smtClean="0"/>
              <a:t>(investors)</a:t>
            </a:r>
          </a:p>
          <a:p>
            <a:r>
              <a:rPr lang="en-US" sz="2400" dirty="0" smtClean="0"/>
              <a:t>$50,000,000-$1,000,000,000</a:t>
            </a:r>
            <a:br>
              <a:rPr lang="en-US" sz="2400" dirty="0" smtClean="0"/>
            </a:br>
            <a:r>
              <a:rPr lang="en-US" sz="2400" dirty="0" smtClean="0"/>
              <a:t>fund of “callable” capital</a:t>
            </a:r>
          </a:p>
          <a:p>
            <a:r>
              <a:rPr lang="en-US" sz="2400" dirty="0" smtClean="0"/>
              <a:t>10 years</a:t>
            </a:r>
          </a:p>
          <a:p>
            <a:r>
              <a:rPr lang="en-US" sz="2400" dirty="0" smtClean="0"/>
              <a:t>15-20 investments</a:t>
            </a:r>
          </a:p>
          <a:p>
            <a:r>
              <a:rPr lang="en-US" sz="2400" dirty="0" smtClean="0"/>
              <a:t>2%/year management fee</a:t>
            </a:r>
          </a:p>
          <a:p>
            <a:r>
              <a:rPr lang="en-US" sz="2400" dirty="0" smtClean="0"/>
              <a:t>20% “carry”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VC Business Model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41939215"/>
              </p:ext>
            </p:extLst>
          </p:nvPr>
        </p:nvGraphicFramePr>
        <p:xfrm>
          <a:off x="5105400" y="1352550"/>
          <a:ext cx="3733800" cy="216027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93143"/>
                <a:gridCol w="2395268"/>
                <a:gridCol w="845389"/>
              </a:tblGrid>
              <a:tr h="323850"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Per 10 investments</a:t>
                      </a:r>
                      <a:endParaRPr lang="en-US" sz="15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“home run”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10x+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“double/triples”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5x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“singles”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1x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zeros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0x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457200">
                <a:tc gridSpan="2"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Average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(10%*10x)+(20%*5x)+(30%*1x)</a:t>
                      </a:r>
                      <a:endParaRPr lang="en-US" sz="1100" dirty="0"/>
                    </a:p>
                  </a:txBody>
                  <a:tcPr marT="34290" marB="34290">
                    <a:solidFill>
                      <a:srgbClr val="467A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2.3x</a:t>
                      </a:r>
                      <a:endParaRPr lang="en-US" sz="1500" dirty="0"/>
                    </a:p>
                  </a:txBody>
                  <a:tcPr marT="34290" marB="34290">
                    <a:solidFill>
                      <a:srgbClr val="467A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18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smtClean="0">
                <a:solidFill>
                  <a:srgbClr val="F49014"/>
                </a:solidFill>
              </a:rPr>
              <a:t>Broken</a:t>
            </a:r>
            <a:r>
              <a:rPr lang="en-US" dirty="0" smtClean="0">
                <a:solidFill>
                  <a:srgbClr val="F49014"/>
                </a:solidFill>
              </a:rPr>
              <a:t> </a:t>
            </a:r>
            <a:r>
              <a:rPr lang="en-US" dirty="0" smtClean="0"/>
              <a:t>VC </a:t>
            </a:r>
            <a:r>
              <a:rPr lang="en-US" dirty="0"/>
              <a:t>Business Model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38035"/>
            <a:ext cx="6438900" cy="36299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1865950"/>
            <a:ext cx="2971800" cy="172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4456750"/>
            <a:ext cx="2971800" cy="172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Group Actuals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Screen Shot 2013-08-22 at 9.0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7750"/>
            <a:ext cx="5956300" cy="4011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4705350"/>
            <a:ext cx="16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/>
              <a:t>“Returns to Angels in Groups”</a:t>
            </a:r>
          </a:p>
          <a:p>
            <a:pPr algn="r"/>
            <a:r>
              <a:rPr lang="en-US" sz="800" i="1" dirty="0" smtClean="0"/>
              <a:t>Robert </a:t>
            </a:r>
            <a:r>
              <a:rPr lang="en-US" sz="800" i="1" dirty="0" err="1" smtClean="0"/>
              <a:t>Wiltbank</a:t>
            </a:r>
            <a:r>
              <a:rPr lang="en-US" sz="800" i="1" dirty="0"/>
              <a:t> </a:t>
            </a:r>
            <a:r>
              <a:rPr lang="en-US" sz="800" i="1" dirty="0" smtClean="0"/>
              <a:t>&amp; Warren </a:t>
            </a:r>
            <a:r>
              <a:rPr lang="en-US" sz="800" i="1" dirty="0" err="1" smtClean="0"/>
              <a:t>Boeker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89409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product is your company</a:t>
            </a:r>
          </a:p>
          <a:p>
            <a:r>
              <a:rPr lang="en-US" dirty="0" smtClean="0"/>
              <a:t>The process is analogous to sales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>
                <a:solidFill>
                  <a:srgbClr val="F49014"/>
                </a:solidFill>
              </a:rPr>
              <a:t>value</a:t>
            </a:r>
            <a:r>
              <a:rPr lang="en-US" dirty="0" smtClean="0"/>
              <a:t> do you bring the </a:t>
            </a:r>
            <a:r>
              <a:rPr lang="en-US" dirty="0" smtClean="0">
                <a:solidFill>
                  <a:srgbClr val="F49014"/>
                </a:solidFill>
              </a:rPr>
              <a:t>customer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is the </a:t>
            </a:r>
            <a:r>
              <a:rPr lang="en-US" dirty="0" smtClean="0">
                <a:solidFill>
                  <a:schemeClr val="accent2"/>
                </a:solidFill>
              </a:rPr>
              <a:t>opportunity</a:t>
            </a:r>
            <a:r>
              <a:rPr lang="en-US" dirty="0" smtClean="0">
                <a:solidFill>
                  <a:srgbClr val="F49014"/>
                </a:solidFill>
              </a:rPr>
              <a:t> </a:t>
            </a:r>
            <a:r>
              <a:rPr lang="en-US" dirty="0" smtClean="0"/>
              <a:t>size?</a:t>
            </a:r>
          </a:p>
          <a:p>
            <a:pPr lvl="2"/>
            <a:r>
              <a:rPr lang="en-US" dirty="0" smtClean="0"/>
              <a:t>Whose services are they </a:t>
            </a:r>
            <a:r>
              <a:rPr lang="en-US" dirty="0" smtClean="0">
                <a:solidFill>
                  <a:srgbClr val="467ACF"/>
                </a:solidFill>
              </a:rPr>
              <a:t>renting</a:t>
            </a:r>
            <a:r>
              <a:rPr lang="en-US" dirty="0" smtClean="0"/>
              <a:t>? (Team)</a:t>
            </a:r>
            <a:endParaRPr lang="en-US" dirty="0"/>
          </a:p>
          <a:p>
            <a:pPr lvl="2"/>
            <a:r>
              <a:rPr lang="en-US" dirty="0" smtClean="0"/>
              <a:t>What are their </a:t>
            </a:r>
            <a:r>
              <a:rPr lang="en-US" dirty="0" smtClean="0">
                <a:solidFill>
                  <a:srgbClr val="467ACF"/>
                </a:solidFill>
              </a:rPr>
              <a:t>pains/gains</a:t>
            </a:r>
            <a:r>
              <a:rPr lang="en-US" dirty="0" smtClean="0"/>
              <a:t>? (Return on investment)</a:t>
            </a:r>
          </a:p>
          <a:p>
            <a:pPr lvl="2"/>
            <a:r>
              <a:rPr lang="en-US" dirty="0" smtClean="0"/>
              <a:t>Who is the </a:t>
            </a:r>
            <a:r>
              <a:rPr lang="en-US" dirty="0" smtClean="0">
                <a:solidFill>
                  <a:srgbClr val="467ACF"/>
                </a:solidFill>
              </a:rPr>
              <a:t>competition</a:t>
            </a:r>
            <a:r>
              <a:rPr lang="en-US" dirty="0" smtClean="0"/>
              <a:t>? (Other deals)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Money is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2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770340"/>
            <a:ext cx="272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latin typeface="CartoGothic Std Bold"/>
                <a:cs typeface="CartoGothic Std Bold"/>
              </a:rPr>
              <a:t>Funding</a:t>
            </a:r>
            <a:endParaRPr lang="en-US" sz="5400" dirty="0">
              <a:solidFill>
                <a:schemeClr val="accent3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23950"/>
            <a:ext cx="2286344" cy="3429516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67050"/>
            <a:ext cx="762000" cy="11430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067050"/>
            <a:ext cx="762000" cy="1143000"/>
          </a:xfrm>
          <a:prstGeom prst="rect">
            <a:avLst/>
          </a:prstGeom>
        </p:spPr>
      </p:pic>
      <p:pic>
        <p:nvPicPr>
          <p:cNvPr id="11" name="Picture 10" descr="Market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3067050"/>
            <a:ext cx="762000" cy="11430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67050"/>
            <a:ext cx="762000" cy="1143000"/>
          </a:xfrm>
          <a:prstGeom prst="rect">
            <a:avLst/>
          </a:prstGeom>
        </p:spPr>
      </p:pic>
      <p:pic>
        <p:nvPicPr>
          <p:cNvPr id="13" name="Picture 12" descr="Financal Plan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3067050"/>
            <a:ext cx="76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67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Realities of Funding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2398776" y="1061563"/>
            <a:ext cx="4596384" cy="3962400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2441904" y="2510969"/>
            <a:ext cx="46198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</a:rPr>
              <a:t>500,000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startups per year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2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Realities of Funding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2398776" y="1061563"/>
            <a:ext cx="4596384" cy="3962400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2441904" y="2510969"/>
            <a:ext cx="46198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</a:rPr>
              <a:t>50,000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pitch to VCs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4117086" y="1047750"/>
            <a:ext cx="1159764" cy="97155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5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Realities of Funding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2398776" y="1061563"/>
            <a:ext cx="4596384" cy="3962400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2441904" y="2510969"/>
            <a:ext cx="46198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</a:rPr>
              <a:t>1,000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funded by VCs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556761" y="1047750"/>
            <a:ext cx="280414" cy="2286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5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Realities of Funding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2398776" y="1061563"/>
            <a:ext cx="4596384" cy="3962400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2441904" y="2510969"/>
            <a:ext cx="46198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</a:rPr>
              <a:t>30,000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funded by Angels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4239768" y="1043745"/>
            <a:ext cx="914400" cy="766005"/>
          </a:xfrm>
          <a:prstGeom prst="triangle">
            <a:avLst/>
          </a:prstGeom>
          <a:solidFill>
            <a:srgbClr val="508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Realities of Funding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2398776" y="1061563"/>
            <a:ext cx="4596384" cy="3962400"/>
          </a:xfrm>
          <a:prstGeom prst="triangl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2441904" y="2510969"/>
            <a:ext cx="46198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+mj-lt"/>
              </a:rPr>
              <a:t>450,000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“bootstrapped” by </a:t>
            </a:r>
            <a:r>
              <a:rPr lang="en-US" sz="3600" dirty="0" smtClean="0">
                <a:solidFill>
                  <a:schemeClr val="bg1"/>
                </a:solidFill>
              </a:rPr>
              <a:t>self, friends &amp; family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4239768" y="1043745"/>
            <a:ext cx="914400" cy="766005"/>
          </a:xfrm>
          <a:prstGeom prst="triangle">
            <a:avLst/>
          </a:prstGeom>
          <a:solidFill>
            <a:srgbClr val="508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556761" y="1047750"/>
            <a:ext cx="280414" cy="2286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Bank Debt</a:t>
            </a:r>
          </a:p>
          <a:p>
            <a:pPr lvl="2"/>
            <a:r>
              <a:rPr lang="en-US" dirty="0" smtClean="0"/>
              <a:t>$X, repaid at Y% APR for Z months</a:t>
            </a:r>
          </a:p>
          <a:p>
            <a:pPr lvl="1"/>
            <a:r>
              <a:rPr lang="en-US" dirty="0" smtClean="0"/>
              <a:t>Convertible Debt</a:t>
            </a:r>
          </a:p>
          <a:p>
            <a:pPr lvl="2"/>
            <a:r>
              <a:rPr lang="en-US" dirty="0" smtClean="0"/>
              <a:t>$X, earning Y% interest, convertible to equity upon the next “round” of financing, at a Z% discount</a:t>
            </a:r>
          </a:p>
          <a:p>
            <a:r>
              <a:rPr lang="en-US" dirty="0" smtClean="0"/>
              <a:t>Equity</a:t>
            </a:r>
          </a:p>
          <a:p>
            <a:pPr lvl="1"/>
            <a:r>
              <a:rPr lang="en-US" dirty="0" smtClean="0"/>
              <a:t>$X for Y shares of your company (Z%)</a:t>
            </a:r>
          </a:p>
          <a:p>
            <a:pPr lvl="1"/>
            <a:r>
              <a:rPr lang="en-US" dirty="0" smtClean="0"/>
              <a:t>Typically as “preferred” shares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9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Revenue-based Financing</a:t>
            </a:r>
          </a:p>
          <a:p>
            <a:pPr lvl="1"/>
            <a:r>
              <a:rPr lang="en-US" dirty="0" smtClean="0"/>
              <a:t>$X, repaid from Y% of revenues, until $Z</a:t>
            </a:r>
            <a:br>
              <a:rPr lang="en-US" dirty="0" smtClean="0"/>
            </a:br>
            <a:r>
              <a:rPr lang="en-US" sz="2000" dirty="0" smtClean="0"/>
              <a:t>(typically Z = 2x-4x of $X)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3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Board seats</a:t>
            </a:r>
          </a:p>
          <a:p>
            <a:r>
              <a:rPr lang="en-US" dirty="0" smtClean="0"/>
              <a:t>Approval of specific actions</a:t>
            </a:r>
          </a:p>
          <a:p>
            <a:r>
              <a:rPr lang="en-US" dirty="0" smtClean="0"/>
              <a:t>Liquidation preferences</a:t>
            </a:r>
          </a:p>
          <a:p>
            <a:r>
              <a:rPr lang="en-US" dirty="0" smtClean="0"/>
              <a:t>Right of first refusal</a:t>
            </a:r>
          </a:p>
          <a:p>
            <a:r>
              <a:rPr lang="en-US" dirty="0" smtClean="0"/>
              <a:t>Drag along rights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Equity investments set a share price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Discounted Cash Flow (DCF)</a:t>
            </a:r>
          </a:p>
          <a:p>
            <a:pPr lvl="1"/>
            <a:r>
              <a:rPr lang="en-US" dirty="0" smtClean="0"/>
              <a:t>Internal Rate of Return (IRR)</a:t>
            </a:r>
          </a:p>
          <a:p>
            <a:pPr lvl="1"/>
            <a:r>
              <a:rPr lang="en-US" dirty="0" smtClean="0"/>
              <a:t>Comparables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3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÷ 0.67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4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rgbClr val="F49014"/>
                </a:solidFill>
              </a:rPr>
              <a:t>?</a:t>
            </a:r>
            <a:endParaRPr lang="en-US" sz="23900" dirty="0">
              <a:solidFill>
                <a:srgbClr val="F49014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Funding?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3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÷ 0.67</a:t>
            </a:r>
          </a:p>
          <a:p>
            <a:r>
              <a:rPr lang="en-US" dirty="0" smtClean="0"/>
              <a:t>Justification:</a:t>
            </a:r>
          </a:p>
          <a:p>
            <a:pPr lvl="1"/>
            <a:r>
              <a:rPr lang="en-US" dirty="0" smtClean="0"/>
              <a:t>To achieve a 10x return,</a:t>
            </a:r>
            <a:br>
              <a:rPr lang="en-US" dirty="0" smtClean="0"/>
            </a:br>
            <a:r>
              <a:rPr lang="en-US" dirty="0" smtClean="0"/>
              <a:t>investors needs to own 15%-20%</a:t>
            </a:r>
          </a:p>
          <a:p>
            <a:pPr lvl="1"/>
            <a:r>
              <a:rPr lang="en-US" dirty="0" smtClean="0"/>
              <a:t>You need two at least investors</a:t>
            </a:r>
          </a:p>
          <a:p>
            <a:pPr lvl="1"/>
            <a:r>
              <a:rPr lang="en-US" dirty="0" smtClean="0"/>
              <a:t>Thus you need to sell 30%-40%</a:t>
            </a:r>
          </a:p>
          <a:p>
            <a:r>
              <a:rPr lang="en-US" dirty="0" smtClean="0"/>
              <a:t>Post-money = Cash + Pre-money</a:t>
            </a:r>
          </a:p>
          <a:p>
            <a:pPr lvl="1"/>
            <a:r>
              <a:rPr lang="en-US" dirty="0" smtClean="0"/>
              <a:t>Value = 40% + 60%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7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÷ 0.67</a:t>
            </a:r>
          </a:p>
          <a:p>
            <a:r>
              <a:rPr lang="en-US" dirty="0" smtClean="0"/>
              <a:t>40%:60%</a:t>
            </a:r>
          </a:p>
          <a:p>
            <a:pPr lvl="1"/>
            <a:r>
              <a:rPr lang="en-US" dirty="0" smtClean="0"/>
              <a:t>4/6 =</a:t>
            </a:r>
            <a:br>
              <a:rPr lang="en-US" dirty="0" smtClean="0"/>
            </a:br>
            <a:r>
              <a:rPr lang="en-US" dirty="0" smtClean="0"/>
              <a:t>2/3 = 0.67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38600" y="590550"/>
            <a:ext cx="3962400" cy="39624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Pie 12"/>
          <p:cNvSpPr/>
          <p:nvPr/>
        </p:nvSpPr>
        <p:spPr>
          <a:xfrm>
            <a:off x="4038600" y="590550"/>
            <a:ext cx="3962400" cy="3962400"/>
          </a:xfrm>
          <a:prstGeom prst="pie">
            <a:avLst>
              <a:gd name="adj1" fmla="val 0"/>
              <a:gd name="adj2" fmla="val 14064026"/>
            </a:avLst>
          </a:prstGeom>
          <a:solidFill>
            <a:srgbClr val="2B5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068419"/>
            <a:ext cx="132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60%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20015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40%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5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÷ 0.67</a:t>
            </a:r>
          </a:p>
          <a:p>
            <a:r>
              <a:rPr lang="en-US" dirty="0" smtClean="0"/>
              <a:t>E.g.:</a:t>
            </a:r>
          </a:p>
          <a:p>
            <a:pPr lvl="1"/>
            <a:r>
              <a:rPr lang="en-US" dirty="0" smtClean="0"/>
              <a:t>You need $1 million</a:t>
            </a:r>
          </a:p>
          <a:p>
            <a:pPr lvl="1"/>
            <a:r>
              <a:rPr lang="en-US" dirty="0" smtClean="0"/>
              <a:t>Pre-money value = $1.5 million</a:t>
            </a:r>
          </a:p>
          <a:p>
            <a:pPr lvl="1"/>
            <a:r>
              <a:rPr lang="en-US" dirty="0" smtClean="0"/>
              <a:t>Post-money = $2.5 million</a:t>
            </a:r>
          </a:p>
          <a:p>
            <a:pPr lvl="1"/>
            <a:r>
              <a:rPr lang="en-US" dirty="0" smtClean="0"/>
              <a:t>$2.5 million * 40% = $1 million</a:t>
            </a:r>
          </a:p>
          <a:p>
            <a:pPr lvl="1"/>
            <a:r>
              <a:rPr lang="en-US" dirty="0" smtClean="0"/>
              <a:t>$1 million ÷ (2/3) = $1.5 million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7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Valuation changes over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47124"/>
              </p:ext>
            </p:extLst>
          </p:nvPr>
        </p:nvGraphicFramePr>
        <p:xfrm>
          <a:off x="2133600" y="1905000"/>
          <a:ext cx="5029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Range</a:t>
                      </a:r>
                      <a:endParaRPr lang="en-US" sz="2400" dirty="0"/>
                    </a:p>
                  </a:txBody>
                  <a:tcPr marT="34290" marB="34290"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1999</a:t>
                      </a:r>
                      <a:endParaRPr lang="en-US" sz="2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25%-30%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2001</a:t>
                      </a:r>
                      <a:endParaRPr lang="en-US" sz="2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n/a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2004</a:t>
                      </a:r>
                      <a:endParaRPr lang="en-US" sz="2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40%-50%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2010</a:t>
                      </a:r>
                      <a:endParaRPr lang="en-US" sz="2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30%-40%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2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Valuation changes by stage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25679"/>
              </p:ext>
            </p:extLst>
          </p:nvPr>
        </p:nvGraphicFramePr>
        <p:xfrm>
          <a:off x="1676400" y="1904998"/>
          <a:ext cx="5867400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/>
                <a:gridCol w="1955800"/>
                <a:gridCol w="1955800"/>
              </a:tblGrid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Stage</a:t>
                      </a:r>
                      <a:endParaRPr lang="en-US" sz="2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Range</a:t>
                      </a:r>
                      <a:endParaRPr lang="en-US" sz="2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Time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Seed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10x+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5-7 years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Startup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10x+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5-7 years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Revenues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5x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3-4 years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Expansion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3x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2-3 years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Mature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1.25x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 months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88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“Traction”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Investors Want?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2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“Traction”</a:t>
            </a:r>
          </a:p>
          <a:p>
            <a:pPr lvl="1"/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Revenues</a:t>
            </a:r>
          </a:p>
          <a:p>
            <a:pPr lvl="1"/>
            <a:r>
              <a:rPr lang="en-US" dirty="0" smtClean="0"/>
              <a:t>Profits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Investors Want?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Investors Want?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“Traction”</a:t>
            </a:r>
          </a:p>
          <a:p>
            <a:pPr lvl="1"/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Revenues</a:t>
            </a:r>
          </a:p>
          <a:p>
            <a:pPr lvl="1"/>
            <a:r>
              <a:rPr lang="en-US" dirty="0" smtClean="0"/>
              <a:t>Profits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Traditional Thesis: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Large Opportunity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 Growth Model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Team to Deliver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Impact Thesis: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Varies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0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Investors Want?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“Traction”</a:t>
            </a:r>
          </a:p>
          <a:p>
            <a:pPr lvl="1"/>
            <a:r>
              <a:rPr lang="en-US" sz="2000" dirty="0" smtClean="0"/>
              <a:t>Prototype</a:t>
            </a:r>
          </a:p>
          <a:p>
            <a:pPr lvl="1"/>
            <a:r>
              <a:rPr lang="en-US" sz="2000" dirty="0" smtClean="0"/>
              <a:t>Customers</a:t>
            </a:r>
          </a:p>
          <a:p>
            <a:pPr lvl="1"/>
            <a:r>
              <a:rPr lang="en-US" sz="2000" dirty="0" smtClean="0"/>
              <a:t>Revenues</a:t>
            </a:r>
          </a:p>
          <a:p>
            <a:pPr lvl="1"/>
            <a:r>
              <a:rPr lang="en-US" sz="2000" dirty="0" smtClean="0"/>
              <a:t>Profits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Thesis:</a:t>
            </a:r>
          </a:p>
          <a:p>
            <a:pPr lvl="1"/>
            <a:r>
              <a:rPr lang="en-US" dirty="0" smtClean="0"/>
              <a:t>Large Opportunity</a:t>
            </a:r>
          </a:p>
          <a:p>
            <a:pPr lvl="1"/>
            <a:r>
              <a:rPr lang="en-US" dirty="0" smtClean="0"/>
              <a:t>High Growth Model</a:t>
            </a:r>
          </a:p>
          <a:p>
            <a:pPr lvl="1"/>
            <a:r>
              <a:rPr lang="en-US" dirty="0" smtClean="0"/>
              <a:t>Team to Deliver</a:t>
            </a:r>
          </a:p>
          <a:p>
            <a:endParaRPr lang="en-US" sz="1200" dirty="0"/>
          </a:p>
          <a:p>
            <a:r>
              <a:rPr lang="en-US" dirty="0" smtClean="0"/>
              <a:t>Impact Thesis:</a:t>
            </a:r>
          </a:p>
          <a:p>
            <a:pPr lvl="1"/>
            <a:r>
              <a:rPr lang="en-US" dirty="0" smtClean="0"/>
              <a:t>Varies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3543301"/>
            <a:ext cx="4724400" cy="93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Planned use of funds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12-18 months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6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Validate your plan</a:t>
            </a:r>
          </a:p>
          <a:p>
            <a:pPr lvl="1"/>
            <a:r>
              <a:rPr lang="en-US" dirty="0" smtClean="0"/>
              <a:t>Customers willing to talk to investors</a:t>
            </a:r>
          </a:p>
          <a:p>
            <a:pPr lvl="1"/>
            <a:r>
              <a:rPr lang="en-US" dirty="0" smtClean="0"/>
              <a:t>(Ideally) Paying customers</a:t>
            </a:r>
          </a:p>
          <a:p>
            <a:r>
              <a:rPr lang="en-US" dirty="0" smtClean="0"/>
              <a:t>Show growth</a:t>
            </a:r>
          </a:p>
          <a:p>
            <a:pPr lvl="1"/>
            <a:r>
              <a:rPr lang="en-US" dirty="0" smtClean="0"/>
              <a:t>Growth in sign-ups</a:t>
            </a:r>
          </a:p>
          <a:p>
            <a:pPr lvl="1"/>
            <a:r>
              <a:rPr lang="en-US" dirty="0" smtClean="0"/>
              <a:t>Growth in sales</a:t>
            </a:r>
          </a:p>
          <a:p>
            <a:r>
              <a:rPr lang="en-US" dirty="0" smtClean="0"/>
              <a:t>Clear plan of milestones</a:t>
            </a:r>
          </a:p>
          <a:p>
            <a:pPr lvl="1"/>
            <a:r>
              <a:rPr lang="en-US" dirty="0" smtClean="0"/>
              <a:t>Within 12-18 months plus a roadmap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Asking for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0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rgbClr val="F49014"/>
                </a:solidFill>
              </a:rPr>
              <a:t>Time</a:t>
            </a:r>
            <a:endParaRPr lang="en-US" sz="23900" dirty="0">
              <a:solidFill>
                <a:srgbClr val="F49014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Funding?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9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now on a clock</a:t>
            </a:r>
          </a:p>
          <a:p>
            <a:pPr lvl="1"/>
            <a:r>
              <a:rPr lang="en-US" dirty="0" smtClean="0"/>
              <a:t>“Burn rate” and “Runway”</a:t>
            </a:r>
          </a:p>
          <a:p>
            <a:r>
              <a:rPr lang="en-US" dirty="0" smtClean="0"/>
              <a:t>You now have a boss</a:t>
            </a:r>
          </a:p>
          <a:p>
            <a:pPr lvl="1"/>
            <a:r>
              <a:rPr lang="en-US" dirty="0" smtClean="0"/>
              <a:t>CEOs work for the board</a:t>
            </a:r>
          </a:p>
          <a:p>
            <a:r>
              <a:rPr lang="en-US" dirty="0" smtClean="0"/>
              <a:t>Your now need to “make” your plan</a:t>
            </a:r>
          </a:p>
          <a:p>
            <a:pPr lvl="1"/>
            <a:r>
              <a:rPr lang="en-US" dirty="0" smtClean="0"/>
              <a:t>Deliver your promises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Receiving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7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savings</a:t>
            </a:r>
          </a:p>
          <a:p>
            <a:r>
              <a:rPr lang="en-US" dirty="0" smtClean="0"/>
              <a:t>Friends &amp; family</a:t>
            </a:r>
          </a:p>
          <a:p>
            <a:r>
              <a:rPr lang="en-US" dirty="0" smtClean="0"/>
              <a:t>Crowdfunding</a:t>
            </a:r>
          </a:p>
          <a:p>
            <a:r>
              <a:rPr lang="en-US" dirty="0" smtClean="0"/>
              <a:t>Grow at the “natural” rate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Bootstrap+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9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770340"/>
            <a:ext cx="272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latin typeface="CartoGothic Std Bold"/>
                <a:cs typeface="CartoGothic Std Bold"/>
              </a:rPr>
              <a:t>Funding</a:t>
            </a:r>
            <a:endParaRPr lang="en-US" sz="5400" dirty="0">
              <a:solidFill>
                <a:schemeClr val="accent3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23950"/>
            <a:ext cx="2286344" cy="3429516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067050"/>
            <a:ext cx="762000" cy="11430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067050"/>
            <a:ext cx="762000" cy="1143000"/>
          </a:xfrm>
          <a:prstGeom prst="rect">
            <a:avLst/>
          </a:prstGeom>
        </p:spPr>
      </p:pic>
      <p:pic>
        <p:nvPicPr>
          <p:cNvPr id="11" name="Picture 10" descr="Market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3067050"/>
            <a:ext cx="762000" cy="11430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67050"/>
            <a:ext cx="762000" cy="1143000"/>
          </a:xfrm>
          <a:prstGeom prst="rect">
            <a:avLst/>
          </a:prstGeom>
        </p:spPr>
      </p:pic>
      <p:pic>
        <p:nvPicPr>
          <p:cNvPr id="13" name="Picture 12" descr="Financal Plan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3067050"/>
            <a:ext cx="76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86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5056632" cy="179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564" y="1733550"/>
            <a:ext cx="3355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8AC549"/>
                </a:solidFill>
                <a:latin typeface="CartoGothic Std Bold"/>
                <a:cs typeface="CartoGothic Std Bold"/>
              </a:rPr>
              <a:t>for investors</a:t>
            </a:r>
            <a:endParaRPr lang="en-US" sz="4400" dirty="0">
              <a:solidFill>
                <a:srgbClr val="8AC549"/>
              </a:solidFill>
              <a:latin typeface="CartoGothic Std Bold"/>
              <a:cs typeface="CartoGothic Std Bold"/>
            </a:endParaRPr>
          </a:p>
        </p:txBody>
      </p:sp>
      <p:pic>
        <p:nvPicPr>
          <p:cNvPr id="8" name="Picture 7" descr="Funding 200x3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647950"/>
            <a:ext cx="1270344" cy="1905516"/>
          </a:xfrm>
          <a:prstGeom prst="rect">
            <a:avLst/>
          </a:prstGeom>
        </p:spPr>
      </p:pic>
      <p:pic>
        <p:nvPicPr>
          <p:cNvPr id="9" name="Picture 8" descr="Equity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257550"/>
            <a:ext cx="635000" cy="952500"/>
          </a:xfrm>
          <a:prstGeom prst="rect">
            <a:avLst/>
          </a:prstGeom>
        </p:spPr>
      </p:pic>
      <p:pic>
        <p:nvPicPr>
          <p:cNvPr id="10" name="Picture 9" descr="Pitching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257550"/>
            <a:ext cx="635000" cy="952500"/>
          </a:xfrm>
          <a:prstGeom prst="rect">
            <a:avLst/>
          </a:prstGeom>
        </p:spPr>
      </p:pic>
      <p:pic>
        <p:nvPicPr>
          <p:cNvPr id="11" name="Picture 10" descr="Market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257550"/>
            <a:ext cx="635000" cy="952500"/>
          </a:xfrm>
          <a:prstGeom prst="rect">
            <a:avLst/>
          </a:prstGeom>
        </p:spPr>
      </p:pic>
      <p:pic>
        <p:nvPicPr>
          <p:cNvPr id="12" name="Picture 11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257550"/>
            <a:ext cx="635000" cy="952500"/>
          </a:xfrm>
          <a:prstGeom prst="rect">
            <a:avLst/>
          </a:prstGeom>
        </p:spPr>
      </p:pic>
      <p:pic>
        <p:nvPicPr>
          <p:cNvPr id="13" name="Picture 12" descr="Financal Plan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257550"/>
            <a:ext cx="635000" cy="952500"/>
          </a:xfrm>
          <a:prstGeom prst="rect">
            <a:avLst/>
          </a:prstGeom>
        </p:spPr>
      </p:pic>
      <p:pic>
        <p:nvPicPr>
          <p:cNvPr id="15" name="Picture 14" descr="Revenue-based 400x600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2395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90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 txBox="1">
            <a:spLocks/>
          </p:cNvSpPr>
          <p:nvPr/>
        </p:nvSpPr>
        <p:spPr>
          <a:xfrm>
            <a:off x="457200" y="285750"/>
            <a:ext cx="8382000" cy="14478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10000"/>
              </a:lnSpc>
              <a:buClr>
                <a:srgbClr val="00495E"/>
              </a:buClr>
              <a:defRPr/>
            </a:pPr>
            <a:r>
              <a:rPr lang="en-US" sz="45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You are doing it wrong.</a:t>
            </a:r>
            <a:r>
              <a:rPr lang="en-US" sz="4500" b="1" dirty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  <a:r>
              <a:rPr lang="en-US" sz="45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  <a:br>
              <a:rPr lang="en-US" sz="4500" b="1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2800" i="1" dirty="0">
                <a:solidFill>
                  <a:srgbClr val="000000"/>
                </a:solidFill>
                <a:latin typeface="Century Gothic"/>
                <a:cs typeface="Century Gothic"/>
              </a:rPr>
              <a:t>investing in startups without waiting for exits</a:t>
            </a:r>
            <a:endParaRPr lang="en-US" sz="1100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Fledge (light)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292928"/>
            <a:ext cx="2105152" cy="1052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9855" y="3818410"/>
            <a:ext cx="2457925" cy="934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110000"/>
              </a:lnSpc>
              <a:buClr>
                <a:srgbClr val="00495E"/>
              </a:buClr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/>
                <a:cs typeface="Century Gothic"/>
              </a:rPr>
              <a:t>“</a:t>
            </a:r>
            <a:r>
              <a:rPr lang="en-US" sz="3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Luni” Libes</a:t>
            </a:r>
            <a:r>
              <a:rPr lang="en-US" sz="3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luni</a:t>
            </a:r>
            <a:r>
              <a:rPr lang="en-US" dirty="0" err="1">
                <a:solidFill>
                  <a:srgbClr val="000000"/>
                </a:solidFill>
                <a:latin typeface="Century Gothic"/>
                <a:cs typeface="Century Gothic"/>
              </a:rPr>
              <a:t>@</a:t>
            </a:r>
            <a:r>
              <a:rPr lang="en-US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fledge.co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Revenue-based 400x60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164404"/>
            <a:ext cx="838200" cy="1257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2678694"/>
            <a:ext cx="2651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unarmobiscuit.com</a:t>
            </a:r>
            <a:endParaRPr lang="en-US" sz="20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2678694"/>
            <a:ext cx="1385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fledge.co</a:t>
            </a:r>
            <a:endParaRPr lang="en-US" sz="2000" b="1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54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10800000">
            <a:off x="2286000" y="742950"/>
            <a:ext cx="4596384" cy="3962400"/>
            <a:chOff x="2246376" y="514350"/>
            <a:chExt cx="4596384" cy="3962400"/>
          </a:xfrm>
        </p:grpSpPr>
        <p:sp>
          <p:nvSpPr>
            <p:cNvPr id="9" name="Isosceles Triangle 8"/>
            <p:cNvSpPr/>
            <p:nvPr/>
          </p:nvSpPr>
          <p:spPr>
            <a:xfrm>
              <a:off x="2246376" y="514350"/>
              <a:ext cx="4596384" cy="3962400"/>
            </a:xfrm>
            <a:prstGeom prst="triangle">
              <a:avLst/>
            </a:prstGeom>
            <a:solidFill>
              <a:srgbClr val="0088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409831" y="514350"/>
              <a:ext cx="280414" cy="228600"/>
            </a:xfrm>
            <a:prstGeom prst="triangle">
              <a:avLst/>
            </a:prstGeom>
            <a:solidFill>
              <a:srgbClr val="DF7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498975" y="514350"/>
              <a:ext cx="93471" cy="76200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500">
                    <a:lumMod val="60000"/>
                    <a:lumOff val="40000"/>
                  </a:srgbClr>
                </a:solidFill>
                <a:latin typeface="Century Gothic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3400" y="2419350"/>
            <a:ext cx="2535986" cy="1831590"/>
            <a:chOff x="533400" y="2419350"/>
            <a:chExt cx="2535986" cy="1831590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2419350"/>
              <a:ext cx="25359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7200" b="1" dirty="0">
                  <a:solidFill>
                    <a:srgbClr val="DF7000"/>
                  </a:solidFill>
                  <a:latin typeface="Century Gothic"/>
                </a:rPr>
                <a:t>4,115</a:t>
              </a:r>
              <a:endParaRPr lang="en-US" sz="2400" dirty="0">
                <a:solidFill>
                  <a:srgbClr val="DF7000"/>
                </a:solidFill>
                <a:latin typeface="Century Gothic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74124" y="4004719"/>
              <a:ext cx="12251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7F7F7F"/>
                  </a:solidFill>
                  <a:latin typeface="Century Gothic"/>
                </a:rPr>
                <a:t>(Pitchbook 2016)</a:t>
              </a:r>
              <a:endParaRPr lang="en-US" sz="1000" dirty="0">
                <a:solidFill>
                  <a:srgbClr val="7F7F7F"/>
                </a:solidFill>
                <a:latin typeface="Century Gothic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9600" y="3449419"/>
              <a:ext cx="2362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rgbClr val="000000"/>
                  </a:solidFill>
                  <a:latin typeface="Century Gothic"/>
                </a:rPr>
                <a:t>funded by</a:t>
              </a:r>
              <a:br>
                <a:rPr lang="en-US" dirty="0">
                  <a:solidFill>
                    <a:srgbClr val="000000"/>
                  </a:solidFill>
                  <a:latin typeface="Century Gothic"/>
                </a:rPr>
              </a:br>
              <a:r>
                <a:rPr lang="en-US" dirty="0">
                  <a:solidFill>
                    <a:srgbClr val="000000"/>
                  </a:solidFill>
                  <a:latin typeface="Century Gothic"/>
                </a:rPr>
                <a:t>venture capitalists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124200" y="371475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828800" y="-204698"/>
            <a:ext cx="5562600" cy="2395448"/>
            <a:chOff x="2286000" y="557302"/>
            <a:chExt cx="4343400" cy="239544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557302"/>
              <a:ext cx="4343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solidFill>
                    <a:srgbClr val="000000"/>
                  </a:solidFill>
                  <a:latin typeface="Century Gothic"/>
                </a:rPr>
                <a:t>500,000</a:t>
              </a:r>
              <a:endParaRPr lang="en-US" sz="4000" dirty="0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1800" y="2325529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entury Gothic"/>
                </a:rPr>
                <a:t>New startups per year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4815" y="2706529"/>
              <a:ext cx="17857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white">
                      <a:lumMod val="85000"/>
                    </a:prstClr>
                  </a:solidFill>
                  <a:latin typeface="Century Gothic"/>
                </a:rPr>
                <a:t>(U.S. SBA &amp; Kauffman Foundation)</a:t>
              </a:r>
              <a:endParaRPr lang="en-US" sz="1000" dirty="0">
                <a:solidFill>
                  <a:prstClr val="white">
                    <a:lumMod val="85000"/>
                  </a:prstClr>
                </a:solidFill>
                <a:latin typeface="Century Gothic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6800" y="4019550"/>
            <a:ext cx="3276600" cy="1007362"/>
            <a:chOff x="-381000" y="772592"/>
            <a:chExt cx="3276600" cy="1007362"/>
          </a:xfrm>
        </p:grpSpPr>
        <p:sp>
          <p:nvSpPr>
            <p:cNvPr id="19" name="TextBox 18"/>
            <p:cNvSpPr txBox="1"/>
            <p:nvPr/>
          </p:nvSpPr>
          <p:spPr>
            <a:xfrm>
              <a:off x="-381000" y="772592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508500">
                      <a:lumMod val="60000"/>
                      <a:lumOff val="40000"/>
                    </a:srgbClr>
                  </a:solidFill>
                  <a:latin typeface="Century Gothic"/>
                </a:rPr>
                <a:t>726</a:t>
              </a:r>
              <a:endParaRPr lang="en-US" sz="1600" dirty="0">
                <a:solidFill>
                  <a:srgbClr val="508500">
                    <a:lumMod val="60000"/>
                    <a:lumOff val="40000"/>
                  </a:srgbClr>
                </a:solidFill>
                <a:latin typeface="Century Gothic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6085" y="1533733"/>
              <a:ext cx="12251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rgbClr val="7F7F7F"/>
                  </a:solidFill>
                  <a:latin typeface="Century Gothic"/>
                </a:rPr>
                <a:t>(Pitchbook 2016)</a:t>
              </a:r>
              <a:endParaRPr lang="en-US" sz="1000" dirty="0">
                <a:solidFill>
                  <a:srgbClr val="7F7F7F"/>
                </a:solidFill>
                <a:latin typeface="Century Gothic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5400" y="1193481"/>
              <a:ext cx="16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entury Gothic"/>
                </a:rPr>
                <a:t>exits</a:t>
              </a:r>
              <a:endParaRPr lang="en-US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H="1">
            <a:off x="4724400" y="4552950"/>
            <a:ext cx="609600" cy="152400"/>
          </a:xfrm>
          <a:prstGeom prst="straightConnector1">
            <a:avLst/>
          </a:prstGeom>
          <a:ln>
            <a:solidFill>
              <a:srgbClr val="A5FF1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Revenue-based 400x60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4781550"/>
            <a:ext cx="228600" cy="342900"/>
          </a:xfrm>
          <a:prstGeom prst="rect">
            <a:avLst/>
          </a:prstGeom>
        </p:spPr>
      </p:pic>
      <p:sp>
        <p:nvSpPr>
          <p:cNvPr id="27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45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10800000">
            <a:off x="2286000" y="742950"/>
            <a:ext cx="4596384" cy="3962400"/>
            <a:chOff x="2246376" y="514350"/>
            <a:chExt cx="4596384" cy="3962400"/>
          </a:xfrm>
        </p:grpSpPr>
        <p:sp>
          <p:nvSpPr>
            <p:cNvPr id="9" name="Isosceles Triangle 8"/>
            <p:cNvSpPr/>
            <p:nvPr/>
          </p:nvSpPr>
          <p:spPr>
            <a:xfrm>
              <a:off x="2246376" y="514350"/>
              <a:ext cx="4596384" cy="3962400"/>
            </a:xfrm>
            <a:prstGeom prst="triangle">
              <a:avLst/>
            </a:prstGeom>
            <a:solidFill>
              <a:srgbClr val="0088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40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409831" y="514350"/>
              <a:ext cx="280414" cy="228600"/>
            </a:xfrm>
            <a:prstGeom prst="triangle">
              <a:avLst/>
            </a:prstGeom>
            <a:solidFill>
              <a:srgbClr val="DF7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498975" y="514350"/>
              <a:ext cx="93471" cy="76200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508500">
                    <a:lumMod val="60000"/>
                    <a:lumOff val="40000"/>
                  </a:srgbClr>
                </a:solidFill>
                <a:latin typeface="Century Gothic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3400" y="2419350"/>
            <a:ext cx="2535986" cy="1831590"/>
            <a:chOff x="533400" y="2419350"/>
            <a:chExt cx="2535986" cy="1831590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2419350"/>
              <a:ext cx="25359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cs-CZ" sz="7200" b="1" dirty="0" smtClean="0">
                  <a:solidFill>
                    <a:srgbClr val="DF7000"/>
                  </a:solidFill>
                  <a:latin typeface="Century Gothic"/>
                </a:rPr>
                <a:t>0.8%</a:t>
              </a:r>
              <a:endParaRPr lang="en-US" sz="2400" dirty="0">
                <a:solidFill>
                  <a:srgbClr val="DF7000"/>
                </a:solidFill>
                <a:latin typeface="Century Gothic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74124" y="4004719"/>
              <a:ext cx="12251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000" dirty="0" smtClean="0">
                  <a:solidFill>
                    <a:srgbClr val="7F7F7F"/>
                  </a:solidFill>
                  <a:latin typeface="Century Gothic"/>
                </a:rPr>
                <a:t>(Pitchbook 2016)</a:t>
              </a:r>
              <a:endParaRPr lang="en-US" sz="1000" dirty="0">
                <a:solidFill>
                  <a:srgbClr val="7F7F7F"/>
                </a:solidFill>
                <a:latin typeface="Century Gothic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9600" y="3449419"/>
              <a:ext cx="2362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dirty="0">
                  <a:solidFill>
                    <a:srgbClr val="000000"/>
                  </a:solidFill>
                  <a:latin typeface="Century Gothic"/>
                </a:rPr>
                <a:t>funded by</a:t>
              </a:r>
              <a:br>
                <a:rPr lang="en-US" dirty="0">
                  <a:solidFill>
                    <a:srgbClr val="000000"/>
                  </a:solidFill>
                  <a:latin typeface="Century Gothic"/>
                </a:rPr>
              </a:br>
              <a:r>
                <a:rPr lang="en-US" dirty="0">
                  <a:solidFill>
                    <a:srgbClr val="000000"/>
                  </a:solidFill>
                  <a:latin typeface="Century Gothic"/>
                </a:rPr>
                <a:t>venture capitalists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124200" y="371475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828800" y="-204698"/>
            <a:ext cx="5562600" cy="2395448"/>
            <a:chOff x="2286000" y="557302"/>
            <a:chExt cx="4343400" cy="239544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557302"/>
              <a:ext cx="4343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1500" b="1" dirty="0" smtClean="0">
                  <a:solidFill>
                    <a:srgbClr val="000000"/>
                  </a:solidFill>
                  <a:latin typeface="Century Gothic"/>
                </a:rPr>
                <a:t>500,000</a:t>
              </a:r>
              <a:endParaRPr lang="en-US" sz="4000" dirty="0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1800" y="2325529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srgbClr val="000000"/>
                  </a:solidFill>
                  <a:latin typeface="Century Gothic"/>
                </a:rPr>
                <a:t>New startups per year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4815" y="2706529"/>
              <a:ext cx="17857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sz="1000" dirty="0" smtClean="0">
                  <a:solidFill>
                    <a:prstClr val="white">
                      <a:lumMod val="85000"/>
                    </a:prstClr>
                  </a:solidFill>
                  <a:latin typeface="Century Gothic"/>
                </a:rPr>
                <a:t>(U.S. SBA &amp; Kauffman Foundation)</a:t>
              </a:r>
              <a:endParaRPr lang="en-US" sz="1000" dirty="0">
                <a:solidFill>
                  <a:prstClr val="white">
                    <a:lumMod val="85000"/>
                  </a:prstClr>
                </a:solidFill>
                <a:latin typeface="Century Gothic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6800" y="4149864"/>
            <a:ext cx="3276600" cy="877048"/>
            <a:chOff x="-381000" y="902906"/>
            <a:chExt cx="3276600" cy="877048"/>
          </a:xfrm>
        </p:grpSpPr>
        <p:sp>
          <p:nvSpPr>
            <p:cNvPr id="19" name="TextBox 18"/>
            <p:cNvSpPr txBox="1"/>
            <p:nvPr/>
          </p:nvSpPr>
          <p:spPr>
            <a:xfrm>
              <a:off x="-381000" y="902906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4000" b="1" dirty="0" smtClean="0">
                  <a:solidFill>
                    <a:srgbClr val="508500">
                      <a:lumMod val="60000"/>
                      <a:lumOff val="40000"/>
                    </a:srgbClr>
                  </a:solidFill>
                  <a:latin typeface="Century Gothic"/>
                </a:rPr>
                <a:t>0.1%</a:t>
              </a:r>
              <a:endParaRPr lang="en-US" sz="1100" dirty="0">
                <a:solidFill>
                  <a:srgbClr val="508500">
                    <a:lumMod val="60000"/>
                    <a:lumOff val="40000"/>
                  </a:srgbClr>
                </a:solidFill>
                <a:latin typeface="Century Gothic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6085" y="1533733"/>
              <a:ext cx="12251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7200"/>
              <a:r>
                <a:rPr lang="en-US" sz="1000" dirty="0" smtClean="0">
                  <a:solidFill>
                    <a:srgbClr val="7F7F7F"/>
                  </a:solidFill>
                  <a:latin typeface="Century Gothic"/>
                </a:rPr>
                <a:t>(Pitchbook 2016)</a:t>
              </a:r>
              <a:endParaRPr lang="en-US" sz="1000" dirty="0">
                <a:solidFill>
                  <a:srgbClr val="7F7F7F"/>
                </a:solidFill>
                <a:latin typeface="Century Gothic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5400" y="1193481"/>
              <a:ext cx="16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  <a:latin typeface="Century Gothic"/>
                </a:rPr>
                <a:t>exits</a:t>
              </a:r>
              <a:endParaRPr lang="en-US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H="1">
            <a:off x="4724400" y="4552950"/>
            <a:ext cx="609600" cy="152400"/>
          </a:xfrm>
          <a:prstGeom prst="straightConnector1">
            <a:avLst/>
          </a:prstGeom>
          <a:ln>
            <a:solidFill>
              <a:srgbClr val="A5FF1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Revenue-based 400x60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4781550"/>
            <a:ext cx="228600" cy="342900"/>
          </a:xfrm>
          <a:prstGeom prst="rect">
            <a:avLst/>
          </a:prstGeom>
        </p:spPr>
      </p:pic>
      <p:sp>
        <p:nvSpPr>
          <p:cNvPr id="27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46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10800000">
            <a:off x="2286000" y="742950"/>
            <a:ext cx="4596384" cy="3962400"/>
            <a:chOff x="2246376" y="514350"/>
            <a:chExt cx="4596384" cy="3962400"/>
          </a:xfrm>
        </p:grpSpPr>
        <p:sp>
          <p:nvSpPr>
            <p:cNvPr id="9" name="Isosceles Triangle 8"/>
            <p:cNvSpPr/>
            <p:nvPr/>
          </p:nvSpPr>
          <p:spPr>
            <a:xfrm>
              <a:off x="2246376" y="514350"/>
              <a:ext cx="4596384" cy="3962400"/>
            </a:xfrm>
            <a:prstGeom prst="triangle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409831" y="514350"/>
              <a:ext cx="280414" cy="2286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498975" y="514350"/>
              <a:ext cx="93471" cy="762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500">
                    <a:lumMod val="60000"/>
                    <a:lumOff val="40000"/>
                  </a:srgbClr>
                </a:solidFill>
                <a:latin typeface="Century Gothic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28800" y="-204698"/>
            <a:ext cx="556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00"/>
                </a:solidFill>
                <a:latin typeface="Century Gothic"/>
              </a:rPr>
              <a:t>492,000</a:t>
            </a:r>
            <a:endParaRPr lang="en-US" sz="4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5870" y="1809750"/>
            <a:ext cx="28522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Gothic"/>
              </a:rPr>
              <a:t>“unfundable”</a:t>
            </a: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Gothic"/>
              </a:rPr>
              <a:t>startups</a:t>
            </a:r>
            <a:endParaRPr lang="en-US" sz="900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26" name="Picture 25" descr="Revenue-based 400x60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4781550"/>
            <a:ext cx="228600" cy="342900"/>
          </a:xfrm>
          <a:prstGeom prst="rect">
            <a:avLst/>
          </a:prstGeom>
        </p:spPr>
      </p:pic>
      <p:sp>
        <p:nvSpPr>
          <p:cNvPr id="27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47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3334512" y="2266950"/>
            <a:ext cx="2474976" cy="2133600"/>
          </a:xfrm>
          <a:prstGeom prst="triangle">
            <a:avLst/>
          </a:prstGeom>
          <a:solidFill>
            <a:srgbClr val="0088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276350"/>
            <a:ext cx="4267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solidFill>
                  <a:srgbClr val="000000"/>
                </a:solidFill>
                <a:latin typeface="Century Gothic"/>
              </a:rPr>
              <a:t>83%</a:t>
            </a:r>
            <a:br>
              <a:rPr lang="en-US" sz="8000" b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of VC investments</a:t>
            </a:r>
            <a:br>
              <a:rPr lang="en-US" sz="2800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are “failures”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276350"/>
            <a:ext cx="4267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00"/>
                </a:solidFill>
                <a:latin typeface="Century Gothic"/>
              </a:rPr>
              <a:t>99%</a:t>
            </a:r>
            <a:br>
              <a:rPr lang="en-US" sz="8000" b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of startups are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“uninvestable”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0088B3"/>
                </a:solidFill>
                <a:cs typeface="Calibri"/>
              </a:rPr>
              <a:t>Does</a:t>
            </a:r>
            <a:r>
              <a:rPr lang="en-US" b="1" dirty="0" smtClean="0">
                <a:solidFill>
                  <a:srgbClr val="0088B3"/>
                </a:solidFill>
              </a:rPr>
              <a:t> the VC model work?</a:t>
            </a:r>
            <a:endParaRPr lang="en-US" b="1" dirty="0">
              <a:solidFill>
                <a:srgbClr val="0088B3"/>
              </a:solidFill>
            </a:endParaRPr>
          </a:p>
        </p:txBody>
      </p:sp>
      <p:pic>
        <p:nvPicPr>
          <p:cNvPr id="7" name="Picture 6" descr="Revenue-based 400x60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4781550"/>
            <a:ext cx="228600" cy="342900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48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004151"/>
              </p:ext>
            </p:extLst>
          </p:nvPr>
        </p:nvGraphicFramePr>
        <p:xfrm>
          <a:off x="1527517" y="285749"/>
          <a:ext cx="6088966" cy="426720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804203"/>
                <a:gridCol w="3906129"/>
                <a:gridCol w="1378634"/>
              </a:tblGrid>
              <a:tr h="94042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SUCCESSFUL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Angel/VC returns</a:t>
                      </a:r>
                      <a:r>
                        <a:rPr lang="en-US" sz="2800" baseline="0" dirty="0" smtClean="0"/>
                        <a:t/>
                      </a:r>
                      <a:br>
                        <a:rPr lang="en-US" sz="2800" baseline="0" dirty="0" smtClean="0"/>
                      </a:br>
                      <a:r>
                        <a:rPr lang="en-US" sz="1800" b="0" baseline="0" dirty="0" smtClean="0"/>
                        <a:t>per </a:t>
                      </a:r>
                      <a:r>
                        <a:rPr lang="en-US" sz="1800" b="0" dirty="0" smtClean="0"/>
                        <a:t>10 investments</a:t>
                      </a:r>
                      <a:endParaRPr lang="en-US" sz="2800" b="0" dirty="0"/>
                    </a:p>
                  </a:txBody>
                  <a:tcPr marT="34290" marB="34290" anchor="ctr">
                    <a:lnL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6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34290" marB="34290" anchor="ctr"/>
                </a:tc>
              </a:tr>
              <a:tr h="6341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r>
                        <a:rPr lang="en-US" sz="1600" dirty="0" smtClean="0"/>
                        <a:t>/10</a:t>
                      </a:r>
                      <a:endParaRPr lang="en-US" sz="2800" dirty="0"/>
                    </a:p>
                  </a:txBody>
                  <a:tcPr marT="34290" marB="34290" anchor="ctr">
                    <a:lnL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“Home Run”</a:t>
                      </a:r>
                      <a:endParaRPr lang="en-US" sz="2800" dirty="0"/>
                    </a:p>
                  </a:txBody>
                  <a:tcPr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&gt;10x</a:t>
                      </a:r>
                      <a:endParaRPr lang="en-US" sz="3200" dirty="0"/>
                    </a:p>
                  </a:txBody>
                  <a:tcPr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41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r>
                        <a:rPr lang="en-US" sz="1800" dirty="0" smtClean="0"/>
                        <a:t>/10</a:t>
                      </a:r>
                      <a:endParaRPr lang="en-US" sz="1800" dirty="0"/>
                    </a:p>
                  </a:txBody>
                  <a:tcPr marT="34290" marB="34290" anchor="ctr">
                    <a:lnL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F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“Double/Triples”</a:t>
                      </a:r>
                      <a:endParaRPr lang="en-US" sz="2800" dirty="0"/>
                    </a:p>
                  </a:txBody>
                  <a:tcPr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FD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5x</a:t>
                      </a:r>
                      <a:endParaRPr lang="en-US" sz="3200" dirty="0"/>
                    </a:p>
                  </a:txBody>
                  <a:tcPr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FD6"/>
                    </a:solidFill>
                  </a:tcPr>
                </a:tc>
              </a:tr>
              <a:tr h="6341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r>
                        <a:rPr lang="en-US" sz="1800" dirty="0" smtClean="0"/>
                        <a:t>/10</a:t>
                      </a:r>
                      <a:endParaRPr lang="en-US" sz="1800" dirty="0"/>
                    </a:p>
                  </a:txBody>
                  <a:tcPr marT="34290" marB="34290" anchor="ctr">
                    <a:lnL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B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“Singles”</a:t>
                      </a:r>
                      <a:endParaRPr lang="en-US" sz="2800" dirty="0"/>
                    </a:p>
                  </a:txBody>
                  <a:tcPr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B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1x</a:t>
                      </a:r>
                      <a:endParaRPr lang="en-US" sz="3200" dirty="0"/>
                    </a:p>
                  </a:txBody>
                  <a:tcPr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BB">
                        <a:alpha val="50000"/>
                      </a:srgbClr>
                    </a:solidFill>
                  </a:tcPr>
                </a:tc>
              </a:tr>
              <a:tr h="6341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r>
                        <a:rPr lang="en-US" sz="1800" dirty="0" smtClean="0"/>
                        <a:t>/10</a:t>
                      </a:r>
                      <a:endParaRPr lang="en-US" sz="1800" dirty="0"/>
                    </a:p>
                  </a:txBody>
                  <a:tcPr marT="34290" marB="34290" anchor="ctr">
                    <a:lnL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Zeros</a:t>
                      </a:r>
                      <a:endParaRPr lang="en-US" sz="2800" dirty="0"/>
                    </a:p>
                  </a:txBody>
                  <a:tcPr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B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0x</a:t>
                      </a:r>
                      <a:endParaRPr lang="en-US" sz="3200" dirty="0"/>
                    </a:p>
                  </a:txBody>
                  <a:tcPr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BE"/>
                    </a:solidFill>
                  </a:tcPr>
                </a:tc>
              </a:tr>
              <a:tr h="790231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Average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(10%*10x)+(20%*5x)+(30%*1x)</a:t>
                      </a:r>
                      <a:endParaRPr lang="en-US" sz="1800" b="0" dirty="0"/>
                    </a:p>
                  </a:txBody>
                  <a:tcPr marT="34290" marB="34290" anchor="ctr">
                    <a:lnL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6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2.3x</a:t>
                      </a:r>
                      <a:endParaRPr lang="en-US" sz="3200" dirty="0"/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50850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6400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49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4629150"/>
            <a:ext cx="28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entury Gothic"/>
              </a:rPr>
              <a:t>see </a:t>
            </a:r>
            <a:r>
              <a:rPr lang="en-US" b="1" dirty="0" err="1" smtClean="0">
                <a:solidFill>
                  <a:prstClr val="black"/>
                </a:solidFill>
                <a:latin typeface="Century Gothic"/>
              </a:rPr>
              <a:t>fledge.co</a:t>
            </a:r>
            <a:r>
              <a:rPr lang="en-US" b="1" dirty="0" smtClean="0">
                <a:solidFill>
                  <a:prstClr val="black"/>
                </a:solidFill>
                <a:latin typeface="Century Gothic"/>
              </a:rPr>
              <a:t>/webinars</a:t>
            </a:r>
            <a:endParaRPr lang="en-US" b="1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882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400" dirty="0" smtClean="0">
                <a:solidFill>
                  <a:srgbClr val="F49014"/>
                </a:solidFill>
              </a:rPr>
              <a:t>“Runway”</a:t>
            </a:r>
            <a:endParaRPr lang="en-US" sz="22100" dirty="0">
              <a:solidFill>
                <a:srgbClr val="F49014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Funding?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0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0088B3"/>
                </a:solidFill>
                <a:cs typeface="Calibri"/>
              </a:rPr>
              <a:t>Debt</a:t>
            </a:r>
            <a:endParaRPr lang="en-US" dirty="0">
              <a:solidFill>
                <a:srgbClr val="0088B3"/>
              </a:solidFill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7638" y="4476750"/>
            <a:ext cx="7917762" cy="323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1547396"/>
            <a:ext cx="0" cy="29337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20189" y="1778509"/>
            <a:ext cx="9173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1600" cap="sm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Revenue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379976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85432" y="1276350"/>
            <a:ext cx="3048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534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42488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31813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632704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9050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47433" y="4519196"/>
            <a:ext cx="54818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cap="small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Time</a:t>
            </a:r>
            <a:endParaRPr lang="en-US" sz="1600" cap="small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90600" y="19621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90600" y="594897"/>
            <a:ext cx="6705600" cy="3822776"/>
          </a:xfrm>
          <a:custGeom>
            <a:avLst/>
            <a:gdLst>
              <a:gd name="connsiteX0" fmla="*/ 0 w 4663440"/>
              <a:gd name="connsiteY0" fmla="*/ 2880360 h 2880360"/>
              <a:gd name="connsiteX1" fmla="*/ 2667000 w 4663440"/>
              <a:gd name="connsiteY1" fmla="*/ 184404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583798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7980"/>
              <a:gd name="connsiteX1" fmla="*/ 2646817 w 4663440"/>
              <a:gd name="connsiteY1" fmla="*/ 2407920 h 2887980"/>
              <a:gd name="connsiteX2" fmla="*/ 4663440 w 4663440"/>
              <a:gd name="connsiteY2" fmla="*/ 0 h 2887980"/>
              <a:gd name="connsiteX0" fmla="*/ 0 w 4663440"/>
              <a:gd name="connsiteY0" fmla="*/ 2880360 h 2880360"/>
              <a:gd name="connsiteX1" fmla="*/ 2961915 w 4663440"/>
              <a:gd name="connsiteY1" fmla="*/ 2263177 h 2880360"/>
              <a:gd name="connsiteX2" fmla="*/ 4663440 w 4663440"/>
              <a:gd name="connsiteY2" fmla="*/ 0 h 2880360"/>
              <a:gd name="connsiteX0" fmla="*/ 0 w 4922520"/>
              <a:gd name="connsiteY0" fmla="*/ 2525254 h 2525254"/>
              <a:gd name="connsiteX1" fmla="*/ 2961915 w 4922520"/>
              <a:gd name="connsiteY1" fmla="*/ 1908071 h 2525254"/>
              <a:gd name="connsiteX2" fmla="*/ 4922520 w 4922520"/>
              <a:gd name="connsiteY2" fmla="*/ 0 h 2525254"/>
              <a:gd name="connsiteX0" fmla="*/ 0 w 4922520"/>
              <a:gd name="connsiteY0" fmla="*/ 2525254 h 2525254"/>
              <a:gd name="connsiteX1" fmla="*/ 3044190 w 4922520"/>
              <a:gd name="connsiteY1" fmla="*/ 1775527 h 2525254"/>
              <a:gd name="connsiteX2" fmla="*/ 4922520 w 4922520"/>
              <a:gd name="connsiteY2" fmla="*/ 0 h 2525254"/>
              <a:gd name="connsiteX0" fmla="*/ 0 w 5246370"/>
              <a:gd name="connsiteY0" fmla="*/ 2969136 h 2969136"/>
              <a:gd name="connsiteX1" fmla="*/ 304419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6370" h="2969136">
                <a:moveTo>
                  <a:pt x="0" y="2969136"/>
                </a:moveTo>
                <a:cubicBezTo>
                  <a:pt x="1325880" y="2904366"/>
                  <a:pt x="1910715" y="2687632"/>
                  <a:pt x="2914650" y="2219409"/>
                </a:cubicBezTo>
                <a:cubicBezTo>
                  <a:pt x="3789045" y="1724553"/>
                  <a:pt x="4956810" y="864870"/>
                  <a:pt x="5246370" y="0"/>
                </a:cubicBezTo>
              </a:path>
            </a:pathLst>
          </a:custGeom>
          <a:ln w="1270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9431" y="3497818"/>
            <a:ext cx="178096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Investor Return</a:t>
            </a:r>
            <a:endParaRPr lang="en-US" b="1" cap="smal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81200" y="2876550"/>
            <a:ext cx="2286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0456" y="2495550"/>
            <a:ext cx="18786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Investor Capital</a:t>
            </a:r>
            <a:endParaRPr lang="en-US" b="1" cap="smal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3791" y="361950"/>
            <a:ext cx="21438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Company Revenues</a:t>
            </a:r>
            <a:endParaRPr lang="en-US" b="1" cap="smal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50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2199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34732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07265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79798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52331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24864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7397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69930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42463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14999" y="3943350"/>
            <a:ext cx="16086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0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0088B3"/>
                </a:solidFill>
                <a:latin typeface="Franklin Gothic Medium"/>
                <a:cs typeface="Franklin Gothic Medium"/>
              </a:rPr>
              <a:t>Debt</a:t>
            </a:r>
            <a:endParaRPr lang="en-US" dirty="0">
              <a:solidFill>
                <a:srgbClr val="0088B3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7638" y="4476750"/>
            <a:ext cx="7917762" cy="323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1547396"/>
            <a:ext cx="0" cy="29337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41068" y="1778509"/>
            <a:ext cx="8756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cap="small" dirty="0" smtClean="0">
                <a:solidFill>
                  <a:prstClr val="white"/>
                </a:solidFill>
                <a:latin typeface="Century Gothic"/>
              </a:rPr>
              <a:t>Revenue</a:t>
            </a:r>
            <a:endParaRPr lang="en-US" sz="1600" cap="small" dirty="0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379976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85432" y="1276350"/>
            <a:ext cx="3048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534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42488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31813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632704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9050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90600" y="19621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90600" y="594897"/>
            <a:ext cx="6705600" cy="3822776"/>
          </a:xfrm>
          <a:custGeom>
            <a:avLst/>
            <a:gdLst>
              <a:gd name="connsiteX0" fmla="*/ 0 w 4663440"/>
              <a:gd name="connsiteY0" fmla="*/ 2880360 h 2880360"/>
              <a:gd name="connsiteX1" fmla="*/ 2667000 w 4663440"/>
              <a:gd name="connsiteY1" fmla="*/ 184404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583798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7980"/>
              <a:gd name="connsiteX1" fmla="*/ 2646817 w 4663440"/>
              <a:gd name="connsiteY1" fmla="*/ 2407920 h 2887980"/>
              <a:gd name="connsiteX2" fmla="*/ 4663440 w 4663440"/>
              <a:gd name="connsiteY2" fmla="*/ 0 h 2887980"/>
              <a:gd name="connsiteX0" fmla="*/ 0 w 4663440"/>
              <a:gd name="connsiteY0" fmla="*/ 2880360 h 2880360"/>
              <a:gd name="connsiteX1" fmla="*/ 2961915 w 4663440"/>
              <a:gd name="connsiteY1" fmla="*/ 2263177 h 2880360"/>
              <a:gd name="connsiteX2" fmla="*/ 4663440 w 4663440"/>
              <a:gd name="connsiteY2" fmla="*/ 0 h 2880360"/>
              <a:gd name="connsiteX0" fmla="*/ 0 w 4922520"/>
              <a:gd name="connsiteY0" fmla="*/ 2525254 h 2525254"/>
              <a:gd name="connsiteX1" fmla="*/ 2961915 w 4922520"/>
              <a:gd name="connsiteY1" fmla="*/ 1908071 h 2525254"/>
              <a:gd name="connsiteX2" fmla="*/ 4922520 w 4922520"/>
              <a:gd name="connsiteY2" fmla="*/ 0 h 2525254"/>
              <a:gd name="connsiteX0" fmla="*/ 0 w 4922520"/>
              <a:gd name="connsiteY0" fmla="*/ 2525254 h 2525254"/>
              <a:gd name="connsiteX1" fmla="*/ 3044190 w 4922520"/>
              <a:gd name="connsiteY1" fmla="*/ 1775527 h 2525254"/>
              <a:gd name="connsiteX2" fmla="*/ 4922520 w 4922520"/>
              <a:gd name="connsiteY2" fmla="*/ 0 h 2525254"/>
              <a:gd name="connsiteX0" fmla="*/ 0 w 5246370"/>
              <a:gd name="connsiteY0" fmla="*/ 2969136 h 2969136"/>
              <a:gd name="connsiteX1" fmla="*/ 304419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6370" h="2969136">
                <a:moveTo>
                  <a:pt x="0" y="2969136"/>
                </a:moveTo>
                <a:cubicBezTo>
                  <a:pt x="1325880" y="2904366"/>
                  <a:pt x="1910715" y="2687632"/>
                  <a:pt x="2914650" y="2219409"/>
                </a:cubicBezTo>
                <a:cubicBezTo>
                  <a:pt x="3789045" y="1724553"/>
                  <a:pt x="4956810" y="864870"/>
                  <a:pt x="5246370" y="0"/>
                </a:cubicBezTo>
              </a:path>
            </a:pathLst>
          </a:custGeom>
          <a:ln w="1270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9431" y="3497818"/>
            <a:ext cx="178096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white">
                    <a:lumMod val="75000"/>
                  </a:prstClr>
                </a:solidFill>
                <a:latin typeface="Century Gothic"/>
              </a:rPr>
              <a:t>Investor Return</a:t>
            </a:r>
            <a:endParaRPr lang="en-US" b="1" cap="small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81200" y="2876550"/>
            <a:ext cx="2286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0456" y="2495550"/>
            <a:ext cx="18786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white">
                    <a:lumMod val="75000"/>
                  </a:prstClr>
                </a:solidFill>
                <a:latin typeface="Century Gothic"/>
              </a:rPr>
              <a:t>Investor Capital</a:t>
            </a:r>
            <a:endParaRPr lang="en-US" b="1" cap="small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3791" y="361950"/>
            <a:ext cx="21438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white">
                    <a:lumMod val="75000"/>
                  </a:prstClr>
                </a:solidFill>
                <a:latin typeface="Century Gothic"/>
              </a:rPr>
              <a:t>Company Revenues</a:t>
            </a:r>
            <a:endParaRPr lang="en-US" b="1" cap="small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51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2199" y="3943350"/>
            <a:ext cx="160867" cy="533400"/>
          </a:xfrm>
          <a:prstGeom prst="rect">
            <a:avLst/>
          </a:prstGeom>
          <a:solidFill>
            <a:srgbClr val="D500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34732" y="3943350"/>
            <a:ext cx="160867" cy="533400"/>
          </a:xfrm>
          <a:prstGeom prst="rect">
            <a:avLst/>
          </a:prstGeom>
          <a:solidFill>
            <a:srgbClr val="D500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07265" y="3943350"/>
            <a:ext cx="160867" cy="533400"/>
          </a:xfrm>
          <a:prstGeom prst="rect">
            <a:avLst/>
          </a:prstGeom>
          <a:solidFill>
            <a:srgbClr val="D500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79798" y="3943350"/>
            <a:ext cx="160867" cy="533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52331" y="3943350"/>
            <a:ext cx="160867" cy="533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24864" y="3943350"/>
            <a:ext cx="160867" cy="533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7397" y="3943350"/>
            <a:ext cx="160867" cy="533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69930" y="3943350"/>
            <a:ext cx="160867" cy="533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42463" y="3943350"/>
            <a:ext cx="160867" cy="533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14999" y="3943350"/>
            <a:ext cx="160867" cy="533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2200" y="3105150"/>
            <a:ext cx="5051605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cap="small" dirty="0" smtClean="0">
                <a:solidFill>
                  <a:srgbClr val="D50008"/>
                </a:solidFill>
                <a:latin typeface="Century Gothic"/>
              </a:rPr>
              <a:t>Unaffordable to the Company</a:t>
            </a:r>
            <a:endParaRPr lang="en-US" sz="2800" b="1" cap="small" dirty="0">
              <a:solidFill>
                <a:srgbClr val="D50008"/>
              </a:solidFill>
              <a:latin typeface="Century Gothic"/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2705100" y="3295650"/>
            <a:ext cx="228600" cy="914400"/>
          </a:xfrm>
          <a:prstGeom prst="leftBrace">
            <a:avLst>
              <a:gd name="adj1" fmla="val 110897"/>
              <a:gd name="adj2" fmla="val 50000"/>
            </a:avLst>
          </a:prstGeom>
          <a:ln>
            <a:solidFill>
              <a:srgbClr val="D500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2" name="Left Brace 41"/>
          <p:cNvSpPr/>
          <p:nvPr/>
        </p:nvSpPr>
        <p:spPr>
          <a:xfrm rot="10800000">
            <a:off x="6096000" y="3943350"/>
            <a:ext cx="114300" cy="571500"/>
          </a:xfrm>
          <a:prstGeom prst="leftBrace">
            <a:avLst>
              <a:gd name="adj1" fmla="val 110897"/>
              <a:gd name="adj2" fmla="val 50000"/>
            </a:avLst>
          </a:prstGeom>
          <a:ln>
            <a:solidFill>
              <a:srgbClr val="D500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4322" y="3962888"/>
            <a:ext cx="2326278" cy="9541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cap="small" dirty="0" smtClean="0">
                <a:solidFill>
                  <a:srgbClr val="D50008"/>
                </a:solidFill>
                <a:latin typeface="Century Gothic"/>
              </a:rPr>
              <a:t>Too Little for</a:t>
            </a:r>
            <a:br>
              <a:rPr lang="en-US" sz="2800" b="1" cap="small" dirty="0" smtClean="0">
                <a:solidFill>
                  <a:srgbClr val="D50008"/>
                </a:solidFill>
                <a:latin typeface="Century Gothic"/>
              </a:rPr>
            </a:br>
            <a:r>
              <a:rPr lang="en-US" sz="2800" b="1" cap="small" dirty="0" smtClean="0">
                <a:solidFill>
                  <a:srgbClr val="D50008"/>
                </a:solidFill>
                <a:latin typeface="Century Gothic"/>
              </a:rPr>
              <a:t>the Investor</a:t>
            </a:r>
          </a:p>
        </p:txBody>
      </p:sp>
    </p:spTree>
    <p:extLst>
      <p:ext uri="{BB962C8B-B14F-4D97-AF65-F5344CB8AC3E}">
        <p14:creationId xmlns:p14="http://schemas.microsoft.com/office/powerpoint/2010/main" val="32326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0088B3"/>
                </a:solidFill>
                <a:latin typeface="Franklin Gothic Medium"/>
                <a:cs typeface="Franklin Gothic Medium"/>
              </a:rPr>
              <a:t>Equity</a:t>
            </a:r>
            <a:endParaRPr lang="en-US" dirty="0">
              <a:solidFill>
                <a:srgbClr val="0088B3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7638" y="4476750"/>
            <a:ext cx="7917762" cy="323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1547396"/>
            <a:ext cx="0" cy="29337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20189" y="1778509"/>
            <a:ext cx="9173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cap="small" dirty="0">
                <a:solidFill>
                  <a:srgbClr val="7F7F7F"/>
                </a:solidFill>
                <a:latin typeface="Century Gothic"/>
              </a:rPr>
              <a:t>Revenue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379976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85432" y="1276350"/>
            <a:ext cx="3048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534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42488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31813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632704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9050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47433" y="4519196"/>
            <a:ext cx="54818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cap="small" dirty="0" smtClean="0">
                <a:solidFill>
                  <a:srgbClr val="7F7F7F"/>
                </a:solidFill>
                <a:latin typeface="Century Gothic"/>
              </a:rPr>
              <a:t>Time</a:t>
            </a:r>
            <a:endParaRPr lang="en-US" sz="1600" cap="small" dirty="0">
              <a:solidFill>
                <a:srgbClr val="7F7F7F"/>
              </a:solidFill>
              <a:latin typeface="Century Gothic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90600" y="19621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90600" y="594897"/>
            <a:ext cx="6705600" cy="3822776"/>
          </a:xfrm>
          <a:custGeom>
            <a:avLst/>
            <a:gdLst>
              <a:gd name="connsiteX0" fmla="*/ 0 w 4663440"/>
              <a:gd name="connsiteY0" fmla="*/ 2880360 h 2880360"/>
              <a:gd name="connsiteX1" fmla="*/ 2667000 w 4663440"/>
              <a:gd name="connsiteY1" fmla="*/ 184404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583798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7980"/>
              <a:gd name="connsiteX1" fmla="*/ 2646817 w 4663440"/>
              <a:gd name="connsiteY1" fmla="*/ 2407920 h 2887980"/>
              <a:gd name="connsiteX2" fmla="*/ 4663440 w 4663440"/>
              <a:gd name="connsiteY2" fmla="*/ 0 h 2887980"/>
              <a:gd name="connsiteX0" fmla="*/ 0 w 4663440"/>
              <a:gd name="connsiteY0" fmla="*/ 2880360 h 2880360"/>
              <a:gd name="connsiteX1" fmla="*/ 2961915 w 4663440"/>
              <a:gd name="connsiteY1" fmla="*/ 2263177 h 2880360"/>
              <a:gd name="connsiteX2" fmla="*/ 4663440 w 4663440"/>
              <a:gd name="connsiteY2" fmla="*/ 0 h 2880360"/>
              <a:gd name="connsiteX0" fmla="*/ 0 w 4922520"/>
              <a:gd name="connsiteY0" fmla="*/ 2525254 h 2525254"/>
              <a:gd name="connsiteX1" fmla="*/ 2961915 w 4922520"/>
              <a:gd name="connsiteY1" fmla="*/ 1908071 h 2525254"/>
              <a:gd name="connsiteX2" fmla="*/ 4922520 w 4922520"/>
              <a:gd name="connsiteY2" fmla="*/ 0 h 2525254"/>
              <a:gd name="connsiteX0" fmla="*/ 0 w 4922520"/>
              <a:gd name="connsiteY0" fmla="*/ 2525254 h 2525254"/>
              <a:gd name="connsiteX1" fmla="*/ 3044190 w 4922520"/>
              <a:gd name="connsiteY1" fmla="*/ 1775527 h 2525254"/>
              <a:gd name="connsiteX2" fmla="*/ 4922520 w 4922520"/>
              <a:gd name="connsiteY2" fmla="*/ 0 h 2525254"/>
              <a:gd name="connsiteX0" fmla="*/ 0 w 5246370"/>
              <a:gd name="connsiteY0" fmla="*/ 2969136 h 2969136"/>
              <a:gd name="connsiteX1" fmla="*/ 304419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6370" h="2969136">
                <a:moveTo>
                  <a:pt x="0" y="2969136"/>
                </a:moveTo>
                <a:cubicBezTo>
                  <a:pt x="1325880" y="2904366"/>
                  <a:pt x="1910715" y="2687632"/>
                  <a:pt x="2914650" y="2219409"/>
                </a:cubicBezTo>
                <a:cubicBezTo>
                  <a:pt x="3789045" y="1724553"/>
                  <a:pt x="4956810" y="864870"/>
                  <a:pt x="5246370" y="0"/>
                </a:cubicBezTo>
              </a:path>
            </a:pathLst>
          </a:custGeom>
          <a:ln w="1270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7634733" y="1226551"/>
            <a:ext cx="24734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Future Investor Return</a:t>
            </a:r>
            <a:endParaRPr lang="en-US" b="1" cap="smal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81200" y="2876550"/>
            <a:ext cx="2286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0456" y="2495550"/>
            <a:ext cx="18786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Investor Capital</a:t>
            </a:r>
            <a:endParaRPr lang="en-US" b="1" cap="smal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3791" y="361950"/>
            <a:ext cx="21438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Company Revenues</a:t>
            </a:r>
            <a:endParaRPr lang="en-US" b="1" cap="smal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52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50145" y="209550"/>
            <a:ext cx="360455" cy="4267200"/>
          </a:xfrm>
          <a:prstGeom prst="rect">
            <a:avLst/>
          </a:prstGeom>
          <a:noFill/>
          <a:ln w="38100" cmpd="sng">
            <a:solidFill>
              <a:schemeClr val="accent1"/>
            </a:solidFill>
            <a:prstDash val="sysDash"/>
          </a:ln>
          <a:effectLst>
            <a:outerShdw blurRad="40000" dist="23000" dir="5400000" rotWithShape="0">
              <a:schemeClr val="accent4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30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0088B3"/>
                </a:solidFill>
                <a:latin typeface="Franklin Gothic Medium"/>
                <a:cs typeface="Franklin Gothic Medium"/>
              </a:rPr>
              <a:t>Equity</a:t>
            </a:r>
            <a:endParaRPr lang="en-US" dirty="0">
              <a:solidFill>
                <a:srgbClr val="0088B3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7638" y="4476750"/>
            <a:ext cx="7917762" cy="323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1547396"/>
            <a:ext cx="0" cy="29337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41068" y="1778509"/>
            <a:ext cx="8756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cap="small" dirty="0" smtClean="0">
                <a:solidFill>
                  <a:prstClr val="white"/>
                </a:solidFill>
                <a:latin typeface="Century Gothic"/>
              </a:rPr>
              <a:t>Revenue</a:t>
            </a:r>
            <a:endParaRPr lang="en-US" sz="1600" cap="small" dirty="0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379976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85432" y="1276350"/>
            <a:ext cx="3048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534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42488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31813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632704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9050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4093" y="4519196"/>
            <a:ext cx="171152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2000" b="1" cap="small" dirty="0" smtClean="0">
                <a:solidFill>
                  <a:srgbClr val="D50008"/>
                </a:solidFill>
                <a:latin typeface="Century Gothic"/>
              </a:rPr>
              <a:t>Years of Time</a:t>
            </a:r>
            <a:endParaRPr lang="en-US" sz="2000" b="1" cap="small" dirty="0">
              <a:solidFill>
                <a:srgbClr val="D50008"/>
              </a:solidFill>
              <a:latin typeface="Century Gothic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90600" y="19621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90600" y="594897"/>
            <a:ext cx="6705600" cy="3822776"/>
          </a:xfrm>
          <a:custGeom>
            <a:avLst/>
            <a:gdLst>
              <a:gd name="connsiteX0" fmla="*/ 0 w 4663440"/>
              <a:gd name="connsiteY0" fmla="*/ 2880360 h 2880360"/>
              <a:gd name="connsiteX1" fmla="*/ 2667000 w 4663440"/>
              <a:gd name="connsiteY1" fmla="*/ 184404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583798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7980"/>
              <a:gd name="connsiteX1" fmla="*/ 2646817 w 4663440"/>
              <a:gd name="connsiteY1" fmla="*/ 2407920 h 2887980"/>
              <a:gd name="connsiteX2" fmla="*/ 4663440 w 4663440"/>
              <a:gd name="connsiteY2" fmla="*/ 0 h 2887980"/>
              <a:gd name="connsiteX0" fmla="*/ 0 w 4663440"/>
              <a:gd name="connsiteY0" fmla="*/ 2880360 h 2880360"/>
              <a:gd name="connsiteX1" fmla="*/ 2961915 w 4663440"/>
              <a:gd name="connsiteY1" fmla="*/ 2263177 h 2880360"/>
              <a:gd name="connsiteX2" fmla="*/ 4663440 w 4663440"/>
              <a:gd name="connsiteY2" fmla="*/ 0 h 2880360"/>
              <a:gd name="connsiteX0" fmla="*/ 0 w 4922520"/>
              <a:gd name="connsiteY0" fmla="*/ 2525254 h 2525254"/>
              <a:gd name="connsiteX1" fmla="*/ 2961915 w 4922520"/>
              <a:gd name="connsiteY1" fmla="*/ 1908071 h 2525254"/>
              <a:gd name="connsiteX2" fmla="*/ 4922520 w 4922520"/>
              <a:gd name="connsiteY2" fmla="*/ 0 h 2525254"/>
              <a:gd name="connsiteX0" fmla="*/ 0 w 4922520"/>
              <a:gd name="connsiteY0" fmla="*/ 2525254 h 2525254"/>
              <a:gd name="connsiteX1" fmla="*/ 3044190 w 4922520"/>
              <a:gd name="connsiteY1" fmla="*/ 1775527 h 2525254"/>
              <a:gd name="connsiteX2" fmla="*/ 4922520 w 4922520"/>
              <a:gd name="connsiteY2" fmla="*/ 0 h 2525254"/>
              <a:gd name="connsiteX0" fmla="*/ 0 w 5246370"/>
              <a:gd name="connsiteY0" fmla="*/ 2969136 h 2969136"/>
              <a:gd name="connsiteX1" fmla="*/ 304419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6370" h="2969136">
                <a:moveTo>
                  <a:pt x="0" y="2969136"/>
                </a:moveTo>
                <a:cubicBezTo>
                  <a:pt x="1325880" y="2904366"/>
                  <a:pt x="1910715" y="2687632"/>
                  <a:pt x="2914650" y="2219409"/>
                </a:cubicBezTo>
                <a:cubicBezTo>
                  <a:pt x="3789045" y="1724553"/>
                  <a:pt x="4956810" y="864870"/>
                  <a:pt x="5246370" y="0"/>
                </a:cubicBezTo>
              </a:path>
            </a:pathLst>
          </a:custGeom>
          <a:ln w="1270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81200" y="2876550"/>
            <a:ext cx="2286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0456" y="2495550"/>
            <a:ext cx="18786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white">
                    <a:lumMod val="75000"/>
                  </a:prstClr>
                </a:solidFill>
                <a:latin typeface="Century Gothic"/>
              </a:rPr>
              <a:t>Investor Capital</a:t>
            </a:r>
            <a:endParaRPr lang="en-US" b="1" cap="small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3791" y="361950"/>
            <a:ext cx="21438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white">
                    <a:lumMod val="75000"/>
                  </a:prstClr>
                </a:solidFill>
                <a:latin typeface="Century Gothic"/>
              </a:rPr>
              <a:t>Company Revenues</a:t>
            </a:r>
            <a:endParaRPr lang="en-US" b="1" cap="small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53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81534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5400000">
            <a:off x="7634733" y="1226551"/>
            <a:ext cx="24734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cap="small" dirty="0" smtClean="0">
                <a:solidFill>
                  <a:prstClr val="white">
                    <a:lumMod val="75000"/>
                  </a:prstClr>
                </a:solidFill>
                <a:latin typeface="Century Gothic"/>
              </a:rPr>
              <a:t>Future Investor Return</a:t>
            </a:r>
            <a:endParaRPr lang="en-US" b="1" cap="small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50145" y="209550"/>
            <a:ext cx="360455" cy="4267200"/>
          </a:xfrm>
          <a:prstGeom prst="rect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prstDash val="sysDash"/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7357523" y="1110934"/>
            <a:ext cx="2172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cap="small" dirty="0" smtClean="0">
                <a:solidFill>
                  <a:srgbClr val="D50008"/>
                </a:solidFill>
                <a:latin typeface="Century Gothic"/>
              </a:rPr>
              <a:t>Acquisition or IPO</a:t>
            </a:r>
            <a:endParaRPr lang="en-US" b="1" cap="small" dirty="0">
              <a:solidFill>
                <a:srgbClr val="D50008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30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0088B3"/>
                </a:solidFill>
                <a:latin typeface="Franklin Gothic Medium"/>
                <a:cs typeface="Franklin Gothic Medium"/>
              </a:rPr>
              <a:t>Revenue-based</a:t>
            </a:r>
            <a:endParaRPr lang="en-US" dirty="0">
              <a:solidFill>
                <a:srgbClr val="0088B3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7638" y="4476750"/>
            <a:ext cx="7917762" cy="323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1547396"/>
            <a:ext cx="0" cy="29337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20189" y="1778509"/>
            <a:ext cx="9173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cap="small" dirty="0" smtClean="0">
                <a:solidFill>
                  <a:srgbClr val="7F7F7F"/>
                </a:solidFill>
                <a:latin typeface="Century Gothic"/>
              </a:rPr>
              <a:t>Revenue</a:t>
            </a:r>
            <a:endParaRPr lang="en-US" sz="1600" cap="small" dirty="0">
              <a:solidFill>
                <a:srgbClr val="7F7F7F"/>
              </a:solidFill>
              <a:latin typeface="Century Gothic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379976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85432" y="1276350"/>
            <a:ext cx="3048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534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42488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31813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632704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9050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47433" y="4519196"/>
            <a:ext cx="54818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cap="small" dirty="0" smtClean="0">
                <a:solidFill>
                  <a:srgbClr val="7F7F7F"/>
                </a:solidFill>
                <a:latin typeface="Century Gothic"/>
              </a:rPr>
              <a:t>Time</a:t>
            </a:r>
            <a:endParaRPr lang="en-US" sz="1600" cap="small" dirty="0">
              <a:solidFill>
                <a:srgbClr val="7F7F7F"/>
              </a:solidFill>
              <a:latin typeface="Century Gothic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90600" y="19621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90600" y="594897"/>
            <a:ext cx="6705600" cy="3822776"/>
          </a:xfrm>
          <a:custGeom>
            <a:avLst/>
            <a:gdLst>
              <a:gd name="connsiteX0" fmla="*/ 0 w 4663440"/>
              <a:gd name="connsiteY0" fmla="*/ 2880360 h 2880360"/>
              <a:gd name="connsiteX1" fmla="*/ 2667000 w 4663440"/>
              <a:gd name="connsiteY1" fmla="*/ 184404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583798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7980"/>
              <a:gd name="connsiteX1" fmla="*/ 2646817 w 4663440"/>
              <a:gd name="connsiteY1" fmla="*/ 2407920 h 2887980"/>
              <a:gd name="connsiteX2" fmla="*/ 4663440 w 4663440"/>
              <a:gd name="connsiteY2" fmla="*/ 0 h 2887980"/>
              <a:gd name="connsiteX0" fmla="*/ 0 w 4663440"/>
              <a:gd name="connsiteY0" fmla="*/ 2880360 h 2880360"/>
              <a:gd name="connsiteX1" fmla="*/ 2961915 w 4663440"/>
              <a:gd name="connsiteY1" fmla="*/ 2263177 h 2880360"/>
              <a:gd name="connsiteX2" fmla="*/ 4663440 w 4663440"/>
              <a:gd name="connsiteY2" fmla="*/ 0 h 2880360"/>
              <a:gd name="connsiteX0" fmla="*/ 0 w 4922520"/>
              <a:gd name="connsiteY0" fmla="*/ 2525254 h 2525254"/>
              <a:gd name="connsiteX1" fmla="*/ 2961915 w 4922520"/>
              <a:gd name="connsiteY1" fmla="*/ 1908071 h 2525254"/>
              <a:gd name="connsiteX2" fmla="*/ 4922520 w 4922520"/>
              <a:gd name="connsiteY2" fmla="*/ 0 h 2525254"/>
              <a:gd name="connsiteX0" fmla="*/ 0 w 4922520"/>
              <a:gd name="connsiteY0" fmla="*/ 2525254 h 2525254"/>
              <a:gd name="connsiteX1" fmla="*/ 3044190 w 4922520"/>
              <a:gd name="connsiteY1" fmla="*/ 1775527 h 2525254"/>
              <a:gd name="connsiteX2" fmla="*/ 4922520 w 4922520"/>
              <a:gd name="connsiteY2" fmla="*/ 0 h 2525254"/>
              <a:gd name="connsiteX0" fmla="*/ 0 w 5246370"/>
              <a:gd name="connsiteY0" fmla="*/ 2969136 h 2969136"/>
              <a:gd name="connsiteX1" fmla="*/ 304419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6370" h="2969136">
                <a:moveTo>
                  <a:pt x="0" y="2969136"/>
                </a:moveTo>
                <a:cubicBezTo>
                  <a:pt x="1325880" y="2904366"/>
                  <a:pt x="1910715" y="2687632"/>
                  <a:pt x="2914650" y="2219409"/>
                </a:cubicBezTo>
                <a:cubicBezTo>
                  <a:pt x="3789045" y="1724553"/>
                  <a:pt x="4956810" y="864870"/>
                  <a:pt x="5246370" y="0"/>
                </a:cubicBezTo>
              </a:path>
            </a:pathLst>
          </a:custGeom>
          <a:ln w="1270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81200" y="2876550"/>
            <a:ext cx="2286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0456" y="2495550"/>
            <a:ext cx="18786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Investor Capital</a:t>
            </a:r>
            <a:endParaRPr lang="en-US" b="1" cap="smal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3791" y="361950"/>
            <a:ext cx="21438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Company Revenues</a:t>
            </a:r>
            <a:endParaRPr lang="en-US" b="1" cap="smal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54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5324" y="4419601"/>
            <a:ext cx="152401" cy="57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28786" y="4400551"/>
            <a:ext cx="160867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00714" y="4359276"/>
            <a:ext cx="160867" cy="117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2642" y="4324351"/>
            <a:ext cx="160867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4570" y="4248151"/>
            <a:ext cx="160867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16498" y="4171951"/>
            <a:ext cx="160867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88426" y="4070351"/>
            <a:ext cx="160867" cy="4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60354" y="4000501"/>
            <a:ext cx="160867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32282" y="3921126"/>
            <a:ext cx="160867" cy="55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04210" y="3790951"/>
            <a:ext cx="160867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87428" y="3409950"/>
            <a:ext cx="104697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Investor</a:t>
            </a:r>
          </a:p>
          <a:p>
            <a:r>
              <a:rPr lang="en-US" b="1" cap="small" dirty="0" smtClean="0">
                <a:solidFill>
                  <a:prstClr val="black"/>
                </a:solidFill>
                <a:latin typeface="Century Gothic"/>
              </a:rPr>
              <a:t>Return</a:t>
            </a:r>
            <a:endParaRPr lang="en-US" b="1" cap="smal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01862" y="4431032"/>
            <a:ext cx="15240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38400" y="4431032"/>
            <a:ext cx="15240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76138" y="3638551"/>
            <a:ext cx="160867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48066" y="3486151"/>
            <a:ext cx="160867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62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0088B3"/>
                </a:solidFill>
                <a:latin typeface="Franklin Gothic Medium"/>
                <a:cs typeface="Franklin Gothic Medium"/>
              </a:rPr>
              <a:t>Revenue-based</a:t>
            </a:r>
            <a:endParaRPr lang="en-US" dirty="0">
              <a:solidFill>
                <a:srgbClr val="0088B3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7638" y="4476750"/>
            <a:ext cx="7917762" cy="323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1547396"/>
            <a:ext cx="0" cy="29337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41068" y="1778509"/>
            <a:ext cx="8756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cap="small" dirty="0" smtClean="0">
                <a:solidFill>
                  <a:prstClr val="white"/>
                </a:solidFill>
                <a:latin typeface="Century Gothic"/>
              </a:rPr>
              <a:t>Revenue</a:t>
            </a:r>
            <a:endParaRPr lang="en-US" sz="1600" cap="small" dirty="0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379976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85432" y="1276350"/>
            <a:ext cx="3048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534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42488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31813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632704" y="1276350"/>
            <a:ext cx="1524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9050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90600" y="1962150"/>
            <a:ext cx="79248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90600" y="594897"/>
            <a:ext cx="6705600" cy="3822776"/>
          </a:xfrm>
          <a:custGeom>
            <a:avLst/>
            <a:gdLst>
              <a:gd name="connsiteX0" fmla="*/ 0 w 4663440"/>
              <a:gd name="connsiteY0" fmla="*/ 2880360 h 2880360"/>
              <a:gd name="connsiteX1" fmla="*/ 2667000 w 4663440"/>
              <a:gd name="connsiteY1" fmla="*/ 184404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895600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0360"/>
              <a:gd name="connsiteX1" fmla="*/ 2583798 w 4663440"/>
              <a:gd name="connsiteY1" fmla="*/ 2255520 h 2880360"/>
              <a:gd name="connsiteX2" fmla="*/ 4663440 w 4663440"/>
              <a:gd name="connsiteY2" fmla="*/ 0 h 2880360"/>
              <a:gd name="connsiteX0" fmla="*/ 0 w 4663440"/>
              <a:gd name="connsiteY0" fmla="*/ 2880360 h 2887980"/>
              <a:gd name="connsiteX1" fmla="*/ 2646817 w 4663440"/>
              <a:gd name="connsiteY1" fmla="*/ 2407920 h 2887980"/>
              <a:gd name="connsiteX2" fmla="*/ 4663440 w 4663440"/>
              <a:gd name="connsiteY2" fmla="*/ 0 h 2887980"/>
              <a:gd name="connsiteX0" fmla="*/ 0 w 4663440"/>
              <a:gd name="connsiteY0" fmla="*/ 2880360 h 2880360"/>
              <a:gd name="connsiteX1" fmla="*/ 2961915 w 4663440"/>
              <a:gd name="connsiteY1" fmla="*/ 2263177 h 2880360"/>
              <a:gd name="connsiteX2" fmla="*/ 4663440 w 4663440"/>
              <a:gd name="connsiteY2" fmla="*/ 0 h 2880360"/>
              <a:gd name="connsiteX0" fmla="*/ 0 w 4922520"/>
              <a:gd name="connsiteY0" fmla="*/ 2525254 h 2525254"/>
              <a:gd name="connsiteX1" fmla="*/ 2961915 w 4922520"/>
              <a:gd name="connsiteY1" fmla="*/ 1908071 h 2525254"/>
              <a:gd name="connsiteX2" fmla="*/ 4922520 w 4922520"/>
              <a:gd name="connsiteY2" fmla="*/ 0 h 2525254"/>
              <a:gd name="connsiteX0" fmla="*/ 0 w 4922520"/>
              <a:gd name="connsiteY0" fmla="*/ 2525254 h 2525254"/>
              <a:gd name="connsiteX1" fmla="*/ 3044190 w 4922520"/>
              <a:gd name="connsiteY1" fmla="*/ 1775527 h 2525254"/>
              <a:gd name="connsiteX2" fmla="*/ 4922520 w 4922520"/>
              <a:gd name="connsiteY2" fmla="*/ 0 h 2525254"/>
              <a:gd name="connsiteX0" fmla="*/ 0 w 5246370"/>
              <a:gd name="connsiteY0" fmla="*/ 2969136 h 2969136"/>
              <a:gd name="connsiteX1" fmla="*/ 304419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  <a:gd name="connsiteX0" fmla="*/ 0 w 5246370"/>
              <a:gd name="connsiteY0" fmla="*/ 2969136 h 2969136"/>
              <a:gd name="connsiteX1" fmla="*/ 2914650 w 5246370"/>
              <a:gd name="connsiteY1" fmla="*/ 2219409 h 2969136"/>
              <a:gd name="connsiteX2" fmla="*/ 5246370 w 5246370"/>
              <a:gd name="connsiteY2" fmla="*/ 0 h 29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6370" h="2969136">
                <a:moveTo>
                  <a:pt x="0" y="2969136"/>
                </a:moveTo>
                <a:cubicBezTo>
                  <a:pt x="1325880" y="2904366"/>
                  <a:pt x="1910715" y="2687632"/>
                  <a:pt x="2914650" y="2219409"/>
                </a:cubicBezTo>
                <a:cubicBezTo>
                  <a:pt x="3789045" y="1724553"/>
                  <a:pt x="4956810" y="864870"/>
                  <a:pt x="5246370" y="0"/>
                </a:cubicBezTo>
              </a:path>
            </a:pathLst>
          </a:custGeom>
          <a:ln w="1270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81200" y="2876550"/>
            <a:ext cx="2286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0456" y="2495550"/>
            <a:ext cx="18786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white">
                    <a:lumMod val="75000"/>
                  </a:prstClr>
                </a:solidFill>
                <a:latin typeface="Century Gothic"/>
              </a:rPr>
              <a:t>Investor Capital</a:t>
            </a:r>
            <a:endParaRPr lang="en-US" b="1" cap="small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3791" y="361950"/>
            <a:ext cx="21438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cap="small" dirty="0" smtClean="0">
                <a:solidFill>
                  <a:prstClr val="white">
                    <a:lumMod val="75000"/>
                  </a:prstClr>
                </a:solidFill>
                <a:latin typeface="Century Gothic"/>
              </a:rPr>
              <a:t>Company Revenues</a:t>
            </a:r>
            <a:endParaRPr lang="en-US" b="1" cap="small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55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8153400" y="1276350"/>
            <a:ext cx="0" cy="319573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47433" y="4519196"/>
            <a:ext cx="54818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cap="small" dirty="0" smtClean="0">
                <a:solidFill>
                  <a:srgbClr val="7F7F7F"/>
                </a:solidFill>
                <a:latin typeface="Century Gothic"/>
              </a:rPr>
              <a:t>Time</a:t>
            </a:r>
            <a:endParaRPr lang="en-US" sz="1600" cap="small" dirty="0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65324" y="4419601"/>
            <a:ext cx="152401" cy="57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28786" y="4400551"/>
            <a:ext cx="160867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0714" y="4359276"/>
            <a:ext cx="160867" cy="117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2642" y="4324351"/>
            <a:ext cx="160867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4570" y="4248151"/>
            <a:ext cx="160867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498" y="4171951"/>
            <a:ext cx="160867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88426" y="4070351"/>
            <a:ext cx="160867" cy="4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60354" y="4000501"/>
            <a:ext cx="160867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32282" y="3921126"/>
            <a:ext cx="160867" cy="55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4210" y="3790951"/>
            <a:ext cx="160867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87428" y="3409950"/>
            <a:ext cx="104697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b="1" cap="sm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prstClr val="white">
                    <a:lumMod val="75000"/>
                  </a:prstClr>
                </a:solidFill>
                <a:latin typeface="Century Gothic"/>
              </a:rPr>
              <a:t>Investor</a:t>
            </a:r>
          </a:p>
          <a:p>
            <a:r>
              <a:rPr lang="en-US" dirty="0">
                <a:solidFill>
                  <a:prstClr val="white">
                    <a:lumMod val="75000"/>
                  </a:prstClr>
                </a:solidFill>
                <a:latin typeface="Century Gothic"/>
              </a:rPr>
              <a:t>Return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01862" y="4431032"/>
            <a:ext cx="15240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38400" y="4431032"/>
            <a:ext cx="15240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76138" y="3638551"/>
            <a:ext cx="160867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48066" y="3486151"/>
            <a:ext cx="160867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9" name="Left Brace 48"/>
          <p:cNvSpPr/>
          <p:nvPr/>
        </p:nvSpPr>
        <p:spPr>
          <a:xfrm rot="8727052">
            <a:off x="5791152" y="2903033"/>
            <a:ext cx="381000" cy="924840"/>
          </a:xfrm>
          <a:prstGeom prst="leftBrace">
            <a:avLst>
              <a:gd name="adj1" fmla="val 110897"/>
              <a:gd name="adj2" fmla="val 5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0" name="TextBox 49"/>
          <p:cNvSpPr txBox="1"/>
          <p:nvPr/>
        </p:nvSpPr>
        <p:spPr>
          <a:xfrm rot="19410870">
            <a:off x="6129888" y="1991217"/>
            <a:ext cx="280548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2400" b="1" cap="small" dirty="0" smtClean="0">
                <a:solidFill>
                  <a:srgbClr val="508500"/>
                </a:solidFill>
                <a:latin typeface="Century Gothic"/>
              </a:rPr>
              <a:t>Percent of Revenue</a:t>
            </a:r>
            <a:endParaRPr lang="en-US" sz="2400" b="1" cap="small" dirty="0">
              <a:solidFill>
                <a:srgbClr val="508500"/>
              </a:solidFill>
              <a:latin typeface="Century Gothic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82742" y="4639330"/>
            <a:ext cx="266385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rgbClr val="508500"/>
                </a:solidFill>
                <a:latin typeface="Century Gothic"/>
              </a:rPr>
              <a:t>Fixed Total Return</a:t>
            </a:r>
            <a:endParaRPr lang="en-US" sz="2400" b="1" cap="small" dirty="0">
              <a:solidFill>
                <a:srgbClr val="508500"/>
              </a:solidFill>
              <a:latin typeface="Century Gothic"/>
            </a:endParaRPr>
          </a:p>
        </p:txBody>
      </p:sp>
      <p:sp>
        <p:nvSpPr>
          <p:cNvPr id="52" name="Left Brace 51"/>
          <p:cNvSpPr/>
          <p:nvPr/>
        </p:nvSpPr>
        <p:spPr>
          <a:xfrm rot="16200000">
            <a:off x="4838700" y="2000250"/>
            <a:ext cx="152399" cy="5257800"/>
          </a:xfrm>
          <a:prstGeom prst="leftBrace">
            <a:avLst>
              <a:gd name="adj1" fmla="val 110897"/>
              <a:gd name="adj2" fmla="val 5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07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r>
              <a:rPr lang="en-US" b="1" dirty="0" smtClean="0"/>
              <a:t>$100,000 </a:t>
            </a:r>
            <a:r>
              <a:rPr lang="en-US" dirty="0" smtClean="0"/>
              <a:t>investment</a:t>
            </a:r>
          </a:p>
          <a:p>
            <a:r>
              <a:rPr lang="en-US" dirty="0" smtClean="0"/>
              <a:t>Payments of </a:t>
            </a:r>
            <a:r>
              <a:rPr lang="en-US" b="1" u="sng" dirty="0" smtClean="0"/>
              <a:t>5%</a:t>
            </a:r>
            <a:r>
              <a:rPr lang="en-US" dirty="0" smtClean="0"/>
              <a:t> of future </a:t>
            </a:r>
            <a:r>
              <a:rPr lang="en-US" b="1" u="sng" dirty="0" smtClean="0"/>
              <a:t>monthly</a:t>
            </a:r>
            <a:r>
              <a:rPr lang="en-US" dirty="0" smtClean="0"/>
              <a:t> revenues</a:t>
            </a:r>
          </a:p>
          <a:p>
            <a:r>
              <a:rPr lang="en-US" dirty="0" smtClean="0"/>
              <a:t>Totaling </a:t>
            </a:r>
            <a:r>
              <a:rPr lang="en-US" b="1" dirty="0" smtClean="0"/>
              <a:t>$200,000</a:t>
            </a:r>
          </a:p>
          <a:p>
            <a:r>
              <a:rPr lang="en-US" dirty="0" smtClean="0"/>
              <a:t>Providing a </a:t>
            </a:r>
            <a:r>
              <a:rPr lang="en-US" b="1" u="sng" dirty="0" smtClean="0"/>
              <a:t>2x</a:t>
            </a:r>
            <a:r>
              <a:rPr lang="en-US" dirty="0" smtClean="0"/>
              <a:t> return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8B3"/>
                </a:solidFill>
              </a:rPr>
              <a:t>E.g. Revenue-based Loan</a:t>
            </a:r>
            <a:endParaRPr lang="en-US" dirty="0">
              <a:solidFill>
                <a:srgbClr val="0088B3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56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r>
              <a:rPr lang="en-US" b="1" dirty="0" smtClean="0"/>
              <a:t>$100,000 </a:t>
            </a:r>
            <a:r>
              <a:rPr lang="en-US" dirty="0" smtClean="0"/>
              <a:t>buys </a:t>
            </a:r>
            <a:r>
              <a:rPr lang="en-US" b="1" u="sng" dirty="0" smtClean="0"/>
              <a:t>10%</a:t>
            </a:r>
            <a:r>
              <a:rPr lang="en-US" dirty="0" smtClean="0"/>
              <a:t> ownership</a:t>
            </a:r>
          </a:p>
          <a:p>
            <a:r>
              <a:rPr lang="en-US" dirty="0" smtClean="0"/>
              <a:t>Company repurchases </a:t>
            </a:r>
            <a:r>
              <a:rPr lang="en-US" b="1" u="sng" dirty="0" smtClean="0"/>
              <a:t>half</a:t>
            </a:r>
            <a:r>
              <a:rPr lang="en-US" dirty="0" smtClean="0"/>
              <a:t> those shares for </a:t>
            </a:r>
            <a:r>
              <a:rPr lang="en-US" b="1" u="sng" dirty="0" smtClean="0"/>
              <a:t>$200,000</a:t>
            </a:r>
          </a:p>
          <a:p>
            <a:r>
              <a:rPr lang="en-US" dirty="0" smtClean="0"/>
              <a:t>Using </a:t>
            </a:r>
            <a:r>
              <a:rPr lang="en-US" b="1" u="sng" dirty="0" smtClean="0"/>
              <a:t>5%</a:t>
            </a:r>
            <a:r>
              <a:rPr lang="en-US" dirty="0" smtClean="0"/>
              <a:t> of future </a:t>
            </a:r>
            <a:r>
              <a:rPr lang="en-US" b="1" u="sng" dirty="0" smtClean="0"/>
              <a:t>quarterly</a:t>
            </a:r>
            <a:r>
              <a:rPr lang="en-US" dirty="0" smtClean="0"/>
              <a:t> revenues</a:t>
            </a:r>
          </a:p>
          <a:p>
            <a:r>
              <a:rPr lang="en-US" dirty="0" smtClean="0"/>
              <a:t>Providing a </a:t>
            </a:r>
            <a:r>
              <a:rPr lang="en-US" b="1" u="sng" dirty="0" smtClean="0"/>
              <a:t>2x</a:t>
            </a:r>
            <a:r>
              <a:rPr lang="en-US" dirty="0" smtClean="0"/>
              <a:t>+ return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8B3"/>
                </a:solidFill>
              </a:rPr>
              <a:t>E.g. Revenue-</a:t>
            </a:r>
            <a:r>
              <a:rPr lang="en-US" dirty="0" smtClean="0">
                <a:solidFill>
                  <a:srgbClr val="0088B3"/>
                </a:solidFill>
              </a:rPr>
              <a:t>based </a:t>
            </a:r>
            <a:r>
              <a:rPr lang="en-US" dirty="0" smtClean="0">
                <a:solidFill>
                  <a:srgbClr val="0088B3"/>
                </a:solidFill>
              </a:rPr>
              <a:t>Equity</a:t>
            </a:r>
            <a:endParaRPr lang="en-US" dirty="0">
              <a:solidFill>
                <a:srgbClr val="0088B3"/>
              </a:solidFill>
            </a:endParaRPr>
          </a:p>
        </p:txBody>
      </p:sp>
      <p:pic>
        <p:nvPicPr>
          <p:cNvPr id="7" name="Picture 6" descr="Fledge (light)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714750"/>
            <a:ext cx="2286000" cy="1143000"/>
          </a:xfrm>
          <a:prstGeom prst="rect">
            <a:avLst/>
          </a:prstGeom>
        </p:spPr>
      </p:pic>
      <p:pic>
        <p:nvPicPr>
          <p:cNvPr id="6" name="Picture 5" descr="Revenue-based 400x60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4781550"/>
            <a:ext cx="228600" cy="3429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57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8B3"/>
                </a:solidFill>
              </a:rPr>
              <a:t>Key Variables</a:t>
            </a:r>
            <a:endParaRPr lang="en-US" dirty="0">
              <a:solidFill>
                <a:srgbClr val="0088B3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457200" y="1200150"/>
            <a:ext cx="4495800" cy="339407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%</a:t>
            </a:r>
            <a:r>
              <a:rPr lang="en-US" dirty="0" smtClean="0"/>
              <a:t> of revenues</a:t>
            </a:r>
          </a:p>
          <a:p>
            <a:pPr lvl="1"/>
            <a:r>
              <a:rPr lang="en-US" sz="2400" dirty="0" smtClean="0"/>
              <a:t>single digit percentage</a:t>
            </a:r>
          </a:p>
          <a:p>
            <a:r>
              <a:rPr lang="en-US" b="1" u="sng" dirty="0" smtClean="0"/>
              <a:t>X</a:t>
            </a:r>
            <a:r>
              <a:rPr lang="en-US" dirty="0" smtClean="0"/>
              <a:t> cash-on-cash return</a:t>
            </a:r>
          </a:p>
          <a:p>
            <a:pPr lvl="1"/>
            <a:r>
              <a:rPr lang="en-US" sz="2000" dirty="0" smtClean="0"/>
              <a:t>typically 2x-4x for seed stage</a:t>
            </a:r>
          </a:p>
          <a:p>
            <a:pPr lvl="1"/>
            <a:r>
              <a:rPr lang="en-US" sz="2000" dirty="0" smtClean="0"/>
              <a:t>commonly 2x for growth stage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715000" y="1200150"/>
            <a:ext cx="3429000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Other considerations:</a:t>
            </a:r>
          </a:p>
          <a:p>
            <a:r>
              <a:rPr lang="en-US" sz="2000" dirty="0" smtClean="0"/>
              <a:t>Debt or Equity</a:t>
            </a:r>
          </a:p>
          <a:p>
            <a:pPr marL="684213" lvl="1" indent="-227013"/>
            <a:r>
              <a:rPr lang="en-US" sz="1600" dirty="0" smtClean="0"/>
              <a:t>tax rates and deductions</a:t>
            </a:r>
          </a:p>
          <a:p>
            <a:r>
              <a:rPr lang="en-US" sz="2000" dirty="0" smtClean="0"/>
              <a:t>Residual equity</a:t>
            </a:r>
          </a:p>
          <a:p>
            <a:pPr marL="684213" lvl="1" indent="-227013"/>
            <a:r>
              <a:rPr lang="en-US" sz="1600" dirty="0"/>
              <a:t>u</a:t>
            </a:r>
            <a:r>
              <a:rPr lang="en-US" sz="1600" dirty="0" smtClean="0"/>
              <a:t>pside upon exits</a:t>
            </a:r>
          </a:p>
          <a:p>
            <a:r>
              <a:rPr lang="en-US" sz="2000" dirty="0" smtClean="0"/>
              <a:t>Optional or Mandatory</a:t>
            </a:r>
          </a:p>
          <a:p>
            <a:pPr marL="684213" lvl="1" indent="-227013"/>
            <a:r>
              <a:rPr lang="en-US" sz="1600" dirty="0" smtClean="0"/>
              <a:t>who chooses</a:t>
            </a:r>
          </a:p>
          <a:p>
            <a:pPr marL="341313" indent="-284163"/>
            <a:r>
              <a:rPr lang="en-US" sz="2000" dirty="0" smtClean="0"/>
              <a:t>Other preferences</a:t>
            </a:r>
            <a:endParaRPr lang="en-US" sz="2000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58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0800000">
            <a:off x="2398776" y="514350"/>
            <a:ext cx="4596384" cy="396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123950"/>
            <a:ext cx="66080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00"/>
                </a:solidFill>
                <a:latin typeface="Century Gothic"/>
              </a:rPr>
              <a:t>500,000</a:t>
            </a:r>
            <a:r>
              <a:rPr lang="en-US" sz="4400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en-US" sz="4400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4400" dirty="0" smtClean="0">
                <a:solidFill>
                  <a:srgbClr val="000000"/>
                </a:solidFill>
                <a:latin typeface="Century Gothic"/>
              </a:rPr>
              <a:t>“investable” startups</a:t>
            </a:r>
            <a:endParaRPr lang="en-US" sz="44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4767264"/>
            <a:ext cx="457200" cy="37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59</a:t>
            </a:fld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6385" y="4552950"/>
            <a:ext cx="238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7F7F7F"/>
                </a:solidFill>
                <a:latin typeface="Century Gothic"/>
              </a:rPr>
              <a:t>Given the right investment structure</a:t>
            </a:r>
            <a:endParaRPr lang="en-US" sz="1000" dirty="0">
              <a:solidFill>
                <a:srgbClr val="7F7F7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304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498303"/>
              </p:ext>
            </p:extLst>
          </p:nvPr>
        </p:nvGraphicFramePr>
        <p:xfrm>
          <a:off x="457200" y="971550"/>
          <a:ext cx="8229600" cy="369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/>
                <a:gridCol w="1308100"/>
                <a:gridCol w="1308100"/>
                <a:gridCol w="1308100"/>
                <a:gridCol w="1308100"/>
                <a:gridCol w="1308100"/>
              </a:tblGrid>
              <a:tr h="2637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Seed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Startup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Early-Growth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Rapid-Growth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Exit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Self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Friends/Family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Crowdfunding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Grants</a:t>
                      </a:r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90A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Angel</a:t>
                      </a:r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90A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Angel Groups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Venture Capital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SBA Loan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90A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Bank Loan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Mezzanine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Public Debt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90A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Acquisition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IPO</a:t>
                      </a:r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969" marR="88969" marT="34290" marB="34290">
                    <a:solidFill>
                      <a:srgbClr val="467AC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1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deep is your </a:t>
            </a:r>
            <a:r>
              <a:rPr lang="en-US" dirty="0" smtClean="0">
                <a:solidFill>
                  <a:srgbClr val="F49014"/>
                </a:solidFill>
              </a:rPr>
              <a:t>savings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Trading </a:t>
            </a:r>
            <a:r>
              <a:rPr lang="en-US" dirty="0" smtClean="0">
                <a:solidFill>
                  <a:srgbClr val="F49014"/>
                </a:solidFill>
              </a:rPr>
              <a:t>social</a:t>
            </a:r>
            <a:r>
              <a:rPr lang="en-US" dirty="0" smtClean="0"/>
              <a:t> capital for </a:t>
            </a:r>
            <a:r>
              <a:rPr lang="en-US" dirty="0" smtClean="0">
                <a:solidFill>
                  <a:srgbClr val="F49014"/>
                </a:solidFill>
              </a:rPr>
              <a:t>financial</a:t>
            </a:r>
            <a:r>
              <a:rPr lang="en-US" dirty="0" smtClean="0"/>
              <a:t> capital</a:t>
            </a:r>
          </a:p>
          <a:p>
            <a:r>
              <a:rPr lang="en-US" i="1" dirty="0" smtClean="0"/>
              <a:t>BEWARE: </a:t>
            </a:r>
            <a:r>
              <a:rPr lang="en-US" i="1" dirty="0" smtClean="0">
                <a:solidFill>
                  <a:schemeClr val="accent2"/>
                </a:solidFill>
              </a:rPr>
              <a:t>non-accredited </a:t>
            </a:r>
            <a:r>
              <a:rPr lang="en-US" i="1" dirty="0" smtClean="0"/>
              <a:t>investors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 &amp;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Kickstarter = </a:t>
            </a:r>
            <a:r>
              <a:rPr lang="en-US" dirty="0" smtClean="0">
                <a:solidFill>
                  <a:schemeClr val="accent4"/>
                </a:solidFill>
              </a:rPr>
              <a:t>Donations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imited to physical products</a:t>
            </a:r>
          </a:p>
          <a:p>
            <a:r>
              <a:rPr lang="en-US" dirty="0" smtClean="0"/>
              <a:t>Indiegogo = </a:t>
            </a:r>
            <a:r>
              <a:rPr lang="en-US" dirty="0" smtClean="0">
                <a:solidFill>
                  <a:srgbClr val="F49014"/>
                </a:solidFill>
              </a:rPr>
              <a:t>Donations</a:t>
            </a:r>
          </a:p>
          <a:p>
            <a:pPr lvl="1"/>
            <a:r>
              <a:rPr lang="en-US" dirty="0" smtClean="0"/>
              <a:t>Limited to social enterprises</a:t>
            </a:r>
          </a:p>
          <a:p>
            <a:r>
              <a:rPr lang="en-US" dirty="0" err="1" smtClean="0"/>
              <a:t>Crowdfunder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2"/>
                </a:solidFill>
              </a:rPr>
              <a:t>N/A</a:t>
            </a:r>
          </a:p>
          <a:p>
            <a:pPr lvl="1"/>
            <a:r>
              <a:rPr lang="en-US" dirty="0" smtClean="0"/>
              <a:t>None of the JOBS Act sites are up and running</a:t>
            </a:r>
          </a:p>
          <a:p>
            <a:r>
              <a:rPr lang="en-US" dirty="0" err="1" smtClean="0"/>
              <a:t>Angel.co</a:t>
            </a:r>
            <a:r>
              <a:rPr lang="en-US" dirty="0" smtClean="0"/>
              <a:t> / </a:t>
            </a:r>
            <a:r>
              <a:rPr lang="en-US" dirty="0" err="1" smtClean="0"/>
              <a:t>WeFunder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4"/>
                </a:solidFill>
              </a:rPr>
              <a:t>Investments</a:t>
            </a:r>
          </a:p>
          <a:p>
            <a:pPr lvl="1"/>
            <a:r>
              <a:rPr lang="en-US" dirty="0" smtClean="0"/>
              <a:t>Limited to accredited investors &amp; growth stage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6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@Fledge Theme">
  <a:themeElements>
    <a:clrScheme name="Fledg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F7000"/>
      </a:accent1>
      <a:accent2>
        <a:srgbClr val="007599"/>
      </a:accent2>
      <a:accent3>
        <a:srgbClr val="508500"/>
      </a:accent3>
      <a:accent4>
        <a:srgbClr val="F49014"/>
      </a:accent4>
      <a:accent5>
        <a:srgbClr val="00495E"/>
      </a:accent5>
      <a:accent6>
        <a:srgbClr val="4D4D4D"/>
      </a:accent6>
      <a:hlink>
        <a:srgbClr val="007599"/>
      </a:hlink>
      <a:folHlink>
        <a:srgbClr val="00495E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15669</TotalTime>
  <Words>1578</Words>
  <Application>Microsoft Macintosh PowerPoint</Application>
  <PresentationFormat>On-screen Show (16:9)</PresentationFormat>
  <Paragraphs>481</Paragraphs>
  <Slides>60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@Fledge Theme</vt:lpstr>
      <vt:lpstr>PowerPoint Presentation</vt:lpstr>
      <vt:lpstr>PowerPoint Presentation</vt:lpstr>
      <vt:lpstr>What is Funding?</vt:lpstr>
      <vt:lpstr>What is Funding?</vt:lpstr>
      <vt:lpstr>What is Funding?</vt:lpstr>
      <vt:lpstr>Sources of Funding</vt:lpstr>
      <vt:lpstr>Self</vt:lpstr>
      <vt:lpstr>Friends &amp; Family</vt:lpstr>
      <vt:lpstr>Crowdfunding</vt:lpstr>
      <vt:lpstr>Grants</vt:lpstr>
      <vt:lpstr>Angels</vt:lpstr>
      <vt:lpstr>Angel Groups</vt:lpstr>
      <vt:lpstr>Why do Angels Invest?</vt:lpstr>
      <vt:lpstr>Venture Capital</vt:lpstr>
      <vt:lpstr>The VC Business Model</vt:lpstr>
      <vt:lpstr>The VC Business Model</vt:lpstr>
      <vt:lpstr>The Broken VC Business Model</vt:lpstr>
      <vt:lpstr>Angel Group Actuals</vt:lpstr>
      <vt:lpstr>Raising Money is Sales</vt:lpstr>
      <vt:lpstr>Realities of Funding</vt:lpstr>
      <vt:lpstr>Realities of Funding</vt:lpstr>
      <vt:lpstr>Realities of Funding</vt:lpstr>
      <vt:lpstr>Realities of Funding</vt:lpstr>
      <vt:lpstr>Realities of Funding</vt:lpstr>
      <vt:lpstr>Forms of Funding</vt:lpstr>
      <vt:lpstr>Forms of Funding</vt:lpstr>
      <vt:lpstr>Preferences</vt:lpstr>
      <vt:lpstr>Valuation</vt:lpstr>
      <vt:lpstr>Valuation</vt:lpstr>
      <vt:lpstr>Valuation</vt:lpstr>
      <vt:lpstr>Valuation</vt:lpstr>
      <vt:lpstr>Valuation</vt:lpstr>
      <vt:lpstr>Valuation</vt:lpstr>
      <vt:lpstr>Valuation</vt:lpstr>
      <vt:lpstr>What Do Investors Want?</vt:lpstr>
      <vt:lpstr>What Do Investors Want?</vt:lpstr>
      <vt:lpstr>What Do Investors Want?</vt:lpstr>
      <vt:lpstr>What Do Investors Want?</vt:lpstr>
      <vt:lpstr>Before Asking for Funding</vt:lpstr>
      <vt:lpstr>After Receiving Funding</vt:lpstr>
      <vt:lpstr>Alternative: Bootstrap+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the VC model work?</vt:lpstr>
      <vt:lpstr>PowerPoint Presentation</vt:lpstr>
      <vt:lpstr>Debt</vt:lpstr>
      <vt:lpstr>Debt</vt:lpstr>
      <vt:lpstr>Equity</vt:lpstr>
      <vt:lpstr>Equity</vt:lpstr>
      <vt:lpstr>Revenue-based</vt:lpstr>
      <vt:lpstr>Revenue-based</vt:lpstr>
      <vt:lpstr>E.g. Revenue-based Loan</vt:lpstr>
      <vt:lpstr>E.g. Revenue-based Equity</vt:lpstr>
      <vt:lpstr>Key Variables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Stratosphere</dc:title>
  <dc:creator>Luni</dc:creator>
  <cp:lastModifiedBy>Luni Libes</cp:lastModifiedBy>
  <cp:revision>327</cp:revision>
  <dcterms:created xsi:type="dcterms:W3CDTF">2006-08-16T00:00:00Z</dcterms:created>
  <dcterms:modified xsi:type="dcterms:W3CDTF">2018-05-25T20:01:36Z</dcterms:modified>
</cp:coreProperties>
</file>