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53"/>
  </p:notesMasterIdLst>
  <p:handoutMasterIdLst>
    <p:handoutMasterId r:id="rId54"/>
  </p:handoutMasterIdLst>
  <p:sldIdLst>
    <p:sldId id="572" r:id="rId2"/>
    <p:sldId id="571" r:id="rId3"/>
    <p:sldId id="512" r:id="rId4"/>
    <p:sldId id="513" r:id="rId5"/>
    <p:sldId id="514" r:id="rId6"/>
    <p:sldId id="515" r:id="rId7"/>
    <p:sldId id="516" r:id="rId8"/>
    <p:sldId id="517" r:id="rId9"/>
    <p:sldId id="518" r:id="rId10"/>
    <p:sldId id="519" r:id="rId11"/>
    <p:sldId id="521" r:id="rId12"/>
    <p:sldId id="523" r:id="rId13"/>
    <p:sldId id="524" r:id="rId14"/>
    <p:sldId id="525" r:id="rId15"/>
    <p:sldId id="526" r:id="rId16"/>
    <p:sldId id="527" r:id="rId17"/>
    <p:sldId id="528" r:id="rId18"/>
    <p:sldId id="529" r:id="rId19"/>
    <p:sldId id="530" r:id="rId20"/>
    <p:sldId id="531" r:id="rId21"/>
    <p:sldId id="532" r:id="rId22"/>
    <p:sldId id="533" r:id="rId23"/>
    <p:sldId id="534" r:id="rId24"/>
    <p:sldId id="535" r:id="rId25"/>
    <p:sldId id="536" r:id="rId26"/>
    <p:sldId id="573" r:id="rId27"/>
    <p:sldId id="574" r:id="rId28"/>
    <p:sldId id="575" r:id="rId29"/>
    <p:sldId id="576" r:id="rId30"/>
    <p:sldId id="577" r:id="rId31"/>
    <p:sldId id="578" r:id="rId32"/>
    <p:sldId id="580" r:id="rId33"/>
    <p:sldId id="582" r:id="rId34"/>
    <p:sldId id="583" r:id="rId35"/>
    <p:sldId id="584" r:id="rId36"/>
    <p:sldId id="585" r:id="rId37"/>
    <p:sldId id="586" r:id="rId38"/>
    <p:sldId id="587" r:id="rId39"/>
    <p:sldId id="588" r:id="rId40"/>
    <p:sldId id="589" r:id="rId41"/>
    <p:sldId id="590" r:id="rId42"/>
    <p:sldId id="591" r:id="rId43"/>
    <p:sldId id="592" r:id="rId44"/>
    <p:sldId id="593" r:id="rId45"/>
    <p:sldId id="594" r:id="rId46"/>
    <p:sldId id="595" r:id="rId47"/>
    <p:sldId id="596" r:id="rId48"/>
    <p:sldId id="597" r:id="rId49"/>
    <p:sldId id="598" r:id="rId50"/>
    <p:sldId id="541" r:id="rId51"/>
    <p:sldId id="599" r:id="rId5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E8C"/>
    <a:srgbClr val="181818"/>
    <a:srgbClr val="FFFFFF"/>
    <a:srgbClr val="629300"/>
    <a:srgbClr val="000000"/>
    <a:srgbClr val="B46B00"/>
    <a:srgbClr val="FF9900"/>
    <a:srgbClr val="4B7000"/>
    <a:srgbClr val="00339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8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"/>
    </p:cViewPr>
  </p:sorterViewPr>
  <p:notesViewPr>
    <p:cSldViewPr>
      <p:cViewPr varScale="1">
        <p:scale>
          <a:sx n="76" d="100"/>
          <a:sy n="76" d="100"/>
        </p:scale>
        <p:origin x="-263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516F5-444E-425D-B88E-423511D4B793}" type="doc">
      <dgm:prSet loTypeId="urn:microsoft.com/office/officeart/2005/8/layout/cycle2" loCatId="cycle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841268BD-8760-44C6-91EF-3718484D5F48}">
      <dgm:prSet phldrT="[Text]"/>
      <dgm:spPr/>
      <dgm:t>
        <a:bodyPr/>
        <a:lstStyle/>
        <a:p>
          <a:r>
            <a:rPr lang="en-US" dirty="0" smtClean="0"/>
            <a:t>Product</a:t>
          </a:r>
          <a:endParaRPr lang="en-US" dirty="0"/>
        </a:p>
      </dgm:t>
    </dgm:pt>
    <dgm:pt modelId="{862F4743-B27B-4DAA-ACA6-5B9F33C83E47}" type="parTrans" cxnId="{4CCAD524-DCC5-432F-99B6-45D09CC5D607}">
      <dgm:prSet/>
      <dgm:spPr/>
      <dgm:t>
        <a:bodyPr/>
        <a:lstStyle/>
        <a:p>
          <a:endParaRPr lang="en-US"/>
        </a:p>
      </dgm:t>
    </dgm:pt>
    <dgm:pt modelId="{12EF271B-CDB5-4D77-B810-27C5CE23C0A5}" type="sibTrans" cxnId="{4CCAD524-DCC5-432F-99B6-45D09CC5D607}">
      <dgm:prSet/>
      <dgm:spPr/>
      <dgm:t>
        <a:bodyPr/>
        <a:lstStyle/>
        <a:p>
          <a:endParaRPr lang="en-US" dirty="0"/>
        </a:p>
      </dgm:t>
    </dgm:pt>
    <dgm:pt modelId="{BF2A1B16-6C01-4404-9006-EF376D633DEF}">
      <dgm:prSet phldrT="[Text]"/>
      <dgm:spPr/>
      <dgm:t>
        <a:bodyPr/>
        <a:lstStyle/>
        <a:p>
          <a:r>
            <a:rPr lang="en-US" dirty="0" smtClean="0"/>
            <a:t>TV Ads</a:t>
          </a:r>
          <a:endParaRPr lang="en-US" dirty="0"/>
        </a:p>
      </dgm:t>
    </dgm:pt>
    <dgm:pt modelId="{4D204762-454D-402C-85F7-16989F00BC7B}" type="parTrans" cxnId="{B06C154E-C008-47CC-9900-EABB05E047DA}">
      <dgm:prSet/>
      <dgm:spPr/>
      <dgm:t>
        <a:bodyPr/>
        <a:lstStyle/>
        <a:p>
          <a:endParaRPr lang="en-US"/>
        </a:p>
      </dgm:t>
    </dgm:pt>
    <dgm:pt modelId="{5843D0BA-37A6-4E46-AE54-DC4CF48DAD07}" type="sibTrans" cxnId="{B06C154E-C008-47CC-9900-EABB05E047DA}">
      <dgm:prSet/>
      <dgm:spPr/>
      <dgm:t>
        <a:bodyPr/>
        <a:lstStyle/>
        <a:p>
          <a:endParaRPr lang="en-US" dirty="0"/>
        </a:p>
      </dgm:t>
    </dgm:pt>
    <dgm:pt modelId="{01F5476B-46B3-440E-AE87-6AA2AFAC7107}">
      <dgm:prSet phldrT="[Text]"/>
      <dgm:spPr/>
      <dgm:t>
        <a:bodyPr/>
        <a:lstStyle/>
        <a:p>
          <a:r>
            <a:rPr lang="en-US" dirty="0" smtClean="0"/>
            <a:t>Sales</a:t>
          </a:r>
          <a:endParaRPr lang="en-US" dirty="0"/>
        </a:p>
      </dgm:t>
    </dgm:pt>
    <dgm:pt modelId="{9C325355-EB34-444F-B2CA-0443F553D031}" type="parTrans" cxnId="{69123AAF-2FBF-4AD4-B298-05CDD4793746}">
      <dgm:prSet/>
      <dgm:spPr/>
      <dgm:t>
        <a:bodyPr/>
        <a:lstStyle/>
        <a:p>
          <a:endParaRPr lang="en-US"/>
        </a:p>
      </dgm:t>
    </dgm:pt>
    <dgm:pt modelId="{99F38565-C32B-427D-9623-F43C28BE080E}" type="sibTrans" cxnId="{69123AAF-2FBF-4AD4-B298-05CDD4793746}">
      <dgm:prSet/>
      <dgm:spPr/>
      <dgm:t>
        <a:bodyPr/>
        <a:lstStyle/>
        <a:p>
          <a:endParaRPr lang="en-US" dirty="0"/>
        </a:p>
      </dgm:t>
    </dgm:pt>
    <dgm:pt modelId="{9EC43455-A9CB-4875-81D1-99C6CF0CD211}">
      <dgm:prSet phldrT="[Text]"/>
      <dgm:spPr/>
      <dgm:t>
        <a:bodyPr/>
        <a:lstStyle/>
        <a:p>
          <a:r>
            <a:rPr lang="en-US" dirty="0" smtClean="0"/>
            <a:t>Profits</a:t>
          </a:r>
          <a:endParaRPr lang="en-US" dirty="0"/>
        </a:p>
      </dgm:t>
    </dgm:pt>
    <dgm:pt modelId="{6C74DEDD-C99D-42E3-BEC5-2666386F8A78}" type="sibTrans" cxnId="{78D3C9B6-A210-49CA-8C72-D2C40D60B12C}">
      <dgm:prSet/>
      <dgm:spPr/>
      <dgm:t>
        <a:bodyPr/>
        <a:lstStyle/>
        <a:p>
          <a:endParaRPr lang="en-US" dirty="0"/>
        </a:p>
      </dgm:t>
    </dgm:pt>
    <dgm:pt modelId="{30BAC850-709F-4582-AB4F-372272DF6006}" type="parTrans" cxnId="{78D3C9B6-A210-49CA-8C72-D2C40D60B12C}">
      <dgm:prSet/>
      <dgm:spPr/>
      <dgm:t>
        <a:bodyPr/>
        <a:lstStyle/>
        <a:p>
          <a:endParaRPr lang="en-US"/>
        </a:p>
      </dgm:t>
    </dgm:pt>
    <dgm:pt modelId="{FDF26FD6-3495-4C41-8B4B-98DC77C71D1F}" type="pres">
      <dgm:prSet presAssocID="{B2A516F5-444E-425D-B88E-423511D4B79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BDAFC6-27B6-4DE0-B875-DC84478E8B7D}" type="pres">
      <dgm:prSet presAssocID="{841268BD-8760-44C6-91EF-3718484D5F48}" presName="node" presStyleLbl="node1" presStyleIdx="0" presStyleCnt="4" custScaleX="75383" custScaleY="75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EA52D-B6BC-4622-82CA-5DC1B880AE2B}" type="pres">
      <dgm:prSet presAssocID="{12EF271B-CDB5-4D77-B810-27C5CE23C0A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7F1E234-8711-40A5-970D-FB8B4F26F0E4}" type="pres">
      <dgm:prSet presAssocID="{12EF271B-CDB5-4D77-B810-27C5CE23C0A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4B58798-A089-4AFA-9085-B26C12E118A3}" type="pres">
      <dgm:prSet presAssocID="{BF2A1B16-6C01-4404-9006-EF376D633DE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FCFEC-888A-4C35-818B-44F014A0E0D1}" type="pres">
      <dgm:prSet presAssocID="{5843D0BA-37A6-4E46-AE54-DC4CF48DAD0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DBABA89-1303-46B9-BDCF-A49A8C9C68BC}" type="pres">
      <dgm:prSet presAssocID="{5843D0BA-37A6-4E46-AE54-DC4CF48DAD0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A4256D5-074A-4F53-A81C-E4DB9753D5E6}" type="pres">
      <dgm:prSet presAssocID="{01F5476B-46B3-440E-AE87-6AA2AFAC710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6CBE8-E294-465F-A1FA-7BC1D379AEC4}" type="pres">
      <dgm:prSet presAssocID="{99F38565-C32B-427D-9623-F43C28BE080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3D66AC6-C46A-46E0-A7D8-B39BBED2A040}" type="pres">
      <dgm:prSet presAssocID="{99F38565-C32B-427D-9623-F43C28BE080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6CAE4DA-6004-4B4A-AF37-283FBD843D70}" type="pres">
      <dgm:prSet presAssocID="{9EC43455-A9CB-4875-81D1-99C6CF0CD211}" presName="node" presStyleLbl="node1" presStyleIdx="3" presStyleCnt="4" custScaleX="144085" custScaleY="144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681CD-4B67-4861-9FA4-9DDA2DBD3EAC}" type="pres">
      <dgm:prSet presAssocID="{6C74DEDD-C99D-42E3-BEC5-2666386F8A78}" presName="sibTrans" presStyleLbl="sibTrans2D1" presStyleIdx="3" presStyleCnt="4" custAng="2700000" custScaleX="345503" custLinFactX="100000" custLinFactY="93358" custLinFactNeighborX="139902" custLinFactNeighborY="100000"/>
      <dgm:spPr/>
      <dgm:t>
        <a:bodyPr/>
        <a:lstStyle/>
        <a:p>
          <a:endParaRPr lang="en-US"/>
        </a:p>
      </dgm:t>
    </dgm:pt>
    <dgm:pt modelId="{D27A81DA-E8EC-49AF-B1F5-74449F867D8C}" type="pres">
      <dgm:prSet presAssocID="{6C74DEDD-C99D-42E3-BEC5-2666386F8A78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6C32D29-4271-BC4A-9176-21B0E6F836FD}" type="presOf" srcId="{12EF271B-CDB5-4D77-B810-27C5CE23C0A5}" destId="{95CEA52D-B6BC-4622-82CA-5DC1B880AE2B}" srcOrd="0" destOrd="0" presId="urn:microsoft.com/office/officeart/2005/8/layout/cycle2"/>
    <dgm:cxn modelId="{50037BBA-CD13-3840-BA8E-AF1E5B86A123}" type="presOf" srcId="{9EC43455-A9CB-4875-81D1-99C6CF0CD211}" destId="{B6CAE4DA-6004-4B4A-AF37-283FBD843D70}" srcOrd="0" destOrd="0" presId="urn:microsoft.com/office/officeart/2005/8/layout/cycle2"/>
    <dgm:cxn modelId="{B0BB1233-9A9D-8941-9515-94E58D148ACB}" type="presOf" srcId="{BF2A1B16-6C01-4404-9006-EF376D633DEF}" destId="{54B58798-A089-4AFA-9085-B26C12E118A3}" srcOrd="0" destOrd="0" presId="urn:microsoft.com/office/officeart/2005/8/layout/cycle2"/>
    <dgm:cxn modelId="{CDB5A808-87C9-E54F-B3BC-1B5BD2A24013}" type="presOf" srcId="{01F5476B-46B3-440E-AE87-6AA2AFAC7107}" destId="{0A4256D5-074A-4F53-A81C-E4DB9753D5E6}" srcOrd="0" destOrd="0" presId="urn:microsoft.com/office/officeart/2005/8/layout/cycle2"/>
    <dgm:cxn modelId="{B06C154E-C008-47CC-9900-EABB05E047DA}" srcId="{B2A516F5-444E-425D-B88E-423511D4B793}" destId="{BF2A1B16-6C01-4404-9006-EF376D633DEF}" srcOrd="1" destOrd="0" parTransId="{4D204762-454D-402C-85F7-16989F00BC7B}" sibTransId="{5843D0BA-37A6-4E46-AE54-DC4CF48DAD07}"/>
    <dgm:cxn modelId="{78D3C9B6-A210-49CA-8C72-D2C40D60B12C}" srcId="{B2A516F5-444E-425D-B88E-423511D4B793}" destId="{9EC43455-A9CB-4875-81D1-99C6CF0CD211}" srcOrd="3" destOrd="0" parTransId="{30BAC850-709F-4582-AB4F-372272DF6006}" sibTransId="{6C74DEDD-C99D-42E3-BEC5-2666386F8A78}"/>
    <dgm:cxn modelId="{888BF01F-BE7B-E64E-B2EC-F85FF10D3EE1}" type="presOf" srcId="{6C74DEDD-C99D-42E3-BEC5-2666386F8A78}" destId="{D27A81DA-E8EC-49AF-B1F5-74449F867D8C}" srcOrd="1" destOrd="0" presId="urn:microsoft.com/office/officeart/2005/8/layout/cycle2"/>
    <dgm:cxn modelId="{D18B70E7-2366-BD4E-ACEE-FFF464FADBBC}" type="presOf" srcId="{12EF271B-CDB5-4D77-B810-27C5CE23C0A5}" destId="{27F1E234-8711-40A5-970D-FB8B4F26F0E4}" srcOrd="1" destOrd="0" presId="urn:microsoft.com/office/officeart/2005/8/layout/cycle2"/>
    <dgm:cxn modelId="{45DE87FA-036C-604C-8E64-244740758814}" type="presOf" srcId="{5843D0BA-37A6-4E46-AE54-DC4CF48DAD07}" destId="{2DBABA89-1303-46B9-BDCF-A49A8C9C68BC}" srcOrd="1" destOrd="0" presId="urn:microsoft.com/office/officeart/2005/8/layout/cycle2"/>
    <dgm:cxn modelId="{FCC67B9A-AB6C-134B-BA81-964EE13E13B5}" type="presOf" srcId="{99F38565-C32B-427D-9623-F43C28BE080E}" destId="{B3D66AC6-C46A-46E0-A7D8-B39BBED2A040}" srcOrd="1" destOrd="0" presId="urn:microsoft.com/office/officeart/2005/8/layout/cycle2"/>
    <dgm:cxn modelId="{C26F54DD-D020-2846-8397-B08414EFF991}" type="presOf" srcId="{6C74DEDD-C99D-42E3-BEC5-2666386F8A78}" destId="{63D681CD-4B67-4861-9FA4-9DDA2DBD3EAC}" srcOrd="0" destOrd="0" presId="urn:microsoft.com/office/officeart/2005/8/layout/cycle2"/>
    <dgm:cxn modelId="{1F066899-CA26-4648-A756-1CC5F6F395B9}" type="presOf" srcId="{841268BD-8760-44C6-91EF-3718484D5F48}" destId="{AEBDAFC6-27B6-4DE0-B875-DC84478E8B7D}" srcOrd="0" destOrd="0" presId="urn:microsoft.com/office/officeart/2005/8/layout/cycle2"/>
    <dgm:cxn modelId="{69123AAF-2FBF-4AD4-B298-05CDD4793746}" srcId="{B2A516F5-444E-425D-B88E-423511D4B793}" destId="{01F5476B-46B3-440E-AE87-6AA2AFAC7107}" srcOrd="2" destOrd="0" parTransId="{9C325355-EB34-444F-B2CA-0443F553D031}" sibTransId="{99F38565-C32B-427D-9623-F43C28BE080E}"/>
    <dgm:cxn modelId="{42ADB45A-A852-0E4E-950A-A82BC88438A6}" type="presOf" srcId="{99F38565-C32B-427D-9623-F43C28BE080E}" destId="{6446CBE8-E294-465F-A1FA-7BC1D379AEC4}" srcOrd="0" destOrd="0" presId="urn:microsoft.com/office/officeart/2005/8/layout/cycle2"/>
    <dgm:cxn modelId="{4CCAD524-DCC5-432F-99B6-45D09CC5D607}" srcId="{B2A516F5-444E-425D-B88E-423511D4B793}" destId="{841268BD-8760-44C6-91EF-3718484D5F48}" srcOrd="0" destOrd="0" parTransId="{862F4743-B27B-4DAA-ACA6-5B9F33C83E47}" sibTransId="{12EF271B-CDB5-4D77-B810-27C5CE23C0A5}"/>
    <dgm:cxn modelId="{8B4125B7-6C13-294F-93C9-83F28429A087}" type="presOf" srcId="{B2A516F5-444E-425D-B88E-423511D4B793}" destId="{FDF26FD6-3495-4C41-8B4B-98DC77C71D1F}" srcOrd="0" destOrd="0" presId="urn:microsoft.com/office/officeart/2005/8/layout/cycle2"/>
    <dgm:cxn modelId="{16AEBDC0-3A45-5F42-A505-6A53E2CBE9EF}" type="presOf" srcId="{5843D0BA-37A6-4E46-AE54-DC4CF48DAD07}" destId="{CABFCFEC-888A-4C35-818B-44F014A0E0D1}" srcOrd="0" destOrd="0" presId="urn:microsoft.com/office/officeart/2005/8/layout/cycle2"/>
    <dgm:cxn modelId="{943B5984-9B5D-934B-B60C-8C66BDC83758}" type="presParOf" srcId="{FDF26FD6-3495-4C41-8B4B-98DC77C71D1F}" destId="{AEBDAFC6-27B6-4DE0-B875-DC84478E8B7D}" srcOrd="0" destOrd="0" presId="urn:microsoft.com/office/officeart/2005/8/layout/cycle2"/>
    <dgm:cxn modelId="{47FA19A2-2BF6-2A4B-B007-CE19DAFBA6C4}" type="presParOf" srcId="{FDF26FD6-3495-4C41-8B4B-98DC77C71D1F}" destId="{95CEA52D-B6BC-4622-82CA-5DC1B880AE2B}" srcOrd="1" destOrd="0" presId="urn:microsoft.com/office/officeart/2005/8/layout/cycle2"/>
    <dgm:cxn modelId="{BE5DA22F-B142-1646-9250-A266C643BB3B}" type="presParOf" srcId="{95CEA52D-B6BC-4622-82CA-5DC1B880AE2B}" destId="{27F1E234-8711-40A5-970D-FB8B4F26F0E4}" srcOrd="0" destOrd="0" presId="urn:microsoft.com/office/officeart/2005/8/layout/cycle2"/>
    <dgm:cxn modelId="{AA91975D-604F-0343-A270-A896A80F5760}" type="presParOf" srcId="{FDF26FD6-3495-4C41-8B4B-98DC77C71D1F}" destId="{54B58798-A089-4AFA-9085-B26C12E118A3}" srcOrd="2" destOrd="0" presId="urn:microsoft.com/office/officeart/2005/8/layout/cycle2"/>
    <dgm:cxn modelId="{FD1A5AB9-AE4F-7946-9175-EAF3B34FAA53}" type="presParOf" srcId="{FDF26FD6-3495-4C41-8B4B-98DC77C71D1F}" destId="{CABFCFEC-888A-4C35-818B-44F014A0E0D1}" srcOrd="3" destOrd="0" presId="urn:microsoft.com/office/officeart/2005/8/layout/cycle2"/>
    <dgm:cxn modelId="{4A33CF34-407A-F241-A062-444D51BE5F43}" type="presParOf" srcId="{CABFCFEC-888A-4C35-818B-44F014A0E0D1}" destId="{2DBABA89-1303-46B9-BDCF-A49A8C9C68BC}" srcOrd="0" destOrd="0" presId="urn:microsoft.com/office/officeart/2005/8/layout/cycle2"/>
    <dgm:cxn modelId="{876D677B-20B7-184F-B975-E4F48E4E7E37}" type="presParOf" srcId="{FDF26FD6-3495-4C41-8B4B-98DC77C71D1F}" destId="{0A4256D5-074A-4F53-A81C-E4DB9753D5E6}" srcOrd="4" destOrd="0" presId="urn:microsoft.com/office/officeart/2005/8/layout/cycle2"/>
    <dgm:cxn modelId="{21024024-4745-9A4F-B6BD-52BC43B9A8C2}" type="presParOf" srcId="{FDF26FD6-3495-4C41-8B4B-98DC77C71D1F}" destId="{6446CBE8-E294-465F-A1FA-7BC1D379AEC4}" srcOrd="5" destOrd="0" presId="urn:microsoft.com/office/officeart/2005/8/layout/cycle2"/>
    <dgm:cxn modelId="{74650806-4546-C349-8E89-7EE91060D6B6}" type="presParOf" srcId="{6446CBE8-E294-465F-A1FA-7BC1D379AEC4}" destId="{B3D66AC6-C46A-46E0-A7D8-B39BBED2A040}" srcOrd="0" destOrd="0" presId="urn:microsoft.com/office/officeart/2005/8/layout/cycle2"/>
    <dgm:cxn modelId="{2444EBA5-EE58-9740-9160-704BC8632D5B}" type="presParOf" srcId="{FDF26FD6-3495-4C41-8B4B-98DC77C71D1F}" destId="{B6CAE4DA-6004-4B4A-AF37-283FBD843D70}" srcOrd="6" destOrd="0" presId="urn:microsoft.com/office/officeart/2005/8/layout/cycle2"/>
    <dgm:cxn modelId="{4C316C06-C53C-644D-8A16-E090E312155A}" type="presParOf" srcId="{FDF26FD6-3495-4C41-8B4B-98DC77C71D1F}" destId="{63D681CD-4B67-4861-9FA4-9DDA2DBD3EAC}" srcOrd="7" destOrd="0" presId="urn:microsoft.com/office/officeart/2005/8/layout/cycle2"/>
    <dgm:cxn modelId="{A90F5C44-1BC4-2549-A18C-95E566181A71}" type="presParOf" srcId="{63D681CD-4B67-4861-9FA4-9DDA2DBD3EAC}" destId="{D27A81DA-E8EC-49AF-B1F5-74449F867D8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DAFC6-27B6-4DE0-B875-DC84478E8B7D}">
      <dsp:nvSpPr>
        <dsp:cNvPr id="0" name=""/>
        <dsp:cNvSpPr/>
      </dsp:nvSpPr>
      <dsp:spPr>
        <a:xfrm>
          <a:off x="3186585" y="147485"/>
          <a:ext cx="900558" cy="9005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Product</a:t>
          </a:r>
          <a:endParaRPr lang="en-US" sz="1400" kern="1200" dirty="0"/>
        </a:p>
      </dsp:txBody>
      <dsp:txXfrm>
        <a:off x="3318469" y="279369"/>
        <a:ext cx="636790" cy="636790"/>
      </dsp:txXfrm>
    </dsp:sp>
    <dsp:sp modelId="{95CEA52D-B6BC-4622-82CA-5DC1B880AE2B}">
      <dsp:nvSpPr>
        <dsp:cNvPr id="0" name=""/>
        <dsp:cNvSpPr/>
      </dsp:nvSpPr>
      <dsp:spPr>
        <a:xfrm rot="2700000">
          <a:off x="4013503" y="970823"/>
          <a:ext cx="396030" cy="403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4030902" y="1009456"/>
        <a:ext cx="277221" cy="241916"/>
      </dsp:txXfrm>
    </dsp:sp>
    <dsp:sp modelId="{54B58798-A089-4AFA-9085-B26C12E118A3}">
      <dsp:nvSpPr>
        <dsp:cNvPr id="0" name=""/>
        <dsp:cNvSpPr/>
      </dsp:nvSpPr>
      <dsp:spPr>
        <a:xfrm>
          <a:off x="4308678" y="1269578"/>
          <a:ext cx="1194643" cy="11946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TV Ads</a:t>
          </a:r>
          <a:endParaRPr lang="en-US" sz="1400" kern="1200" dirty="0"/>
        </a:p>
      </dsp:txBody>
      <dsp:txXfrm>
        <a:off x="4483629" y="1444529"/>
        <a:ext cx="844741" cy="844741"/>
      </dsp:txXfrm>
    </dsp:sp>
    <dsp:sp modelId="{CABFCFEC-888A-4C35-818B-44F014A0E0D1}">
      <dsp:nvSpPr>
        <dsp:cNvPr id="0" name=""/>
        <dsp:cNvSpPr/>
      </dsp:nvSpPr>
      <dsp:spPr>
        <a:xfrm rot="8100000">
          <a:off x="4118749" y="2293505"/>
          <a:ext cx="318098" cy="403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4200203" y="2340404"/>
        <a:ext cx="222669" cy="241916"/>
      </dsp:txXfrm>
    </dsp:sp>
    <dsp:sp modelId="{0A4256D5-074A-4F53-A81C-E4DB9753D5E6}">
      <dsp:nvSpPr>
        <dsp:cNvPr id="0" name=""/>
        <dsp:cNvSpPr/>
      </dsp:nvSpPr>
      <dsp:spPr>
        <a:xfrm>
          <a:off x="3039542" y="2538713"/>
          <a:ext cx="1194643" cy="11946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Sales</a:t>
          </a:r>
          <a:endParaRPr lang="en-US" sz="1400" kern="1200" dirty="0"/>
        </a:p>
      </dsp:txBody>
      <dsp:txXfrm>
        <a:off x="3214493" y="2713664"/>
        <a:ext cx="844741" cy="844741"/>
      </dsp:txXfrm>
    </dsp:sp>
    <dsp:sp modelId="{6446CBE8-E294-465F-A1FA-7BC1D379AEC4}">
      <dsp:nvSpPr>
        <dsp:cNvPr id="0" name=""/>
        <dsp:cNvSpPr/>
      </dsp:nvSpPr>
      <dsp:spPr>
        <a:xfrm rot="13500000">
          <a:off x="3009703" y="2396545"/>
          <a:ext cx="178533" cy="403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3055419" y="2496119"/>
        <a:ext cx="124973" cy="241916"/>
      </dsp:txXfrm>
    </dsp:sp>
    <dsp:sp modelId="{B6CAE4DA-6004-4B4A-AF37-283FBD843D70}">
      <dsp:nvSpPr>
        <dsp:cNvPr id="0" name=""/>
        <dsp:cNvSpPr/>
      </dsp:nvSpPr>
      <dsp:spPr>
        <a:xfrm>
          <a:off x="1507078" y="1006249"/>
          <a:ext cx="1721301" cy="17213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Profits</a:t>
          </a:r>
          <a:endParaRPr lang="en-US" sz="1400" kern="1200" dirty="0"/>
        </a:p>
      </dsp:txBody>
      <dsp:txXfrm>
        <a:off x="1759157" y="1258328"/>
        <a:ext cx="1217143" cy="1217143"/>
      </dsp:txXfrm>
    </dsp:sp>
    <dsp:sp modelId="{63D681CD-4B67-4861-9FA4-9DDA2DBD3EAC}">
      <dsp:nvSpPr>
        <dsp:cNvPr id="0" name=""/>
        <dsp:cNvSpPr/>
      </dsp:nvSpPr>
      <dsp:spPr>
        <a:xfrm>
          <a:off x="3314471" y="1670384"/>
          <a:ext cx="886098" cy="403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314471" y="1751022"/>
        <a:ext cx="765140" cy="241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5FF67-EFD7-41EC-B07A-ACD6E0578CC4}" type="datetimeFigureOut">
              <a:rPr lang="en-US" smtClean="0"/>
              <a:pPr/>
              <a:t>5/25/18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F87F8-2CEC-4608-ACAE-480C614C46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17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B69DA-8B0B-40B8-8C8A-FA111287B86A}" type="datetimeFigureOut">
              <a:rPr lang="en-US" smtClean="0"/>
              <a:pPr/>
              <a:t>5/25/18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99F50-65EC-4D8E-AFBD-66DA61CDB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1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28701"/>
            <a:ext cx="9144000" cy="1671638"/>
          </a:xfrm>
          <a:solidFill>
            <a:schemeClr val="tx1"/>
          </a:solidFill>
        </p:spPr>
        <p:txBody>
          <a:bodyPr anchor="b" anchorCtr="0"/>
          <a:lstStyle>
            <a:lvl1pPr algn="ctr"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86050"/>
            <a:ext cx="9144000" cy="2457450"/>
          </a:xfr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9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most Blank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1_Blank (Black)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3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 typeface="Wingdings" pitchFamily="2" charset="2"/>
              <a:buChar char="§"/>
              <a:defRPr/>
            </a:lvl3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4767263"/>
            <a:ext cx="12954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4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 typeface="Wingdings" pitchFamily="2" charset="2"/>
              <a:buChar char="§"/>
              <a:defRPr/>
            </a:lvl3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</a:t>
            </a:r>
            <a:r>
              <a:rPr lang="en-US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1_Title and </a:t>
            </a:r>
            <a:r>
              <a:rPr lang="en-US" sz="2600" b="0" i="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Content</a:t>
            </a:r>
            <a:r>
              <a:rPr lang="en-US" dirty="0" err="1" smtClean="0"/>
              <a:t>ond</a:t>
            </a:r>
            <a:r>
              <a:rPr lang="en-US" dirty="0" smtClean="0"/>
              <a:t>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0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4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7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133351"/>
            <a:ext cx="8229599" cy="795338"/>
          </a:xfrm>
        </p:spPr>
        <p:txBody>
          <a:bodyPr anchor="b"/>
          <a:lstStyle>
            <a:lvl1pPr algn="l"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2"/>
            <a:ext cx="5111750" cy="33944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200152"/>
            <a:ext cx="3008313" cy="3394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2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9552"/>
            <a:ext cx="8229599" cy="790575"/>
          </a:xfrm>
        </p:spPr>
        <p:txBody>
          <a:bodyPr anchor="b"/>
          <a:lstStyle>
            <a:lvl1pPr algn="l"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2"/>
            <a:ext cx="5111750" cy="3394473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  <a:lvl2pPr>
              <a:defRPr sz="2800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200152"/>
            <a:ext cx="3008313" cy="3394473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8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4767264"/>
            <a:ext cx="1295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4767264"/>
            <a:ext cx="3429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he Next Step (text)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808" r:id="rId3"/>
    <p:sldLayoutId id="2147483792" r:id="rId4"/>
    <p:sldLayoutId id="2147483809" r:id="rId5"/>
    <p:sldLayoutId id="2147483810" r:id="rId6"/>
    <p:sldLayoutId id="2147483793" r:id="rId7"/>
    <p:sldLayoutId id="2147483812" r:id="rId8"/>
    <p:sldLayoutId id="2147483813" r:id="rId9"/>
    <p:sldLayoutId id="2147483794" r:id="rId10"/>
    <p:sldLayoutId id="2147483811" r:id="rId11"/>
    <p:sldLayoutId id="2147483795" r:id="rId12"/>
    <p:sldLayoutId id="2147483814" r:id="rId13"/>
    <p:sldLayoutId id="2147483818" r:id="rId14"/>
    <p:sldLayoutId id="2147483819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700"/>
        </a:spcAft>
        <a:buClr>
          <a:schemeClr val="accent4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700"/>
        </a:spcAft>
        <a:buClr>
          <a:schemeClr val="accent2"/>
        </a:buClr>
        <a:buSzPct val="8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3"/>
        </a:buClr>
        <a:buSzPct val="8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6"/>
        </a:buClr>
        <a:buSzPct val="8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3" name="Picture 2" descr="fledge (black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98" y="128815"/>
            <a:ext cx="7328805" cy="48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2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1333500"/>
          </a:xfrm>
        </p:spPr>
        <p:txBody>
          <a:bodyPr>
            <a:normAutofit/>
          </a:bodyPr>
          <a:lstStyle/>
          <a:p>
            <a:r>
              <a:rPr lang="en-US" dirty="0" smtClean="0"/>
              <a:t>“Purple Cow”</a:t>
            </a:r>
            <a:br>
              <a:rPr lang="en-US" dirty="0" smtClean="0"/>
            </a:br>
            <a:r>
              <a:rPr lang="en-US" sz="2800" dirty="0" smtClean="0"/>
              <a:t>by Seth Godin</a:t>
            </a: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Franklin Gothic Book"/>
              </a:rPr>
              <a:t>Copyright © 2012 Michael "Luni" Libes</a:t>
            </a:r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10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38150"/>
            <a:ext cx="2819400" cy="432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6472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0" y="1200151"/>
            <a:ext cx="6400800" cy="33944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i="1" dirty="0" smtClean="0"/>
              <a:t>Cows, after you’ve seen them for a while, are boring.  There may be perfect cows, attractive cows, cows with great personalities, cows lit by beautiful light, but they’re still boring.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i="1" dirty="0" smtClean="0"/>
              <a:t>A purple cow, though.  Now that would be interesting.  (For a while.)</a:t>
            </a:r>
            <a:endParaRPr lang="en-US" sz="2400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Franklin Gothic Book"/>
              </a:rPr>
              <a:t>Copyright © 2012 Michael "Luni" Libes</a:t>
            </a:r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11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Purple Cow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00150"/>
            <a:ext cx="1401648" cy="215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8389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129622"/>
              </p:ext>
            </p:extLst>
          </p:nvPr>
        </p:nvGraphicFramePr>
        <p:xfrm>
          <a:off x="1676400" y="971550"/>
          <a:ext cx="7010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Franklin Gothic Book"/>
              </a:rPr>
              <a:t>Copyright © 2012 Michael "Luni" Libes</a:t>
            </a:r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12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TV-Industrial Complex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1200150"/>
            <a:ext cx="1401648" cy="215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7238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478015"/>
              </p:ext>
            </p:extLst>
          </p:nvPr>
        </p:nvGraphicFramePr>
        <p:xfrm>
          <a:off x="2590800" y="1314449"/>
          <a:ext cx="5867400" cy="2628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700"/>
                <a:gridCol w="2933700"/>
              </a:tblGrid>
              <a:tr h="3893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TV-Industrial Age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Post-TV Age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</a:tr>
              <a:tr h="3893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Average Products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Remarkable Products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</a:tr>
              <a:tr h="6819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Advertise to Anyone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Advertise to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the Early Adopter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</a:tr>
              <a:tr h="3893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Fear of Failure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Fear of Fear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</a:tr>
              <a:tr h="3893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Long Cycles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Short Cycles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</a:tr>
              <a:tr h="3893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Small</a:t>
                      </a:r>
                      <a:r>
                        <a:rPr lang="en-US" sz="1800" baseline="0" dirty="0" smtClean="0"/>
                        <a:t> Changes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Big Changes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Franklin Gothic Book"/>
              </a:rPr>
              <a:t>Copyright © 2012 Michael "Luni" Libes</a:t>
            </a:r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13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and After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00150"/>
            <a:ext cx="1401648" cy="215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5430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426232"/>
              </p:ext>
            </p:extLst>
          </p:nvPr>
        </p:nvGraphicFramePr>
        <p:xfrm>
          <a:off x="2590800" y="1200150"/>
          <a:ext cx="6096000" cy="2700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893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TV-Industrial Products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Post-TV Products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</a:tr>
              <a:tr h="3893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Tide / Cascade / Joy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Method soap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</a:tr>
              <a:tr h="364223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Prell</a:t>
                      </a:r>
                      <a:r>
                        <a:rPr lang="en-US" sz="1800" baseline="0" dirty="0" smtClean="0"/>
                        <a:t> / Head &amp; Shoulders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Aveda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</a:tr>
              <a:tr h="3893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United Airlines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JetBlue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</a:tr>
              <a:tr h="3893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Budweiser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Sam Adams</a:t>
                      </a:r>
                      <a:r>
                        <a:rPr lang="en-US" sz="1800" baseline="0" dirty="0" smtClean="0"/>
                        <a:t> / Pyramid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</a:tr>
              <a:tr h="3893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Sears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Amazon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</a:tr>
              <a:tr h="3893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</a:t>
                      </a:r>
                      <a:r>
                        <a:rPr lang="en-US" sz="1800" baseline="0" dirty="0" smtClean="0"/>
                        <a:t> Original Beetle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New</a:t>
                      </a:r>
                      <a:r>
                        <a:rPr lang="en-US" sz="1800" baseline="0" dirty="0" smtClean="0"/>
                        <a:t> Beetle</a:t>
                      </a:r>
                      <a:endParaRPr lang="en-US" sz="1800" dirty="0"/>
                    </a:p>
                  </a:txBody>
                  <a:tcPr marL="117566" marR="117566" marT="34290" marB="34290" anchor="ctr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Franklin Gothic Book"/>
              </a:rPr>
              <a:t>Copyright © 2012 Michael "Luni" Libes</a:t>
            </a:r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14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and After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00150"/>
            <a:ext cx="1401648" cy="215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30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0" y="1200151"/>
            <a:ext cx="6400800" cy="33944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do you create an idea that spreads?</a:t>
            </a:r>
          </a:p>
          <a:p>
            <a:pPr lvl="1"/>
            <a:r>
              <a:rPr lang="en-US" sz="2000" dirty="0" smtClean="0"/>
              <a:t>Don’t make a product for everybody</a:t>
            </a:r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Franklin Gothic Book"/>
              </a:rPr>
              <a:t>Copyright © 2012 Michael "Luni" Libes</a:t>
            </a:r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15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That Spread, Win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00150"/>
            <a:ext cx="1401648" cy="215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7729" b="5314"/>
          <a:stretch>
            <a:fillRect/>
          </a:stretch>
        </p:blipFill>
        <p:spPr bwMode="auto">
          <a:xfrm>
            <a:off x="3124200" y="2114550"/>
            <a:ext cx="3971295" cy="258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408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0" y="1200151"/>
            <a:ext cx="6400800" cy="33944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Then keep innovating!</a:t>
            </a:r>
            <a:endParaRPr lang="en-US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Franklin Gothic Book"/>
              </a:rPr>
              <a:t>Copyright © 2012 Michael "Luni" Libes</a:t>
            </a:r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16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That Spread, Win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00150"/>
            <a:ext cx="1401648" cy="215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962150"/>
            <a:ext cx="43434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5983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62200" y="1200151"/>
            <a:ext cx="63246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Fear</a:t>
            </a:r>
          </a:p>
          <a:p>
            <a:pPr lvl="1"/>
            <a:r>
              <a:rPr lang="en-US" dirty="0" smtClean="0"/>
              <a:t>Cows are rare because people are afraid</a:t>
            </a:r>
          </a:p>
          <a:p>
            <a:pPr lvl="1"/>
            <a:r>
              <a:rPr lang="en-US" dirty="0" smtClean="0"/>
              <a:t>No one wants to fail</a:t>
            </a:r>
          </a:p>
          <a:p>
            <a:pPr lvl="1"/>
            <a:r>
              <a:rPr lang="en-US" dirty="0" smtClean="0"/>
              <a:t>No one wants to look foolish</a:t>
            </a:r>
          </a:p>
          <a:p>
            <a:pPr lvl="1"/>
            <a:r>
              <a:rPr lang="en-US" dirty="0" smtClean="0"/>
              <a:t>No one wants to be criticized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Franklin Gothic Book"/>
              </a:rPr>
              <a:t>Copyright © 2012 Michael "Luni" Libes</a:t>
            </a:r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17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the Cow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00150"/>
            <a:ext cx="1401648" cy="215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4509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62200" y="1200151"/>
            <a:ext cx="63246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Herman Miller</a:t>
            </a:r>
          </a:p>
          <a:p>
            <a:pPr lvl="1"/>
            <a:r>
              <a:rPr lang="en-US" dirty="0" smtClean="0"/>
              <a:t>1994</a:t>
            </a:r>
          </a:p>
          <a:p>
            <a:pPr lvl="1"/>
            <a:r>
              <a:rPr lang="en-US" dirty="0" smtClean="0"/>
              <a:t>$750 office chair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Franklin Gothic Book"/>
              </a:rPr>
              <a:t>Copyright © 2012 Michael "Luni" Libes</a:t>
            </a:r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18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 Risk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00150"/>
            <a:ext cx="1401648" cy="215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885950"/>
            <a:ext cx="2521704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8676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33600" y="1200151"/>
            <a:ext cx="65532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Starbucks</a:t>
            </a:r>
          </a:p>
          <a:p>
            <a:pPr lvl="1"/>
            <a:r>
              <a:rPr lang="en-US" dirty="0" smtClean="0"/>
              <a:t>IPO in 1992</a:t>
            </a:r>
          </a:p>
          <a:p>
            <a:pPr lvl="1"/>
            <a:r>
              <a:rPr lang="en-US" dirty="0" smtClean="0"/>
              <a:t>Great coffee</a:t>
            </a:r>
          </a:p>
          <a:p>
            <a:pPr lvl="1"/>
            <a:r>
              <a:rPr lang="en-US" dirty="0" smtClean="0"/>
              <a:t>A “third place”</a:t>
            </a:r>
          </a:p>
          <a:p>
            <a:pPr lvl="1"/>
            <a:r>
              <a:rPr lang="en-US" dirty="0" smtClean="0"/>
              <a:t>Sustainable</a:t>
            </a:r>
          </a:p>
          <a:p>
            <a:pPr lvl="1"/>
            <a:r>
              <a:rPr lang="en-US" dirty="0" smtClean="0"/>
              <a:t>On (nearly) every corner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Franklin Gothic Book"/>
              </a:rPr>
              <a:t>Copyright © 2012 Michael "Luni" Libes</a:t>
            </a:r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19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 Risk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00150"/>
            <a:ext cx="1401648" cy="215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352550"/>
            <a:ext cx="2209800" cy="227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370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nancal Plan 200x3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350" y="3067050"/>
            <a:ext cx="762000" cy="1143000"/>
          </a:xfrm>
          <a:prstGeom prst="rect">
            <a:avLst/>
          </a:prstGeom>
        </p:spPr>
      </p:pic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4" name="Picture 3" descr="The Next Step (text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4350"/>
            <a:ext cx="5056632" cy="1798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770340"/>
            <a:ext cx="3415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7A0E8C"/>
                </a:solidFill>
                <a:latin typeface="CartoGothic Std Bold"/>
                <a:cs typeface="CartoGothic Std Bold"/>
              </a:rPr>
              <a:t>Marketing</a:t>
            </a:r>
            <a:endParaRPr lang="en-US" sz="5400" dirty="0">
              <a:solidFill>
                <a:srgbClr val="7A0E8C"/>
              </a:solidFill>
              <a:latin typeface="CartoGothic Std Bold"/>
              <a:cs typeface="CartoGothic Std Bold"/>
            </a:endParaRPr>
          </a:p>
        </p:txBody>
      </p:sp>
      <p:pic>
        <p:nvPicPr>
          <p:cNvPr id="8" name="Picture 7" descr="Funding 200x30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067050"/>
            <a:ext cx="762000" cy="1143000"/>
          </a:xfrm>
          <a:prstGeom prst="rect">
            <a:avLst/>
          </a:prstGeom>
        </p:spPr>
      </p:pic>
      <p:pic>
        <p:nvPicPr>
          <p:cNvPr id="9" name="Picture 8" descr="Equity 200x30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050" y="3067050"/>
            <a:ext cx="762000" cy="1143000"/>
          </a:xfrm>
          <a:prstGeom prst="rect">
            <a:avLst/>
          </a:prstGeom>
        </p:spPr>
      </p:pic>
      <p:pic>
        <p:nvPicPr>
          <p:cNvPr id="10" name="Picture 9" descr="Pitching 200x3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700" y="3067050"/>
            <a:ext cx="762000" cy="1143000"/>
          </a:xfrm>
          <a:prstGeom prst="rect">
            <a:avLst/>
          </a:prstGeom>
        </p:spPr>
      </p:pic>
      <p:pic>
        <p:nvPicPr>
          <p:cNvPr id="12" name="Picture 11" descr="Guide 200x30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067050"/>
            <a:ext cx="762000" cy="1143000"/>
          </a:xfrm>
          <a:prstGeom prst="rect">
            <a:avLst/>
          </a:prstGeom>
        </p:spPr>
      </p:pic>
      <p:pic>
        <p:nvPicPr>
          <p:cNvPr id="15" name="Picture 14" descr="Marketing 200x30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123950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541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1123950"/>
            <a:ext cx="5867400" cy="358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Remarkable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Franklin Gothic Book"/>
              </a:rPr>
              <a:t>Copyright © 2012 Michael "Luni" Libes</a:t>
            </a:r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20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00150"/>
            <a:ext cx="1401648" cy="215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0015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6695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3263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Inventive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Franklin Gothic Book"/>
              </a:rPr>
              <a:t>Copyright © 2012 Michael "Luni" Libes</a:t>
            </a:r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21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00150"/>
            <a:ext cx="1401648" cy="215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200150"/>
            <a:ext cx="4876800" cy="348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9112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Reinvent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Franklin Gothic Book"/>
              </a:rPr>
              <a:t>Copyright © 2012 Michael "Luni" Libes</a:t>
            </a:r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22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00150"/>
            <a:ext cx="1401648" cy="215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74295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6779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Reinvent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Franklin Gothic Book"/>
              </a:rPr>
              <a:t>Copyright © 2012 Michael "Luni" Libes</a:t>
            </a:r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23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00150"/>
            <a:ext cx="1401648" cy="215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38150"/>
            <a:ext cx="1917687" cy="412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7771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Reinvent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Franklin Gothic Book"/>
              </a:rPr>
              <a:t>Copyright © 2012 Michael "Luni" Libes</a:t>
            </a:r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24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00150"/>
            <a:ext cx="1401648" cy="215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2395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7727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“Purple Cow”?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Franklin Gothic Book"/>
              </a:rPr>
              <a:t>Copyright © 2012 Michael "Luni" Libes</a:t>
            </a:r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25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72483" y="337467"/>
            <a:ext cx="3224315" cy="494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0971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Person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114550"/>
            <a:ext cx="4038600" cy="2480072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XYX produces…</a:t>
            </a:r>
          </a:p>
          <a:p>
            <a:pPr lvl="1"/>
            <a:r>
              <a:rPr lang="en-US" sz="2800" dirty="0" smtClean="0"/>
              <a:t>We sell…</a:t>
            </a:r>
          </a:p>
          <a:p>
            <a:pPr lvl="1"/>
            <a:r>
              <a:rPr lang="en-US" sz="2800" dirty="0" smtClean="0"/>
              <a:t>Our team…</a:t>
            </a:r>
          </a:p>
          <a:p>
            <a:pPr lvl="1"/>
            <a:r>
              <a:rPr lang="en-US" sz="2800" dirty="0" smtClean="0"/>
              <a:t>… us.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114550"/>
            <a:ext cx="4038600" cy="2480072"/>
          </a:xfrm>
        </p:spPr>
        <p:txBody>
          <a:bodyPr>
            <a:normAutofit/>
          </a:bodyPr>
          <a:lstStyle/>
          <a:p>
            <a:pPr marL="344488" lvl="2"/>
            <a:r>
              <a:rPr lang="en-US" sz="2800" i="1" dirty="0" smtClean="0"/>
              <a:t>You want the reader to feel part of the team</a:t>
            </a:r>
            <a:endParaRPr lang="en-US" sz="28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20015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4"/>
              </a:buClr>
              <a:buFont typeface="Arial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3"/>
              </a:buClr>
              <a:buSzPct val="80000"/>
              <a:buFont typeface="Arial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6"/>
              </a:buClr>
              <a:buSzPct val="80000"/>
              <a:buFont typeface="Arial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Write in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person, not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person</a:t>
            </a:r>
          </a:p>
        </p:txBody>
      </p:sp>
    </p:spTree>
    <p:extLst>
      <p:ext uri="{BB962C8B-B14F-4D97-AF65-F5344CB8AC3E}">
        <p14:creationId xmlns:p14="http://schemas.microsoft.com/office/powerpoint/2010/main" val="135123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321586"/>
              </p:ext>
            </p:extLst>
          </p:nvPr>
        </p:nvGraphicFramePr>
        <p:xfrm>
          <a:off x="1295400" y="1276350"/>
          <a:ext cx="65532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3276600"/>
              </a:tblGrid>
              <a:tr h="742950">
                <a:tc>
                  <a:txBody>
                    <a:bodyPr/>
                    <a:lstStyle/>
                    <a:p>
                      <a:r>
                        <a:rPr lang="en-US" sz="3200" cap="none" dirty="0" smtClean="0"/>
                        <a:t>Tense</a:t>
                      </a:r>
                      <a:endParaRPr lang="en-US" sz="3200" cap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cap="none" dirty="0" smtClean="0"/>
                        <a:t>Reader’s belief</a:t>
                      </a:r>
                      <a:endParaRPr lang="en-US" sz="3200" cap="none" dirty="0"/>
                    </a:p>
                  </a:txBody>
                  <a:tcPr anchor="ctr"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Future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Vision</a:t>
                      </a:r>
                      <a:endParaRPr lang="en-US" sz="2800" dirty="0"/>
                    </a:p>
                  </a:txBody>
                  <a:tcPr anchor="ctr"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Present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Action</a:t>
                      </a:r>
                      <a:endParaRPr lang="en-US" sz="2800" dirty="0"/>
                    </a:p>
                  </a:txBody>
                  <a:tcPr anchor="ctr"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Past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Experience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1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First-time entrepreneurs will tend to write about actions that will take place sometime unstated time in the future</a:t>
            </a:r>
          </a:p>
          <a:p>
            <a:pPr lvl="1"/>
            <a:r>
              <a:rPr lang="en-US" dirty="0" smtClean="0"/>
              <a:t>We will manufacture… </a:t>
            </a:r>
            <a:r>
              <a:rPr lang="en-US" dirty="0" smtClean="0">
                <a:sym typeface="Wingdings"/>
              </a:rPr>
              <a:t> We produce…</a:t>
            </a:r>
          </a:p>
          <a:p>
            <a:pPr lvl="1"/>
            <a:r>
              <a:rPr lang="en-US" dirty="0" smtClean="0">
                <a:sym typeface="Wingdings"/>
              </a:rPr>
              <a:t>We will operate…  We operate…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3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plans and pitches do not start with the founding of the company, they start with the statement of the problem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 vs. Backstory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6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Rule A</a:t>
            </a:r>
            <a:r>
              <a:rPr lang="en-US" dirty="0" smtClean="0"/>
              <a:t> – Look Established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DED1"/>
                </a:solidFill>
                <a:latin typeface="CartoGothic Std"/>
              </a:rPr>
              <a:t>Copyright © 2012 Michael "Luni" Libes</a:t>
            </a:r>
            <a:endParaRPr lang="en-US" dirty="0">
              <a:solidFill>
                <a:srgbClr val="E3DED1"/>
              </a:solidFill>
              <a:latin typeface="CartoGothic Std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/>
                </a:solidFill>
                <a:latin typeface="CartoGothic Std"/>
              </a:rPr>
              <a:pPr/>
              <a:t>3</a:t>
            </a:fld>
            <a:endParaRPr lang="en-US" dirty="0">
              <a:solidFill>
                <a:srgbClr val="E3DED1"/>
              </a:solidFill>
              <a:latin typeface="CartoGothic Std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23950"/>
            <a:ext cx="4244770" cy="363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056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1371601"/>
          </a:xfrm>
        </p:spPr>
        <p:txBody>
          <a:bodyPr/>
          <a:lstStyle/>
          <a:p>
            <a:r>
              <a:rPr lang="en-US" i="1" dirty="0"/>
              <a:t>Founded in December 2013, GreenChar is a for-profit social enterprise that </a:t>
            </a:r>
            <a:r>
              <a:rPr lang="en-US" i="1" dirty="0" smtClean="0"/>
              <a:t>...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(Before)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38200" y="2876550"/>
            <a:ext cx="7848600" cy="137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4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3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6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ClrTx/>
              <a:buSzPct val="75000"/>
              <a:buFont typeface="Wingdings" charset="2"/>
              <a:buChar char="§"/>
            </a:pPr>
            <a:r>
              <a:rPr lang="en-US" sz="1600" i="1" dirty="0" smtClean="0"/>
              <a:t>Founded in </a:t>
            </a:r>
            <a:r>
              <a:rPr lang="en-US" sz="1600" dirty="0" smtClean="0"/>
              <a:t>– Start with something important to the audience</a:t>
            </a:r>
          </a:p>
          <a:p>
            <a:pPr marL="230188" indent="-230188">
              <a:buClrTx/>
              <a:buSzPct val="75000"/>
              <a:buFont typeface="Wingdings" charset="2"/>
              <a:buChar char="§"/>
            </a:pPr>
            <a:r>
              <a:rPr lang="en-US" sz="1600" i="1" dirty="0" smtClean="0"/>
              <a:t>for-profit social enterprise </a:t>
            </a:r>
            <a:r>
              <a:rPr lang="en-US" sz="1600" dirty="0" smtClean="0"/>
              <a:t>– Eliminate the irrelevant facts</a:t>
            </a:r>
          </a:p>
          <a:p>
            <a:pPr marL="230188" indent="-230188">
              <a:buClrTx/>
              <a:buSzPct val="75000"/>
              <a:buFont typeface="Wingdings" charset="2"/>
              <a:buChar char="§"/>
            </a:pPr>
            <a:r>
              <a:rPr lang="en-US" sz="1600" dirty="0" smtClean="0"/>
              <a:t>Your pitch needs to grab the attention of the audience and make them eager to hear the other details that you think important enough to share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2607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3165873"/>
          </a:xfrm>
        </p:spPr>
        <p:txBody>
          <a:bodyPr/>
          <a:lstStyle/>
          <a:p>
            <a:r>
              <a:rPr lang="en-US" i="1" dirty="0" smtClean="0"/>
              <a:t>GreenChar </a:t>
            </a:r>
            <a:r>
              <a:rPr lang="en-US" i="1" dirty="0" smtClean="0"/>
              <a:t>turns sugarcane waste into charcoal briquettes, replacing deforestation with recycling</a:t>
            </a:r>
            <a:r>
              <a:rPr lang="is-IS" i="1" dirty="0" smtClean="0"/>
              <a:t>…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(After)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8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3165873"/>
          </a:xfrm>
        </p:spPr>
        <p:txBody>
          <a:bodyPr/>
          <a:lstStyle/>
          <a:p>
            <a:r>
              <a:rPr lang="en-US" i="1" dirty="0" smtClean="0"/>
              <a:t>GreenChar </a:t>
            </a:r>
            <a:r>
              <a:rPr lang="en-US" i="1" dirty="0"/>
              <a:t>is a for-profit social enterprise that provides affordable, efficient, and environmentally friendly energy </a:t>
            </a:r>
            <a:r>
              <a:rPr lang="en-US" i="1" dirty="0" smtClean="0"/>
              <a:t>solutions…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(Before)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38200" y="3105149"/>
            <a:ext cx="7848600" cy="137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4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3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6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ClrTx/>
              <a:buSzPct val="75000"/>
              <a:buFont typeface="Wingdings" charset="2"/>
              <a:buChar char="§"/>
            </a:pPr>
            <a:r>
              <a:rPr lang="en-US" sz="1600" i="1" dirty="0" smtClean="0"/>
              <a:t>for-profit social enterprise </a:t>
            </a:r>
            <a:r>
              <a:rPr lang="en-US" sz="1600" dirty="0" smtClean="0"/>
              <a:t>– Eliminate the irrelevant facts</a:t>
            </a:r>
          </a:p>
          <a:p>
            <a:pPr marL="230188" indent="-230188">
              <a:buClrTx/>
              <a:buSzPct val="75000"/>
              <a:buFont typeface="Wingdings" charset="2"/>
              <a:buChar char="§"/>
            </a:pPr>
            <a:r>
              <a:rPr lang="en-US" sz="1600" i="1" dirty="0"/>
              <a:t>e</a:t>
            </a:r>
            <a:r>
              <a:rPr lang="en-US" sz="1600" i="1" dirty="0" smtClean="0"/>
              <a:t>nergy solutions </a:t>
            </a:r>
            <a:r>
              <a:rPr lang="en-US" sz="1600" dirty="0" smtClean="0"/>
              <a:t>– Eliminate the buzzwords and speak in simple English</a:t>
            </a:r>
          </a:p>
          <a:p>
            <a:pPr marL="230188" indent="-230188">
              <a:buClrTx/>
              <a:buSzPct val="75000"/>
              <a:buFont typeface="Wingdings" charset="2"/>
              <a:buChar char="§"/>
            </a:pPr>
            <a:r>
              <a:rPr lang="en-US" sz="1600" dirty="0" smtClean="0"/>
              <a:t>Don’t try and sound like a marketer, pick simple words that explain what you do, why you do it, that are understandable by everyone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727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 on the side of too much product information, too much detail walking through the customer experience</a:t>
            </a:r>
          </a:p>
          <a:p>
            <a:pPr lvl="1"/>
            <a:r>
              <a:rPr lang="en-US" dirty="0" smtClean="0"/>
              <a:t>Less on backstory</a:t>
            </a:r>
          </a:p>
          <a:p>
            <a:pPr lvl="1"/>
            <a:r>
              <a:rPr lang="en-US" dirty="0" smtClean="0"/>
              <a:t>Less on problem</a:t>
            </a:r>
          </a:p>
          <a:p>
            <a:pPr lvl="1"/>
            <a:r>
              <a:rPr lang="en-US" dirty="0" smtClean="0"/>
              <a:t>Less on everything else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the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5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3165873"/>
          </a:xfrm>
        </p:spPr>
        <p:txBody>
          <a:bodyPr/>
          <a:lstStyle/>
          <a:p>
            <a:r>
              <a:rPr lang="en-US" i="1" dirty="0" err="1" smtClean="0"/>
              <a:t>GreenChar</a:t>
            </a:r>
            <a:r>
              <a:rPr lang="en-US" i="1" dirty="0" smtClean="0"/>
              <a:t> produces and distributes charcoal </a:t>
            </a:r>
            <a:r>
              <a:rPr lang="en-US" i="1" dirty="0"/>
              <a:t>briquettes made from agricultural </a:t>
            </a:r>
            <a:r>
              <a:rPr lang="en-US" i="1" dirty="0" smtClean="0"/>
              <a:t>waste. </a:t>
            </a:r>
            <a:r>
              <a:rPr lang="en-US" i="1" dirty="0"/>
              <a:t>Our briquettes are more affordable, nearly smokeless, higher energy, and longer lasting than conventional wood charcoal and </a:t>
            </a:r>
            <a:r>
              <a:rPr lang="en-US" i="1" dirty="0" smtClean="0"/>
              <a:t>firewood.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(After)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9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entrepreneurs get to the point as quickly as they can</a:t>
            </a:r>
          </a:p>
          <a:p>
            <a:r>
              <a:rPr lang="en-US" dirty="0" smtClean="0"/>
              <a:t>Too many entrepreneurs think more words, with more syllables make companies sound more real</a:t>
            </a:r>
          </a:p>
          <a:p>
            <a:r>
              <a:rPr lang="en-US" dirty="0" smtClean="0"/>
              <a:t>Wrong!  Say it in as few words as possible.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 and Direct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4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3165873"/>
          </a:xfrm>
        </p:spPr>
        <p:txBody>
          <a:bodyPr/>
          <a:lstStyle/>
          <a:p>
            <a:r>
              <a:rPr lang="en-US" i="1" dirty="0"/>
              <a:t>GreenChar’s future plans include sales of cookstoves and solar solutions to fulfill our overarching vision to become the ultimate provider of clean household energy solutions across East Africa.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(Before)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1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3165873"/>
          </a:xfrm>
        </p:spPr>
        <p:txBody>
          <a:bodyPr/>
          <a:lstStyle/>
          <a:p>
            <a:r>
              <a:rPr lang="en-US" i="1" dirty="0"/>
              <a:t>Beyond briquettes, GreenChar’s future plans include </a:t>
            </a:r>
            <a:r>
              <a:rPr lang="en-US" i="1" dirty="0" smtClean="0"/>
              <a:t>cookstoves </a:t>
            </a:r>
            <a:r>
              <a:rPr lang="en-US" i="1" dirty="0"/>
              <a:t>and solar </a:t>
            </a:r>
            <a:r>
              <a:rPr lang="en-US" i="1" dirty="0" smtClean="0"/>
              <a:t>panels, growing toward the ultimate provider </a:t>
            </a:r>
            <a:r>
              <a:rPr lang="en-US" i="1" dirty="0"/>
              <a:t>of clean household energy </a:t>
            </a:r>
            <a:r>
              <a:rPr lang="en-US" i="1" dirty="0" smtClean="0"/>
              <a:t>across </a:t>
            </a:r>
            <a:r>
              <a:rPr lang="en-US" i="1" dirty="0"/>
              <a:t>East </a:t>
            </a:r>
            <a:r>
              <a:rPr lang="en-US" i="1" dirty="0" smtClean="0"/>
              <a:t>Africa.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(After)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38200" y="371475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4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3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6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ClrTx/>
              <a:buSzPct val="75000"/>
              <a:buFont typeface="Wingdings" charset="2"/>
              <a:buChar char="§"/>
            </a:pPr>
            <a:r>
              <a:rPr lang="en-US" sz="1600" dirty="0" smtClean="0"/>
              <a:t>Still too long, but fewer words, no buzzwords,</a:t>
            </a:r>
            <a:r>
              <a:rPr lang="en-US" sz="1600" dirty="0"/>
              <a:t> </a:t>
            </a:r>
            <a:r>
              <a:rPr lang="en-US" sz="1600" dirty="0" smtClean="0"/>
              <a:t>and easier to understand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462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r>
              <a:rPr lang="en-US" i="1" dirty="0" err="1"/>
              <a:t>GreenChar</a:t>
            </a:r>
            <a:r>
              <a:rPr lang="en-US" i="1" dirty="0"/>
              <a:t> dedicates itself to fight against the health and environmental problems that arise due to firewood and charcoal </a:t>
            </a:r>
            <a:r>
              <a:rPr lang="en-US" i="1" dirty="0" smtClean="0"/>
              <a:t>usage. 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(Before)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38200" y="3409950"/>
            <a:ext cx="7848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4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3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6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ClrTx/>
              <a:buSzPct val="75000"/>
              <a:buFont typeface="Wingdings" charset="2"/>
              <a:buChar char="§"/>
            </a:pPr>
            <a:r>
              <a:rPr lang="en-US" sz="1600" i="1" dirty="0" smtClean="0"/>
              <a:t>dedicates itself to the fight </a:t>
            </a:r>
            <a:r>
              <a:rPr lang="en-US" sz="1600" dirty="0" smtClean="0"/>
              <a:t>– Sounds like a nonprofit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155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r>
              <a:rPr lang="en-US" i="1" dirty="0" err="1"/>
              <a:t>GreenChar</a:t>
            </a:r>
            <a:r>
              <a:rPr lang="en-US" i="1" dirty="0"/>
              <a:t> directly impacts the health and environmental problems that arise from cooking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(After)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38200" y="3409950"/>
            <a:ext cx="7848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4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3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6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ClrTx/>
              <a:buSzPct val="75000"/>
              <a:buFont typeface="Wingdings" charset="2"/>
              <a:buChar char="§"/>
            </a:pPr>
            <a:r>
              <a:rPr lang="en-US" sz="1600" dirty="0" smtClean="0"/>
              <a:t>Simple fact.  The next sentence could explain that 4 million women and children die annually due to smoke from cooking.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6155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NewCorp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… runs …</a:t>
            </a:r>
          </a:p>
          <a:p>
            <a:r>
              <a:rPr lang="en-US" dirty="0" smtClean="0"/>
              <a:t>… sells …</a:t>
            </a:r>
          </a:p>
          <a:p>
            <a:r>
              <a:rPr lang="en-US" dirty="0" smtClean="0"/>
              <a:t>… operates …</a:t>
            </a: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DED1"/>
                </a:solidFill>
                <a:latin typeface="CartoGothic Std"/>
              </a:rPr>
              <a:t>Copyright © 2012 Michael "Luni" Libes</a:t>
            </a:r>
            <a:endParaRPr lang="en-US" dirty="0">
              <a:solidFill>
                <a:srgbClr val="E3DED1"/>
              </a:solidFill>
              <a:latin typeface="CartoGothic Std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/>
                </a:solidFill>
                <a:latin typeface="CartoGothic Std"/>
              </a:rPr>
              <a:pPr/>
              <a:t>4</a:t>
            </a:fld>
            <a:endParaRPr lang="en-US" dirty="0">
              <a:solidFill>
                <a:srgbClr val="E3DED1"/>
              </a:solidFill>
              <a:latin typeface="CartoGothic Std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Rule B</a:t>
            </a:r>
            <a:r>
              <a:rPr lang="en-US" dirty="0" smtClean="0"/>
              <a:t> – Speak in the Present Tense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6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r>
              <a:rPr lang="en-US" i="1" dirty="0" err="1"/>
              <a:t>GreenChar</a:t>
            </a:r>
            <a:r>
              <a:rPr lang="en-US" i="1" dirty="0"/>
              <a:t> has laid the groundwork to generating more market presence by creating a website and social media platform.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(Before)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38200" y="371475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4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3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6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ClrTx/>
              <a:buSzPct val="75000"/>
              <a:buFont typeface="Wingdings" charset="2"/>
              <a:buChar char="§"/>
            </a:pPr>
            <a:r>
              <a:rPr lang="en-US" sz="1600" i="1" dirty="0"/>
              <a:t>l</a:t>
            </a:r>
            <a:r>
              <a:rPr lang="en-US" sz="1600" i="1" dirty="0" smtClean="0"/>
              <a:t>aid the groundwork </a:t>
            </a:r>
            <a:r>
              <a:rPr lang="en-US" sz="1600" dirty="0" smtClean="0"/>
              <a:t>– Sounds like a political campaign or nonprofit advocacy</a:t>
            </a:r>
          </a:p>
          <a:p>
            <a:pPr marL="230188" indent="-230188">
              <a:buClrTx/>
              <a:buSzPct val="75000"/>
              <a:buFont typeface="Wingdings" charset="2"/>
              <a:buChar char="§"/>
            </a:pPr>
            <a:r>
              <a:rPr lang="en-US" sz="1600" i="1" dirty="0"/>
              <a:t>w</a:t>
            </a:r>
            <a:r>
              <a:rPr lang="en-US" sz="1600" i="1" dirty="0" smtClean="0"/>
              <a:t>ebsite and social media platform </a:t>
            </a:r>
            <a:r>
              <a:rPr lang="en-US" sz="1600" dirty="0" smtClean="0"/>
              <a:t>– Don’t waste time telling us commonplace tasks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498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r>
              <a:rPr lang="en-US" i="1" dirty="0"/>
              <a:t>GreenChar </a:t>
            </a:r>
            <a:r>
              <a:rPr lang="en-US" i="1" dirty="0" smtClean="0"/>
              <a:t>has 1,234 followers on Twitter and Facebook.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(After)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38200" y="371475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4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3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6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ClrTx/>
              <a:buSzPct val="75000"/>
              <a:buFont typeface="Wingdings" charset="2"/>
              <a:buChar char="§"/>
            </a:pPr>
            <a:r>
              <a:rPr lang="en-US" sz="1600" dirty="0" smtClean="0"/>
              <a:t>If you have to say something about social media, tout momentum.  If you have no impressive stats to share, then don’t mention social media at all.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11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describing a series, avoid using “then” over and over again</a:t>
            </a:r>
          </a:p>
          <a:p>
            <a:r>
              <a:rPr lang="en-US" dirty="0" smtClean="0"/>
              <a:t>Either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a set of bullets, or</a:t>
            </a:r>
          </a:p>
          <a:p>
            <a:pPr lvl="1"/>
            <a:r>
              <a:rPr lang="en-US" dirty="0" smtClean="0"/>
              <a:t>Use a series of short sentences.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Then… then…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1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r>
              <a:rPr lang="en-US" i="1" dirty="0"/>
              <a:t>After production, the inventory will then be stocked. The briquettes will then be packaged and distributed through our distribution channels to vendors and retailers</a:t>
            </a:r>
            <a:r>
              <a:rPr lang="en-US" i="1" dirty="0" smtClean="0"/>
              <a:t>. 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(Before)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6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r>
              <a:rPr lang="en-US" i="1" dirty="0"/>
              <a:t>After production, the inventory is stocked. As orders arrive, the briquettes are packaged and distributed through our distribution channels to vendors and </a:t>
            </a:r>
            <a:r>
              <a:rPr lang="en-US" i="1" dirty="0" smtClean="0"/>
              <a:t>retailers.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(After)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3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r>
              <a:rPr lang="en-US" i="1" dirty="0" smtClean="0"/>
              <a:t>After the production process:</a:t>
            </a:r>
          </a:p>
          <a:p>
            <a:pPr lvl="1"/>
            <a:r>
              <a:rPr lang="en-US" i="1" dirty="0" smtClean="0"/>
              <a:t>The </a:t>
            </a:r>
            <a:r>
              <a:rPr lang="en-US" i="1" dirty="0"/>
              <a:t>inventory is </a:t>
            </a:r>
            <a:r>
              <a:rPr lang="en-US" i="1" dirty="0" smtClean="0"/>
              <a:t>stocked</a:t>
            </a:r>
          </a:p>
          <a:p>
            <a:pPr lvl="1"/>
            <a:r>
              <a:rPr lang="en-US" i="1" dirty="0" smtClean="0"/>
              <a:t>Orders arrive</a:t>
            </a:r>
          </a:p>
          <a:p>
            <a:pPr lvl="1"/>
            <a:r>
              <a:rPr lang="en-US" i="1" dirty="0" smtClean="0"/>
              <a:t>The </a:t>
            </a:r>
            <a:r>
              <a:rPr lang="en-US" i="1" dirty="0"/>
              <a:t>briquettes are </a:t>
            </a:r>
            <a:r>
              <a:rPr lang="en-US" i="1" dirty="0" smtClean="0"/>
              <a:t>packaged</a:t>
            </a:r>
          </a:p>
          <a:p>
            <a:pPr lvl="1"/>
            <a:r>
              <a:rPr lang="en-US" i="1" dirty="0" smtClean="0"/>
              <a:t>Distribution of packages to </a:t>
            </a:r>
            <a:r>
              <a:rPr lang="en-US" i="1" dirty="0"/>
              <a:t>vendors and </a:t>
            </a:r>
            <a:r>
              <a:rPr lang="en-US" i="1" dirty="0" smtClean="0"/>
              <a:t>retailers.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(Bullets)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15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don’t need two </a:t>
            </a:r>
            <a:r>
              <a:rPr lang="en-US" dirty="0" smtClean="0"/>
              <a:t>statements</a:t>
            </a:r>
            <a:r>
              <a:rPr lang="en-US" dirty="0" smtClean="0"/>
              <a:t>?</a:t>
            </a:r>
          </a:p>
          <a:p>
            <a:r>
              <a:rPr lang="en-US" dirty="0" smtClean="0"/>
              <a:t>Mission-driven companies should have a 1-line or 1-paragraph mission.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and Mission 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0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3165873"/>
          </a:xfrm>
        </p:spPr>
        <p:txBody>
          <a:bodyPr/>
          <a:lstStyle/>
          <a:p>
            <a:r>
              <a:rPr lang="en-US" i="1" dirty="0" smtClean="0"/>
              <a:t>GreenChar’s vision is to build healthy, financially empowered communities by providing affordable, innovative, and clean household energy solutions .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(Before)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3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3165873"/>
          </a:xfrm>
        </p:spPr>
        <p:txBody>
          <a:bodyPr/>
          <a:lstStyle/>
          <a:p>
            <a:r>
              <a:rPr lang="en-US" i="1" dirty="0" smtClean="0"/>
              <a:t>GreenChar’s vision is to be the largest producer of green charcoal in East Africa.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(Focused)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4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3165873"/>
          </a:xfrm>
        </p:spPr>
        <p:txBody>
          <a:bodyPr/>
          <a:lstStyle/>
          <a:p>
            <a:r>
              <a:rPr lang="en-US" i="1" dirty="0" smtClean="0"/>
              <a:t>GreenChar’s vision is to be the largest producer of green charcoal and other green fuels in East Africa.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(Larger Focus)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4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085850"/>
            <a:ext cx="9144000" cy="3600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rtoGothic Std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Rule C</a:t>
            </a:r>
            <a:r>
              <a:rPr lang="en-US" dirty="0" smtClean="0"/>
              <a:t> – Act Funded</a:t>
            </a:r>
            <a:endParaRPr lang="en-US" dirty="0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DED1"/>
                </a:solidFill>
                <a:latin typeface="CartoGothic Std"/>
              </a:rPr>
              <a:t>Copyright © 2012 Michael "Luni" Libes</a:t>
            </a:r>
            <a:endParaRPr lang="en-US" dirty="0">
              <a:solidFill>
                <a:srgbClr val="E3DED1"/>
              </a:solidFill>
              <a:latin typeface="CartoGothic Std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/>
                </a:solidFill>
                <a:latin typeface="CartoGothic Std"/>
              </a:rPr>
              <a:pPr/>
              <a:t>5</a:t>
            </a:fld>
            <a:endParaRPr lang="en-US" dirty="0">
              <a:solidFill>
                <a:srgbClr val="E3DED1"/>
              </a:solidFill>
              <a:latin typeface="CartoGothic Std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911209" y="1200150"/>
            <a:ext cx="7321583" cy="3086100"/>
            <a:chOff x="1752600" y="1663348"/>
            <a:chExt cx="6067426" cy="3409952"/>
          </a:xfrm>
        </p:grpSpPr>
        <p:pic>
          <p:nvPicPr>
            <p:cNvPr id="2050" name="Picture 2" descr="http://www.angelinvestmentnetwork.net/wp-content/uploads/2011/06/fundin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2600" y="1663348"/>
              <a:ext cx="6067426" cy="3409952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1905000" y="1752600"/>
              <a:ext cx="1828800" cy="415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rtoGothic St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43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nancal Plan 200x3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350" y="3067050"/>
            <a:ext cx="762000" cy="1143000"/>
          </a:xfrm>
          <a:prstGeom prst="rect">
            <a:avLst/>
          </a:prstGeom>
        </p:spPr>
      </p:pic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4" name="Picture 3" descr="The Next Step (text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4350"/>
            <a:ext cx="5056632" cy="1798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770340"/>
            <a:ext cx="3415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7A0E8C"/>
                </a:solidFill>
                <a:latin typeface="CartoGothic Std Bold"/>
                <a:cs typeface="CartoGothic Std Bold"/>
              </a:rPr>
              <a:t>Marketing</a:t>
            </a:r>
            <a:endParaRPr lang="en-US" sz="5400" dirty="0">
              <a:solidFill>
                <a:srgbClr val="7A0E8C"/>
              </a:solidFill>
              <a:latin typeface="CartoGothic Std Bold"/>
              <a:cs typeface="CartoGothic Std Bold"/>
            </a:endParaRPr>
          </a:p>
        </p:txBody>
      </p:sp>
      <p:pic>
        <p:nvPicPr>
          <p:cNvPr id="8" name="Picture 7" descr="Funding 200x30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067050"/>
            <a:ext cx="762000" cy="1143000"/>
          </a:xfrm>
          <a:prstGeom prst="rect">
            <a:avLst/>
          </a:prstGeom>
        </p:spPr>
      </p:pic>
      <p:pic>
        <p:nvPicPr>
          <p:cNvPr id="9" name="Picture 8" descr="Equity 200x30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050" y="3067050"/>
            <a:ext cx="762000" cy="1143000"/>
          </a:xfrm>
          <a:prstGeom prst="rect">
            <a:avLst/>
          </a:prstGeom>
        </p:spPr>
      </p:pic>
      <p:pic>
        <p:nvPicPr>
          <p:cNvPr id="10" name="Picture 9" descr="Pitching 200x3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700" y="3067050"/>
            <a:ext cx="762000" cy="1143000"/>
          </a:xfrm>
          <a:prstGeom prst="rect">
            <a:avLst/>
          </a:prstGeom>
        </p:spPr>
      </p:pic>
      <p:pic>
        <p:nvPicPr>
          <p:cNvPr id="12" name="Picture 11" descr="Guide 200x30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067050"/>
            <a:ext cx="762000" cy="1143000"/>
          </a:xfrm>
          <a:prstGeom prst="rect">
            <a:avLst/>
          </a:prstGeom>
        </p:spPr>
      </p:pic>
      <p:pic>
        <p:nvPicPr>
          <p:cNvPr id="15" name="Picture 14" descr="Marketing 200x30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123950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697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3" name="Picture 2" descr="fledge (black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98" y="128815"/>
            <a:ext cx="7328805" cy="48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7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3 words best describe your company?</a:t>
            </a:r>
          </a:p>
          <a:p>
            <a:pPr lvl="1"/>
            <a:r>
              <a:rPr lang="en-US" dirty="0" smtClean="0"/>
              <a:t>Google?</a:t>
            </a:r>
          </a:p>
          <a:p>
            <a:pPr lvl="1"/>
            <a:r>
              <a:rPr lang="en-US" dirty="0" smtClean="0"/>
              <a:t>Starbucks?</a:t>
            </a:r>
          </a:p>
          <a:p>
            <a:pPr lvl="1"/>
            <a:r>
              <a:rPr lang="en-US" dirty="0" smtClean="0"/>
              <a:t>Amazon?</a:t>
            </a:r>
          </a:p>
          <a:p>
            <a:pPr lvl="1"/>
            <a:r>
              <a:rPr lang="en-US" dirty="0" smtClean="0"/>
              <a:t>Your company?</a:t>
            </a:r>
          </a:p>
          <a:p>
            <a:pPr lvl="1"/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DED1"/>
                </a:solidFill>
                <a:latin typeface="CartoGothic Std"/>
              </a:rPr>
              <a:t>Copyright © 2012 Michael "Luni" Libes</a:t>
            </a:r>
            <a:endParaRPr lang="en-US" dirty="0">
              <a:solidFill>
                <a:srgbClr val="E3DED1"/>
              </a:solidFill>
              <a:latin typeface="CartoGothic Std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/>
                </a:solidFill>
                <a:latin typeface="CartoGothic Std"/>
              </a:rPr>
              <a:pPr/>
              <a:t>6</a:t>
            </a:fld>
            <a:endParaRPr lang="en-US" dirty="0">
              <a:solidFill>
                <a:srgbClr val="E3DED1"/>
              </a:solidFill>
              <a:latin typeface="CartoGothic St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Exercise 1.  </a:t>
            </a:r>
            <a:r>
              <a:rPr lang="en-US" dirty="0" smtClean="0"/>
              <a:t>Corporate Essence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1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Font typeface="+mj-lt"/>
              <a:buAutoNum type="arabicPeriod" startAt="2"/>
            </a:pPr>
            <a:r>
              <a:rPr lang="en-US" dirty="0" smtClean="0"/>
              <a:t>Does your name fit your corporate essence?</a:t>
            </a:r>
          </a:p>
          <a:p>
            <a:pPr marL="582930" indent="-514350">
              <a:buFont typeface="+mj-lt"/>
              <a:buAutoNum type="arabicPeriod" startAt="2"/>
            </a:pPr>
            <a:r>
              <a:rPr lang="en-US" dirty="0" smtClean="0"/>
              <a:t>Does your logo fit your corporate essence?</a:t>
            </a:r>
          </a:p>
          <a:p>
            <a:pPr marL="582930" indent="-514350">
              <a:buFont typeface="+mj-lt"/>
              <a:buAutoNum type="arabicPeriod" startAt="2"/>
            </a:pPr>
            <a:r>
              <a:rPr lang="en-US" dirty="0" smtClean="0"/>
              <a:t>What is your </a:t>
            </a:r>
            <a:r>
              <a:rPr lang="en-US" b="1" u="sng" dirty="0" smtClean="0"/>
              <a:t>one </a:t>
            </a:r>
            <a:r>
              <a:rPr lang="en-US" u="sng" dirty="0" smtClean="0"/>
              <a:t>sentence </a:t>
            </a:r>
            <a:r>
              <a:rPr lang="en-US" dirty="0" smtClean="0"/>
              <a:t>corporate pitch?</a:t>
            </a:r>
          </a:p>
          <a:p>
            <a:pPr marL="582930" indent="-514350">
              <a:buFont typeface="+mj-lt"/>
              <a:buAutoNum type="arabicPeriod" startAt="2"/>
            </a:pPr>
            <a:r>
              <a:rPr lang="en-US" dirty="0" smtClean="0"/>
              <a:t>What is your </a:t>
            </a:r>
            <a:r>
              <a:rPr lang="en-US" b="1" u="sng" dirty="0" smtClean="0"/>
              <a:t>2-4</a:t>
            </a:r>
            <a:r>
              <a:rPr lang="en-US" dirty="0" smtClean="0"/>
              <a:t> word “tag line”?</a:t>
            </a:r>
          </a:p>
          <a:p>
            <a:pPr marL="582930" indent="-514350">
              <a:buFont typeface="+mj-lt"/>
              <a:buAutoNum type="arabicPeriod" startAt="2"/>
            </a:pPr>
            <a:endParaRPr lang="en-US" dirty="0" smtClean="0"/>
          </a:p>
          <a:p>
            <a:pPr marL="582930" indent="-514350">
              <a:buFont typeface="+mj-lt"/>
              <a:buAutoNum type="arabicPeriod" startAt="2"/>
            </a:pPr>
            <a:endParaRPr lang="en-US" dirty="0" smtClean="0"/>
          </a:p>
          <a:p>
            <a:pPr marL="582930" indent="-514350">
              <a:buFont typeface="+mj-lt"/>
              <a:buAutoNum type="arabicPeriod" startAt="2"/>
            </a:pPr>
            <a:endParaRPr lang="en-US" dirty="0" smtClean="0"/>
          </a:p>
          <a:p>
            <a:pPr marL="582930" indent="-514350">
              <a:buFont typeface="+mj-lt"/>
              <a:buAutoNum type="arabicPeriod" startAt="2"/>
            </a:pPr>
            <a:endParaRPr lang="en-US" dirty="0" smtClean="0"/>
          </a:p>
          <a:p>
            <a:pPr marL="969264" lvl="1" indent="-51435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DED1"/>
                </a:solidFill>
                <a:latin typeface="CartoGothic Std"/>
              </a:rPr>
              <a:t>Copyright © 2012 Michael "Luni" Libes</a:t>
            </a:r>
            <a:endParaRPr lang="en-US" dirty="0">
              <a:solidFill>
                <a:srgbClr val="E3DED1"/>
              </a:solidFill>
              <a:latin typeface="CartoGothic Std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/>
                </a:solidFill>
                <a:latin typeface="CartoGothic Std"/>
              </a:rPr>
              <a:pPr/>
              <a:t>7</a:t>
            </a:fld>
            <a:endParaRPr lang="en-US" dirty="0">
              <a:solidFill>
                <a:srgbClr val="E3DED1"/>
              </a:solidFill>
              <a:latin typeface="CartoGothic St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49014"/>
                </a:solidFill>
              </a:rPr>
              <a:t>Exercises 2-5.  </a:t>
            </a:r>
            <a:r>
              <a:rPr lang="en-US" dirty="0" smtClean="0"/>
              <a:t>Using your Essence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1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Font typeface="+mj-lt"/>
              <a:buAutoNum type="arabicPeriod" startAt="6"/>
            </a:pPr>
            <a:r>
              <a:rPr lang="en-US" dirty="0" smtClean="0"/>
              <a:t>Your social media strategy?</a:t>
            </a:r>
          </a:p>
          <a:p>
            <a:pPr marL="582930" indent="-514350">
              <a:buFont typeface="+mj-lt"/>
              <a:buAutoNum type="arabicPeriod" startAt="6"/>
            </a:pPr>
            <a:r>
              <a:rPr lang="en-US" dirty="0" smtClean="0"/>
              <a:t>Your SEO/SEM strategy?</a:t>
            </a:r>
          </a:p>
          <a:p>
            <a:pPr marL="582930" indent="-514350">
              <a:buFont typeface="+mj-lt"/>
              <a:buAutoNum type="arabicPeriod" startAt="6"/>
            </a:pPr>
            <a:r>
              <a:rPr lang="en-US" dirty="0" smtClean="0"/>
              <a:t>Your mobile strategy?</a:t>
            </a:r>
          </a:p>
          <a:p>
            <a:pPr marL="582930" indent="-514350">
              <a:buFont typeface="+mj-lt"/>
              <a:buAutoNum type="arabicPeriod" startAt="6"/>
            </a:pPr>
            <a:r>
              <a:rPr lang="en-US" dirty="0" smtClean="0"/>
              <a:t>Where are you listed?  LinkedIn, Angel.co?</a:t>
            </a:r>
          </a:p>
          <a:p>
            <a:pPr marL="582930" indent="-514350">
              <a:buFont typeface="+mj-lt"/>
              <a:buAutoNum type="arabicPeriod" startAt="6"/>
            </a:pPr>
            <a:r>
              <a:rPr lang="en-US" dirty="0" smtClean="0"/>
              <a:t>Where are the stories?  Blogs, tweets, etc?</a:t>
            </a:r>
          </a:p>
          <a:p>
            <a:pPr marL="582930" indent="-514350">
              <a:buFont typeface="+mj-lt"/>
              <a:buAutoNum type="arabicPeriod" startAt="6"/>
            </a:pPr>
            <a:endParaRPr lang="en-US" dirty="0" smtClean="0"/>
          </a:p>
          <a:p>
            <a:pPr marL="582930" indent="-514350">
              <a:buFont typeface="+mj-lt"/>
              <a:buAutoNum type="arabicPeriod" startAt="6"/>
            </a:pPr>
            <a:endParaRPr lang="en-US" dirty="0" smtClean="0"/>
          </a:p>
          <a:p>
            <a:pPr marL="582930" indent="-514350">
              <a:buFont typeface="+mj-lt"/>
              <a:buAutoNum type="arabicPeriod" startAt="6"/>
            </a:pPr>
            <a:endParaRPr lang="en-US" dirty="0" smtClean="0"/>
          </a:p>
          <a:p>
            <a:pPr marL="582930" indent="-514350">
              <a:buFont typeface="+mj-lt"/>
              <a:buAutoNum type="arabicPeriod" startAt="6"/>
            </a:pPr>
            <a:endParaRPr lang="en-US" dirty="0" smtClean="0"/>
          </a:p>
          <a:p>
            <a:pPr marL="969264" lvl="1" indent="-51435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DED1"/>
                </a:solidFill>
                <a:latin typeface="CartoGothic Std"/>
              </a:rPr>
              <a:t>Copyright © 2012 Michael "Luni" Libes</a:t>
            </a:r>
            <a:endParaRPr lang="en-US" dirty="0">
              <a:solidFill>
                <a:srgbClr val="E3DED1"/>
              </a:solidFill>
              <a:latin typeface="CartoGothic Std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/>
                </a:solidFill>
                <a:latin typeface="CartoGothic Std"/>
              </a:rPr>
              <a:pPr/>
              <a:t>8</a:t>
            </a:fld>
            <a:endParaRPr lang="en-US" dirty="0">
              <a:solidFill>
                <a:srgbClr val="E3DED1"/>
              </a:solidFill>
              <a:latin typeface="CartoGothic St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Exercises 6-10.  </a:t>
            </a:r>
            <a:r>
              <a:rPr lang="en-US" dirty="0" smtClean="0"/>
              <a:t>Be Known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15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you do to stand out?</a:t>
            </a:r>
          </a:p>
          <a:p>
            <a:pPr lvl="1"/>
            <a:r>
              <a:rPr lang="en-US" dirty="0" smtClean="0"/>
              <a:t>Novelties?</a:t>
            </a:r>
          </a:p>
          <a:p>
            <a:pPr lvl="1"/>
            <a:r>
              <a:rPr lang="en-US" dirty="0" smtClean="0"/>
              <a:t>Design?</a:t>
            </a:r>
          </a:p>
          <a:p>
            <a:pPr lvl="1"/>
            <a:r>
              <a:rPr lang="en-US" dirty="0" smtClean="0"/>
              <a:t>???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DED1"/>
                </a:solidFill>
                <a:latin typeface="CartoGothic Std"/>
              </a:rPr>
              <a:t>Copyright © 2012 Michael "Luni" Libes</a:t>
            </a:r>
            <a:endParaRPr lang="en-US" dirty="0">
              <a:solidFill>
                <a:srgbClr val="E3DED1"/>
              </a:solidFill>
              <a:latin typeface="CartoGothic Std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/>
                </a:solidFill>
                <a:latin typeface="CartoGothic Std"/>
              </a:rPr>
              <a:pPr/>
              <a:t>9</a:t>
            </a:fld>
            <a:endParaRPr lang="en-US" dirty="0">
              <a:solidFill>
                <a:srgbClr val="E3DED1"/>
              </a:solidFill>
              <a:latin typeface="CartoGothic St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11.  </a:t>
            </a:r>
            <a:r>
              <a:rPr lang="en-US" dirty="0" smtClean="0">
                <a:solidFill>
                  <a:srgbClr val="9900CC"/>
                </a:solidFill>
              </a:rPr>
              <a:t>Purple Cows?</a:t>
            </a:r>
            <a:endParaRPr lang="en-US" dirty="0">
              <a:solidFill>
                <a:srgbClr val="9900CC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46761" y="1530189"/>
            <a:ext cx="218407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018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@Fledge Theme">
  <a:themeElements>
    <a:clrScheme name="Fledg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DF7000"/>
      </a:accent1>
      <a:accent2>
        <a:srgbClr val="007599"/>
      </a:accent2>
      <a:accent3>
        <a:srgbClr val="508500"/>
      </a:accent3>
      <a:accent4>
        <a:srgbClr val="F49014"/>
      </a:accent4>
      <a:accent5>
        <a:srgbClr val="00495E"/>
      </a:accent5>
      <a:accent6>
        <a:srgbClr val="4D4D4D"/>
      </a:accent6>
      <a:hlink>
        <a:srgbClr val="007599"/>
      </a:hlink>
      <a:folHlink>
        <a:srgbClr val="00495E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12401</TotalTime>
  <Words>1710</Words>
  <Application>Microsoft Macintosh PowerPoint</Application>
  <PresentationFormat>On-screen Show (16:9)</PresentationFormat>
  <Paragraphs>284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@Fledge Theme</vt:lpstr>
      <vt:lpstr>PowerPoint Presentation</vt:lpstr>
      <vt:lpstr>PowerPoint Presentation</vt:lpstr>
      <vt:lpstr>Rule A – Look Established</vt:lpstr>
      <vt:lpstr>Rule B – Speak in the Present Tense</vt:lpstr>
      <vt:lpstr>Rule C – Act Funded</vt:lpstr>
      <vt:lpstr>Exercise 1.  Corporate Essence</vt:lpstr>
      <vt:lpstr>Exercises 2-5.  Using your Essence</vt:lpstr>
      <vt:lpstr>Exercises 6-10.  Be Known</vt:lpstr>
      <vt:lpstr>Exercise 11.  Purple Cows?</vt:lpstr>
      <vt:lpstr>“Purple Cow” by Seth Godin</vt:lpstr>
      <vt:lpstr>A Purple Cow</vt:lpstr>
      <vt:lpstr>TV-Industrial Complex</vt:lpstr>
      <vt:lpstr>Before and After</vt:lpstr>
      <vt:lpstr>Before and After</vt:lpstr>
      <vt:lpstr>Idea That Spread, Win</vt:lpstr>
      <vt:lpstr>Idea That Spread, Win</vt:lpstr>
      <vt:lpstr>The Problem With the Cow</vt:lpstr>
      <vt:lpstr>Taking a Risk</vt:lpstr>
      <vt:lpstr>Taking a Risk</vt:lpstr>
      <vt:lpstr>Be Remarkable</vt:lpstr>
      <vt:lpstr>Be Inventive</vt:lpstr>
      <vt:lpstr>Reinvent</vt:lpstr>
      <vt:lpstr>Reinvent</vt:lpstr>
      <vt:lpstr>Reinvent</vt:lpstr>
      <vt:lpstr>Your “Purple Cow”?</vt:lpstr>
      <vt:lpstr>First Person</vt:lpstr>
      <vt:lpstr>Tense</vt:lpstr>
      <vt:lpstr>Future Tense</vt:lpstr>
      <vt:lpstr>The Beginning vs. Backstory</vt:lpstr>
      <vt:lpstr>Example (Before)</vt:lpstr>
      <vt:lpstr>Example (After)</vt:lpstr>
      <vt:lpstr>Example (Before)</vt:lpstr>
      <vt:lpstr>More About the Product</vt:lpstr>
      <vt:lpstr>Example (After)</vt:lpstr>
      <vt:lpstr>Clear and Direct Language</vt:lpstr>
      <vt:lpstr>Example (Before)</vt:lpstr>
      <vt:lpstr>Example (After)</vt:lpstr>
      <vt:lpstr>Example (Before)</vt:lpstr>
      <vt:lpstr>Example (After)</vt:lpstr>
      <vt:lpstr>Example (Before)</vt:lpstr>
      <vt:lpstr>Example (After)</vt:lpstr>
      <vt:lpstr>Then… then…</vt:lpstr>
      <vt:lpstr>Example (Before)</vt:lpstr>
      <vt:lpstr>Example (After)</vt:lpstr>
      <vt:lpstr>Example (Bullets)</vt:lpstr>
      <vt:lpstr>Vision and Mission Statements</vt:lpstr>
      <vt:lpstr>Example (Before)</vt:lpstr>
      <vt:lpstr>Example (Focused)</vt:lpstr>
      <vt:lpstr>Example (Larger Focus)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Stratosphere</dc:title>
  <dc:creator>Luni</dc:creator>
  <cp:lastModifiedBy>Luni Libes</cp:lastModifiedBy>
  <cp:revision>318</cp:revision>
  <dcterms:created xsi:type="dcterms:W3CDTF">2006-08-16T00:00:00Z</dcterms:created>
  <dcterms:modified xsi:type="dcterms:W3CDTF">2018-05-25T20:26:31Z</dcterms:modified>
</cp:coreProperties>
</file>