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55" r:id="rId2"/>
    <p:sldMasterId id="2147483867" r:id="rId3"/>
  </p:sldMasterIdLst>
  <p:notesMasterIdLst>
    <p:notesMasterId r:id="rId81"/>
  </p:notesMasterIdLst>
  <p:handoutMasterIdLst>
    <p:handoutMasterId r:id="rId82"/>
  </p:handoutMasterIdLst>
  <p:sldIdLst>
    <p:sldId id="664" r:id="rId4"/>
    <p:sldId id="662" r:id="rId5"/>
    <p:sldId id="655" r:id="rId6"/>
    <p:sldId id="657" r:id="rId7"/>
    <p:sldId id="656" r:id="rId8"/>
    <p:sldId id="511" r:id="rId9"/>
    <p:sldId id="583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629" r:id="rId19"/>
    <p:sldId id="630" r:id="rId20"/>
    <p:sldId id="631" r:id="rId21"/>
    <p:sldId id="632" r:id="rId22"/>
    <p:sldId id="633" r:id="rId23"/>
    <p:sldId id="634" r:id="rId24"/>
    <p:sldId id="635" r:id="rId25"/>
    <p:sldId id="636" r:id="rId26"/>
    <p:sldId id="637" r:id="rId27"/>
    <p:sldId id="638" r:id="rId28"/>
    <p:sldId id="639" r:id="rId29"/>
    <p:sldId id="640" r:id="rId30"/>
    <p:sldId id="641" r:id="rId31"/>
    <p:sldId id="642" r:id="rId32"/>
    <p:sldId id="643" r:id="rId33"/>
    <p:sldId id="644" r:id="rId34"/>
    <p:sldId id="645" r:id="rId35"/>
    <p:sldId id="646" r:id="rId36"/>
    <p:sldId id="647" r:id="rId37"/>
    <p:sldId id="648" r:id="rId38"/>
    <p:sldId id="649" r:id="rId39"/>
    <p:sldId id="650" r:id="rId40"/>
    <p:sldId id="651" r:id="rId41"/>
    <p:sldId id="652" r:id="rId42"/>
    <p:sldId id="653" r:id="rId43"/>
    <p:sldId id="654" r:id="rId44"/>
    <p:sldId id="602" r:id="rId45"/>
    <p:sldId id="603" r:id="rId46"/>
    <p:sldId id="604" r:id="rId47"/>
    <p:sldId id="605" r:id="rId48"/>
    <p:sldId id="585" r:id="rId49"/>
    <p:sldId id="586" r:id="rId50"/>
    <p:sldId id="587" r:id="rId51"/>
    <p:sldId id="588" r:id="rId52"/>
    <p:sldId id="589" r:id="rId53"/>
    <p:sldId id="590" r:id="rId54"/>
    <p:sldId id="591" r:id="rId55"/>
    <p:sldId id="592" r:id="rId56"/>
    <p:sldId id="593" r:id="rId57"/>
    <p:sldId id="594" r:id="rId58"/>
    <p:sldId id="595" r:id="rId59"/>
    <p:sldId id="596" r:id="rId60"/>
    <p:sldId id="606" r:id="rId61"/>
    <p:sldId id="601" r:id="rId62"/>
    <p:sldId id="607" r:id="rId63"/>
    <p:sldId id="608" r:id="rId64"/>
    <p:sldId id="609" r:id="rId65"/>
    <p:sldId id="610" r:id="rId66"/>
    <p:sldId id="611" r:id="rId67"/>
    <p:sldId id="614" r:id="rId68"/>
    <p:sldId id="612" r:id="rId69"/>
    <p:sldId id="613" r:id="rId70"/>
    <p:sldId id="615" r:id="rId71"/>
    <p:sldId id="616" r:id="rId72"/>
    <p:sldId id="617" r:id="rId73"/>
    <p:sldId id="618" r:id="rId74"/>
    <p:sldId id="619" r:id="rId75"/>
    <p:sldId id="620" r:id="rId76"/>
    <p:sldId id="660" r:id="rId77"/>
    <p:sldId id="661" r:id="rId78"/>
    <p:sldId id="663" r:id="rId79"/>
    <p:sldId id="665" r:id="rId8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18"/>
    <a:srgbClr val="FFFFFF"/>
    <a:srgbClr val="629300"/>
    <a:srgbClr val="000000"/>
    <a:srgbClr val="B46B00"/>
    <a:srgbClr val="FF9900"/>
    <a:srgbClr val="4B7000"/>
    <a:srgbClr val="003399"/>
    <a:srgbClr val="7F7F7F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8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"/>
    </p:cViewPr>
  </p:sorterViewPr>
  <p:notesViewPr>
    <p:cSldViewPr>
      <p:cViewPr varScale="1">
        <p:scale>
          <a:sx n="76" d="100"/>
          <a:sy n="76" d="100"/>
        </p:scale>
        <p:origin x="-263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FF67-EFD7-41EC-B07A-ACD6E0578CC4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F87F8-2CEC-4608-ACAE-480C614C46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1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B69DA-8B0B-40B8-8C8A-FA111287B86A}" type="datetimeFigureOut">
              <a:rPr lang="en-US" smtClean="0"/>
              <a:pPr/>
              <a:t>5/25/18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99F50-65EC-4D8E-AFBD-66DA61CDBD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1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BD456-B77A-44C1-A5F4-385CA24076C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B137A-BF9E-4F1E-B4FD-DF93FB59346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9845C-ADD9-4A1B-ABED-6667150C09D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61B36-6C01-4B74-AE81-36F0C245E2B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D117D-CFF9-418A-95DA-C0C8257B28C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4988"/>
            <a:ext cx="5026025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6D69A-325A-4468-B5BE-A1710CA070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4988"/>
            <a:ext cx="5026025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A84F1-8562-4FA1-AD6A-9369DBAA9FA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54</a:t>
            </a:fld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4988"/>
            <a:ext cx="5026025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BD456-B77A-44C1-A5F4-385CA24076C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28701"/>
            <a:ext cx="9144000" cy="1671638"/>
          </a:xfrm>
          <a:solidFill>
            <a:schemeClr val="tx1"/>
          </a:solidFill>
        </p:spPr>
        <p:txBody>
          <a:bodyPr anchor="b" anchorCtr="0"/>
          <a:lstStyle>
            <a:lvl1pPr algn="ctr">
              <a:defRPr>
                <a:solidFill>
                  <a:schemeClr val="tx2">
                    <a:lumMod val="20000"/>
                    <a:lumOff val="80000"/>
                  </a:schemeClr>
                </a:solidFill>
                <a:latin typeface="Franklin Gothic Dem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86050"/>
            <a:ext cx="9144000" cy="2457450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9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most Blank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1_Blank (Black)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3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2785-B863-4D2B-A8B3-25C955576B6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630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E53E-68DA-464B-8082-62D04311201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87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CE2F2-7F9F-4AF4-8E67-4EF1FB3217B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734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0DFD-0EDE-41C9-B9E4-0667C496252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127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7C777-D434-4D2E-BA44-B494E2E3C98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47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CC79E-13DD-4592-97C3-43196827BB7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4458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D8EF-856A-4701-BD76-2723D7008B7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808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1CC2-4A9B-420F-A256-6A630EDE94C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6764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6693-B17E-4437-A220-149F379E3E2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349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81105-CE58-48D9-905D-47E18F73554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068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28DC-3A98-4397-B7C3-ED3569D0B09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336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7"/>
          <p:cNvGrpSpPr/>
          <p:nvPr userDrawn="1"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144000" cy="1028700"/>
              <a:chOff x="0" y="1371600"/>
              <a:chExt cx="9144000" cy="1028700"/>
            </a:xfrm>
          </p:grpSpPr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0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0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1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21053"/>
              <a:stretch>
                <a:fillRect/>
              </a:stretch>
            </p:blipFill>
            <p:spPr bwMode="auto">
              <a:xfrm>
                <a:off x="7620000" y="1371600"/>
                <a:ext cx="15240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9"/>
            <p:cNvGrpSpPr/>
            <p:nvPr/>
          </p:nvGrpSpPr>
          <p:grpSpPr>
            <a:xfrm>
              <a:off x="0" y="990600"/>
              <a:ext cx="9144000" cy="1028700"/>
              <a:chOff x="0" y="1371600"/>
              <a:chExt cx="9144000" cy="1028700"/>
            </a:xfrm>
          </p:grpSpPr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0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0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1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21053"/>
              <a:stretch>
                <a:fillRect/>
              </a:stretch>
            </p:blipFill>
            <p:spPr bwMode="auto">
              <a:xfrm>
                <a:off x="7620000" y="1371600"/>
                <a:ext cx="15240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15"/>
            <p:cNvGrpSpPr/>
            <p:nvPr/>
          </p:nvGrpSpPr>
          <p:grpSpPr>
            <a:xfrm>
              <a:off x="0" y="1981200"/>
              <a:ext cx="9144000" cy="1028700"/>
              <a:chOff x="0" y="1371600"/>
              <a:chExt cx="9144000" cy="1028700"/>
            </a:xfrm>
          </p:grpSpPr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0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0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1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21053"/>
              <a:stretch>
                <a:fillRect/>
              </a:stretch>
            </p:blipFill>
            <p:spPr bwMode="auto">
              <a:xfrm>
                <a:off x="7620000" y="1371600"/>
                <a:ext cx="15240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21"/>
            <p:cNvGrpSpPr/>
            <p:nvPr/>
          </p:nvGrpSpPr>
          <p:grpSpPr>
            <a:xfrm>
              <a:off x="0" y="2971800"/>
              <a:ext cx="9144000" cy="1028700"/>
              <a:chOff x="0" y="1371600"/>
              <a:chExt cx="9144000" cy="1028700"/>
            </a:xfrm>
          </p:grpSpPr>
          <p:pic>
            <p:nvPicPr>
              <p:cNvPr id="6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0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0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1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21053"/>
              <a:stretch>
                <a:fillRect/>
              </a:stretch>
            </p:blipFill>
            <p:spPr bwMode="auto">
              <a:xfrm>
                <a:off x="7620000" y="1371600"/>
                <a:ext cx="15240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27"/>
            <p:cNvGrpSpPr/>
            <p:nvPr/>
          </p:nvGrpSpPr>
          <p:grpSpPr>
            <a:xfrm>
              <a:off x="0" y="3962400"/>
              <a:ext cx="9144000" cy="1028700"/>
              <a:chOff x="0" y="1371600"/>
              <a:chExt cx="9144000" cy="1028700"/>
            </a:xfrm>
          </p:grpSpPr>
          <p:pic>
            <p:nvPicPr>
              <p:cNvPr id="5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0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0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1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21053"/>
              <a:stretch>
                <a:fillRect/>
              </a:stretch>
            </p:blipFill>
            <p:spPr bwMode="auto">
              <a:xfrm>
                <a:off x="7620000" y="1371600"/>
                <a:ext cx="15240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27"/>
            <p:cNvGrpSpPr/>
            <p:nvPr/>
          </p:nvGrpSpPr>
          <p:grpSpPr>
            <a:xfrm>
              <a:off x="0" y="4953000"/>
              <a:ext cx="9144000" cy="1028700"/>
              <a:chOff x="0" y="1371600"/>
              <a:chExt cx="9144000" cy="1028700"/>
            </a:xfrm>
          </p:grpSpPr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0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0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1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21053"/>
              <a:stretch>
                <a:fillRect/>
              </a:stretch>
            </p:blipFill>
            <p:spPr bwMode="auto">
              <a:xfrm>
                <a:off x="7620000" y="1371600"/>
                <a:ext cx="15240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27"/>
            <p:cNvGrpSpPr/>
            <p:nvPr/>
          </p:nvGrpSpPr>
          <p:grpSpPr>
            <a:xfrm>
              <a:off x="0" y="5829300"/>
              <a:ext cx="9144000" cy="1028700"/>
              <a:chOff x="0" y="1371600"/>
              <a:chExt cx="9144000" cy="1028700"/>
            </a:xfrm>
          </p:grpSpPr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0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10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1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21053"/>
              <a:stretch>
                <a:fillRect/>
              </a:stretch>
            </p:blipFill>
            <p:spPr bwMode="auto">
              <a:xfrm>
                <a:off x="7620000" y="1371600"/>
                <a:ext cx="15240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28701"/>
            <a:ext cx="9144000" cy="1671638"/>
          </a:xfrm>
          <a:prstGeom prst="rect">
            <a:avLst/>
          </a:prstGeom>
          <a:noFill/>
        </p:spPr>
        <p:txBody>
          <a:bodyPr anchor="b" anchorCtr="0"/>
          <a:lstStyle>
            <a:lvl1pPr algn="ctr"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86050"/>
            <a:ext cx="9144000" cy="245745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4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Font typeface="Wingdings" pitchFamily="2" charset="2"/>
              <a:buChar char="§"/>
              <a:defRPr/>
            </a:lvl3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05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0472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84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</a:t>
            </a:r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1_Title and </a:t>
            </a:r>
            <a:r>
              <a:rPr lang="en-US" sz="260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Content</a:t>
            </a:r>
            <a:r>
              <a:rPr lang="en-US" dirty="0" err="1" smtClean="0"/>
              <a:t>ond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00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62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489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261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762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3702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9161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/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1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4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133351"/>
            <a:ext cx="8229599" cy="795338"/>
          </a:xfrm>
        </p:spPr>
        <p:txBody>
          <a:bodyPr anchor="b"/>
          <a:lstStyle>
            <a:lvl1pPr algn="l"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2"/>
            <a:ext cx="5111750" cy="33944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200152"/>
            <a:ext cx="3008313" cy="3394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2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9552"/>
            <a:ext cx="8229599" cy="790575"/>
          </a:xfrm>
        </p:spPr>
        <p:txBody>
          <a:bodyPr anchor="b"/>
          <a:lstStyle>
            <a:lvl1pPr algn="l">
              <a:defRPr lang="en-US" sz="4400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2"/>
            <a:ext cx="5111750" cy="339447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200152"/>
            <a:ext cx="3008313" cy="339447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he Next Step (text)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8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4767264"/>
            <a:ext cx="129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7/15/2013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4767264"/>
            <a:ext cx="3429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he Next Step (text)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61550"/>
            <a:ext cx="857056" cy="30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808" r:id="rId3"/>
    <p:sldLayoutId id="2147483792" r:id="rId4"/>
    <p:sldLayoutId id="2147483809" r:id="rId5"/>
    <p:sldLayoutId id="2147483810" r:id="rId6"/>
    <p:sldLayoutId id="2147483793" r:id="rId7"/>
    <p:sldLayoutId id="2147483812" r:id="rId8"/>
    <p:sldLayoutId id="2147483813" r:id="rId9"/>
    <p:sldLayoutId id="2147483794" r:id="rId10"/>
    <p:sldLayoutId id="2147483811" r:id="rId11"/>
    <p:sldLayoutId id="2147483795" r:id="rId12"/>
    <p:sldLayoutId id="2147483814" r:id="rId13"/>
    <p:sldLayoutId id="2147483818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700"/>
        </a:spcAft>
        <a:buClr>
          <a:schemeClr val="accent4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700"/>
        </a:spcAft>
        <a:buClr>
          <a:schemeClr val="accent2"/>
        </a:buClr>
        <a:buSzPct val="8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3"/>
        </a:buClr>
        <a:buSzPct val="8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700"/>
        </a:spcAft>
        <a:buClr>
          <a:schemeClr val="accent6"/>
        </a:buClr>
        <a:buSzPct val="8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A2869-072B-47F0-A9D7-A90350BD865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5/25/18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209551"/>
            <a:ext cx="914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745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 userDrawn="1"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grpSp>
          <p:nvGrpSpPr>
            <p:cNvPr id="7" name="Group 8"/>
            <p:cNvGrpSpPr/>
            <p:nvPr/>
          </p:nvGrpSpPr>
          <p:grpSpPr>
            <a:xfrm>
              <a:off x="0" y="0"/>
              <a:ext cx="9144000" cy="1028700"/>
              <a:chOff x="0" y="1371600"/>
              <a:chExt cx="9144000" cy="10287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0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810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71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21053"/>
              <a:stretch>
                <a:fillRect/>
              </a:stretch>
            </p:blipFill>
            <p:spPr bwMode="auto">
              <a:xfrm>
                <a:off x="7620000" y="1371600"/>
                <a:ext cx="15240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9"/>
            <p:cNvGrpSpPr/>
            <p:nvPr/>
          </p:nvGrpSpPr>
          <p:grpSpPr>
            <a:xfrm>
              <a:off x="0" y="990600"/>
              <a:ext cx="9144000" cy="1028700"/>
              <a:chOff x="0" y="1371600"/>
              <a:chExt cx="9144000" cy="1028700"/>
            </a:xfrm>
          </p:grpSpPr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0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2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810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71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21053"/>
              <a:stretch>
                <a:fillRect/>
              </a:stretch>
            </p:blipFill>
            <p:spPr bwMode="auto">
              <a:xfrm>
                <a:off x="7620000" y="1371600"/>
                <a:ext cx="15240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15"/>
            <p:cNvGrpSpPr/>
            <p:nvPr/>
          </p:nvGrpSpPr>
          <p:grpSpPr>
            <a:xfrm>
              <a:off x="0" y="1981200"/>
              <a:ext cx="9144000" cy="1028700"/>
              <a:chOff x="0" y="1371600"/>
              <a:chExt cx="9144000" cy="1028700"/>
            </a:xfrm>
          </p:grpSpPr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0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810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71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21053"/>
              <a:stretch>
                <a:fillRect/>
              </a:stretch>
            </p:blipFill>
            <p:spPr bwMode="auto">
              <a:xfrm>
                <a:off x="7620000" y="1371600"/>
                <a:ext cx="15240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21"/>
            <p:cNvGrpSpPr/>
            <p:nvPr/>
          </p:nvGrpSpPr>
          <p:grpSpPr>
            <a:xfrm>
              <a:off x="0" y="2971800"/>
              <a:ext cx="9144000" cy="1028700"/>
              <a:chOff x="0" y="1371600"/>
              <a:chExt cx="9144000" cy="1028700"/>
            </a:xfrm>
          </p:grpSpPr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0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810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71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21053"/>
              <a:stretch>
                <a:fillRect/>
              </a:stretch>
            </p:blipFill>
            <p:spPr bwMode="auto">
              <a:xfrm>
                <a:off x="7620000" y="1371600"/>
                <a:ext cx="15240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27"/>
            <p:cNvGrpSpPr/>
            <p:nvPr/>
          </p:nvGrpSpPr>
          <p:grpSpPr>
            <a:xfrm>
              <a:off x="0" y="3962400"/>
              <a:ext cx="9144000" cy="1028700"/>
              <a:chOff x="0" y="1371600"/>
              <a:chExt cx="9144000" cy="1028700"/>
            </a:xfrm>
          </p:grpSpPr>
          <p:pic>
            <p:nvPicPr>
              <p:cNvPr id="45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0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810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71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21053"/>
              <a:stretch>
                <a:fillRect/>
              </a:stretch>
            </p:blipFill>
            <p:spPr bwMode="auto">
              <a:xfrm>
                <a:off x="7620000" y="1371600"/>
                <a:ext cx="15240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27"/>
            <p:cNvGrpSpPr/>
            <p:nvPr/>
          </p:nvGrpSpPr>
          <p:grpSpPr>
            <a:xfrm>
              <a:off x="0" y="4953000"/>
              <a:ext cx="9144000" cy="1028700"/>
              <a:chOff x="0" y="1371600"/>
              <a:chExt cx="9144000" cy="1028700"/>
            </a:xfrm>
          </p:grpSpPr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0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810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71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21053"/>
              <a:stretch>
                <a:fillRect/>
              </a:stretch>
            </p:blipFill>
            <p:spPr bwMode="auto">
              <a:xfrm>
                <a:off x="7620000" y="1371600"/>
                <a:ext cx="15240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27"/>
            <p:cNvGrpSpPr/>
            <p:nvPr/>
          </p:nvGrpSpPr>
          <p:grpSpPr>
            <a:xfrm>
              <a:off x="0" y="5829300"/>
              <a:ext cx="9144000" cy="1028700"/>
              <a:chOff x="0" y="1371600"/>
              <a:chExt cx="9144000" cy="1028700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0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810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715000" y="1371600"/>
                <a:ext cx="19304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r="21053"/>
              <a:stretch>
                <a:fillRect/>
              </a:stretch>
            </p:blipFill>
            <p:spPr bwMode="auto">
              <a:xfrm>
                <a:off x="7620000" y="1371600"/>
                <a:ext cx="1524000" cy="102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MGMT569 – Winter 2012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4767264"/>
            <a:ext cx="3657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Copyright © 2012 Bainbridge Graduate Institute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84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perfcap.blogspot.com/2011/12/how-netflix-gets-out-of-way-of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3" name="Picture 2" descr="fledge (black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8" y="128815"/>
            <a:ext cx="7328805" cy="48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200151"/>
            <a:ext cx="6781800" cy="339447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Create a Culture Club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Inspire Advocates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Be a Green Giant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Kick Ass at Fast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Relationship Retail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Win on Product Experience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 Driven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Obsessions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76350"/>
            <a:ext cx="1292956" cy="191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47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200151"/>
            <a:ext cx="6781800" cy="3394472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The book is worth its price for the opening story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Ideation</a:t>
            </a:r>
          </a:p>
          <a:p>
            <a:pPr lvl="1"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Struggle to start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76350"/>
            <a:ext cx="1292956" cy="191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444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200151"/>
            <a:ext cx="6781800" cy="3394472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mtClean="0">
                <a:solidFill>
                  <a:schemeClr val="bg1"/>
                </a:solidFill>
              </a:rPr>
              <a:t>“Aveda </a:t>
            </a:r>
            <a:r>
              <a:rPr lang="en-US" dirty="0" smtClean="0">
                <a:solidFill>
                  <a:schemeClr val="bg1"/>
                </a:solidFill>
              </a:rPr>
              <a:t>for the home”</a:t>
            </a:r>
          </a:p>
          <a:p>
            <a:pPr lvl="1"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Bring a personal-care approach to cleaning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Elevator Pitch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76350"/>
            <a:ext cx="1292956" cy="191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96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200151"/>
            <a:ext cx="7239000" cy="3394472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P&amp;G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Unilever</a:t>
            </a:r>
          </a:p>
          <a:p>
            <a:pPr>
              <a:buClr>
                <a:schemeClr val="bg1"/>
              </a:buClr>
            </a:pPr>
            <a:r>
              <a:rPr lang="en-US" dirty="0" smtClean="0"/>
              <a:t>Colgate/Palmolive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Calibri" pitchFamily="34" charset="0"/>
              <a:buChar char="+"/>
            </a:pPr>
            <a:r>
              <a:rPr lang="en-US" dirty="0" smtClean="0">
                <a:solidFill>
                  <a:schemeClr val="bg1"/>
                </a:solidFill>
              </a:rPr>
              <a:t>5 other multinationals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Competition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76350"/>
            <a:ext cx="1292956" cy="191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228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271908" y="3205803"/>
            <a:ext cx="6600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Calibri"/>
              </a:rPr>
              <a:t>CREATE A CULTURE CLUB</a:t>
            </a: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94697" y="361950"/>
            <a:ext cx="13546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0" b="1" dirty="0" smtClean="0">
                <a:solidFill>
                  <a:prstClr val="white"/>
                </a:solidFill>
                <a:latin typeface="Calibri"/>
              </a:rPr>
              <a:t>1</a:t>
            </a:r>
            <a:endParaRPr lang="en-US" sz="18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2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200151"/>
            <a:ext cx="7239000" cy="3394472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Culture wins over process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Word travels, and so does talent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The lines between personal and professional lives are blurring</a:t>
            </a:r>
          </a:p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Standards for culture are rising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Culture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76350"/>
            <a:ext cx="1292956" cy="191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64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200151"/>
            <a:ext cx="66294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Part Logic, Part Magic</a:t>
            </a:r>
          </a:p>
          <a:p>
            <a:pPr lvl="1"/>
            <a:r>
              <a:rPr lang="en-US" dirty="0" smtClean="0"/>
              <a:t>When you are doing culture really well, you don’t notice you’re doing it at all.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No HR department</a:t>
            </a:r>
          </a:p>
          <a:p>
            <a:r>
              <a:rPr lang="en-US" sz="2400" dirty="0" smtClean="0"/>
              <a:t>Pushback on creating processes</a:t>
            </a:r>
          </a:p>
          <a:p>
            <a:r>
              <a:rPr lang="en-US" sz="2400" dirty="0" smtClean="0"/>
              <a:t>“The Ministry of Culture”</a:t>
            </a:r>
          </a:p>
          <a:p>
            <a:pPr lvl="1"/>
            <a:r>
              <a:rPr lang="en-US" sz="2000" dirty="0" smtClean="0"/>
              <a:t>Sat down and created the </a:t>
            </a:r>
            <a:r>
              <a:rPr lang="en-US" sz="2000" b="1" dirty="0" smtClean="0"/>
              <a:t>method corporate values</a:t>
            </a:r>
            <a:r>
              <a:rPr lang="en-US" sz="2000" dirty="0" smtClean="0"/>
              <a:t>…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a Culture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76350"/>
            <a:ext cx="1292956" cy="191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062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0" y="1200151"/>
            <a:ext cx="7239000" cy="3394472"/>
          </a:xfrm>
        </p:spPr>
        <p:txBody>
          <a:bodyPr/>
          <a:lstStyle/>
          <a:p>
            <a:pPr marL="514350" indent="-514350"/>
            <a:r>
              <a:rPr lang="en-US" dirty="0" smtClean="0"/>
              <a:t>Keep Method weird</a:t>
            </a:r>
          </a:p>
          <a:p>
            <a:pPr marL="514350" indent="-514350"/>
            <a:r>
              <a:rPr lang="en-US" dirty="0" smtClean="0"/>
              <a:t>What would MacGyver do?</a:t>
            </a:r>
          </a:p>
          <a:p>
            <a:pPr marL="514350" indent="-514350"/>
            <a:r>
              <a:rPr lang="en-US" dirty="0" smtClean="0"/>
              <a:t>Innovate, don’t imitate</a:t>
            </a:r>
          </a:p>
          <a:p>
            <a:pPr marL="514350" indent="-514350"/>
            <a:r>
              <a:rPr lang="en-US" dirty="0" smtClean="0"/>
              <a:t>Collaborate, collaborate, collaborate</a:t>
            </a:r>
          </a:p>
          <a:p>
            <a:pPr marL="514350" indent="-514350"/>
            <a:r>
              <a:rPr lang="en-US" dirty="0" smtClean="0"/>
              <a:t>Care like crazy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Values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76350"/>
            <a:ext cx="1292956" cy="191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249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Luni\Desktop\Imag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61950"/>
            <a:ext cx="4724400" cy="4395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69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Hire Right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</a:rPr>
              <a:t>Is this a person that I’m excited to sit next to on a five-hour coast-to-coast plane ride?</a:t>
            </a:r>
          </a:p>
          <a:p>
            <a:pPr>
              <a:buClr>
                <a:schemeClr val="bg1"/>
              </a:buClr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1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4" name="Picture 3" descr="The Next Step (text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621030"/>
            <a:ext cx="5056632" cy="1798320"/>
          </a:xfrm>
          <a:prstGeom prst="rect">
            <a:avLst/>
          </a:prstGeom>
        </p:spPr>
      </p:pic>
      <p:pic>
        <p:nvPicPr>
          <p:cNvPr id="11" name="Picture 10" descr="Equity 200x3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2495550"/>
            <a:ext cx="1219200" cy="1828800"/>
          </a:xfrm>
          <a:prstGeom prst="rect">
            <a:avLst/>
          </a:prstGeom>
        </p:spPr>
      </p:pic>
      <p:pic>
        <p:nvPicPr>
          <p:cNvPr id="12" name="Picture 11" descr="Funding 200x3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495550"/>
            <a:ext cx="1219200" cy="1828800"/>
          </a:xfrm>
          <a:prstGeom prst="rect">
            <a:avLst/>
          </a:prstGeom>
        </p:spPr>
      </p:pic>
      <p:pic>
        <p:nvPicPr>
          <p:cNvPr id="13" name="Picture 12" descr="Pitching 200x3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95550"/>
            <a:ext cx="1219200" cy="1828800"/>
          </a:xfrm>
          <a:prstGeom prst="rect">
            <a:avLst/>
          </a:prstGeom>
        </p:spPr>
      </p:pic>
      <p:pic>
        <p:nvPicPr>
          <p:cNvPr id="14" name="Picture 13" descr="Marketing 200x3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495550"/>
            <a:ext cx="1219200" cy="1828800"/>
          </a:xfrm>
          <a:prstGeom prst="rect">
            <a:avLst/>
          </a:prstGeom>
        </p:spPr>
      </p:pic>
      <p:pic>
        <p:nvPicPr>
          <p:cNvPr id="17" name="Picture 16" descr="Guide 200x3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495550"/>
            <a:ext cx="1219200" cy="1828800"/>
          </a:xfrm>
          <a:prstGeom prst="rect">
            <a:avLst/>
          </a:prstGeom>
        </p:spPr>
      </p:pic>
      <p:pic>
        <p:nvPicPr>
          <p:cNvPr id="19" name="Picture 18" descr="Financal Plan 200x3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495550"/>
            <a:ext cx="1219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6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Hire Right – Homework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One strategic question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One tactical question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How would you keep Method weird?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72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 Morning Huddles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Informal</a:t>
            </a:r>
          </a:p>
          <a:p>
            <a:pPr marL="514350" indent="-514350"/>
            <a:r>
              <a:rPr lang="en-US" dirty="0" smtClean="0">
                <a:solidFill>
                  <a:schemeClr val="bg1"/>
                </a:solidFill>
              </a:rPr>
              <a:t>Share information</a:t>
            </a:r>
          </a:p>
          <a:p>
            <a:pPr marL="514350" indent="-514350"/>
            <a:r>
              <a:rPr lang="en-US" dirty="0" smtClean="0"/>
              <a:t>Share personal news</a:t>
            </a:r>
          </a:p>
          <a:p>
            <a:pPr marL="514350" indent="-514350"/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None/>
            </a:pPr>
            <a:r>
              <a:rPr lang="en-US" sz="2400" dirty="0" smtClean="0"/>
              <a:t>Assign a different person each week to “take point”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5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842533" y="3205803"/>
            <a:ext cx="545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Calibri"/>
              </a:rPr>
              <a:t>INSPIRE ADVOCATES</a:t>
            </a: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94697" y="438150"/>
            <a:ext cx="13546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0" b="1" dirty="0" smtClean="0">
                <a:solidFill>
                  <a:prstClr val="white"/>
                </a:solidFill>
                <a:latin typeface="Calibri"/>
              </a:rPr>
              <a:t>2</a:t>
            </a:r>
            <a:endParaRPr lang="en-US" sz="18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36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Advocates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Don’t sell to customers, create advocates for your social mission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8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Advocates not Advertising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Can you recall the last advertisement you saw?</a:t>
            </a:r>
          </a:p>
          <a:p>
            <a:pPr marL="914400" lvl="1" indent="-514350"/>
            <a:r>
              <a:rPr lang="en-US" sz="2400" dirty="0" smtClean="0">
                <a:solidFill>
                  <a:schemeClr val="bg1"/>
                </a:solidFill>
              </a:rPr>
              <a:t>Drawing a blank?</a:t>
            </a:r>
          </a:p>
          <a:p>
            <a:pPr marL="914400" lvl="1" indent="-514350"/>
            <a:r>
              <a:rPr lang="en-US" sz="2400" dirty="0" smtClean="0"/>
              <a:t>Us too…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4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 the Pyramid</a:t>
            </a:r>
            <a:endParaRPr lang="en-US" dirty="0"/>
          </a:p>
        </p:txBody>
      </p:sp>
      <p:pic>
        <p:nvPicPr>
          <p:cNvPr id="4" name="Picture 2" descr="C:\Users\Luni\Desktop\Image5.png"/>
          <p:cNvPicPr>
            <a:picLocks noChangeAspect="1" noChangeArrowheads="1"/>
          </p:cNvPicPr>
          <p:nvPr/>
        </p:nvPicPr>
        <p:blipFill rotWithShape="1">
          <a:blip r:embed="rId2" cstate="print"/>
          <a:srcRect l="1928"/>
          <a:stretch/>
        </p:blipFill>
        <p:spPr bwMode="auto">
          <a:xfrm>
            <a:off x="228600" y="1352550"/>
            <a:ext cx="8612701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88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1145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you’re struggling to shift your brand from high interest, seek to reframe your communications from presenting the problem to projecting the desired end state and wrap that in a social mission</a:t>
            </a:r>
          </a:p>
          <a:p>
            <a:endParaRPr lang="en-US" dirty="0" smtClean="0"/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your Communications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714750"/>
            <a:ext cx="3376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 </a:t>
            </a:r>
            <a:r>
              <a:rPr lang="en-US" sz="4800" b="1" strike="sngStrike" dirty="0" smtClean="0">
                <a:solidFill>
                  <a:prstClr val="white"/>
                </a:solidFill>
                <a:latin typeface="Calibri"/>
              </a:rPr>
              <a:t>PROBLEM</a:t>
            </a:r>
            <a:endParaRPr lang="en-US" sz="4800" b="1" strike="sngStrike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7970" y="3714750"/>
            <a:ext cx="3649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prstClr val="white"/>
                </a:solidFill>
                <a:latin typeface="Calibri"/>
              </a:rPr>
              <a:t>END STATE </a:t>
            </a:r>
            <a:r>
              <a:rPr lang="en-US" sz="4800" b="1" dirty="0" smtClean="0">
                <a:solidFill>
                  <a:prstClr val="white"/>
                </a:solidFill>
                <a:latin typeface="Calibri"/>
                <a:sym typeface="Wingdings" pitchFamily="2" charset="2"/>
              </a:rPr>
              <a:t></a:t>
            </a: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58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600" y="361950"/>
            <a:ext cx="6616800" cy="452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93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068757" y="3205803"/>
            <a:ext cx="5006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Calibri"/>
              </a:rPr>
              <a:t>BE A GREEN GIANT</a:t>
            </a: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94697" y="285750"/>
            <a:ext cx="13546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0" b="1" dirty="0" smtClean="0">
                <a:solidFill>
                  <a:prstClr val="white"/>
                </a:solidFill>
                <a:latin typeface="Calibri"/>
              </a:rPr>
              <a:t>3</a:t>
            </a:r>
            <a:endParaRPr lang="en-US" sz="18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05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E.g. Refilling stations</a:t>
            </a:r>
          </a:p>
          <a:p>
            <a:pPr lvl="1"/>
            <a:r>
              <a:rPr lang="en-US" dirty="0" smtClean="0"/>
              <a:t>Bring in your bottle and refill it in the store</a:t>
            </a:r>
          </a:p>
          <a:p>
            <a:pPr lvl="1"/>
            <a:r>
              <a:rPr lang="en-US" dirty="0" smtClean="0"/>
              <a:t>Perfect/Ideal solution, but not enough reach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Refilling bags</a:t>
            </a:r>
          </a:p>
          <a:p>
            <a:pPr lvl="2"/>
            <a:r>
              <a:rPr lang="en-US" dirty="0" smtClean="0"/>
              <a:t>90% less plastic</a:t>
            </a:r>
          </a:p>
          <a:p>
            <a:pPr lvl="2"/>
            <a:r>
              <a:rPr lang="en-US" dirty="0" smtClean="0"/>
              <a:t>Works for everyone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445936"/>
            <a:ext cx="2895600" cy="471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4509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Selfish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Organic messaging</a:t>
            </a:r>
          </a:p>
          <a:p>
            <a:pPr lvl="1"/>
            <a:r>
              <a:rPr lang="en-US" dirty="0" smtClean="0"/>
              <a:t>1980’s</a:t>
            </a:r>
          </a:p>
          <a:p>
            <a:pPr lvl="2"/>
            <a:r>
              <a:rPr lang="en-US" sz="3600" dirty="0" smtClean="0"/>
              <a:t>Eat organic food because pesticides are bad for the environment</a:t>
            </a:r>
          </a:p>
          <a:p>
            <a:pPr lvl="1"/>
            <a:r>
              <a:rPr lang="en-US" dirty="0" smtClean="0"/>
              <a:t>Now</a:t>
            </a:r>
          </a:p>
          <a:p>
            <a:pPr lvl="2"/>
            <a:r>
              <a:rPr lang="en-US" sz="3600" dirty="0" smtClean="0"/>
              <a:t>Eat organic food because it’s bad to put pesticides in </a:t>
            </a:r>
            <a:r>
              <a:rPr lang="en-US" sz="3600" i="1" dirty="0" smtClean="0"/>
              <a:t>your</a:t>
            </a:r>
            <a:r>
              <a:rPr lang="en-US" sz="3600" dirty="0" smtClean="0"/>
              <a:t> body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7426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it Selfish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Save yourself.  Save the world.</a:t>
            </a:r>
            <a:endParaRPr lang="en-US" sz="5400" dirty="0"/>
          </a:p>
        </p:txBody>
      </p:sp>
      <p:pic>
        <p:nvPicPr>
          <p:cNvPr id="5" name="Picture 3" descr="C:\Users\Luni\Desktop\Image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549" y="2038350"/>
            <a:ext cx="3396260" cy="2971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2241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share our profits, share our people.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2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24400" y="1200151"/>
            <a:ext cx="39624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Method’s entire line of home care and personal care products are non-toxic, made with naturally derived, biodegradable ingredients that are tough on dirt and easy on the planet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345" y="209550"/>
            <a:ext cx="308282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570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652254" y="3205803"/>
            <a:ext cx="3839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Calibri"/>
              </a:rPr>
              <a:t>KICK ASS FAST</a:t>
            </a: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94697" y="438150"/>
            <a:ext cx="13546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0" b="1" dirty="0" smtClean="0">
                <a:solidFill>
                  <a:prstClr val="white"/>
                </a:solidFill>
                <a:latin typeface="Calibri"/>
              </a:rPr>
              <a:t>4</a:t>
            </a:r>
            <a:endParaRPr lang="en-US" sz="18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98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not the big that eat the small, it’s the fast that eats the slow.</a:t>
            </a:r>
          </a:p>
          <a:p>
            <a:pPr lvl="1"/>
            <a:r>
              <a:rPr lang="en-US" dirty="0" smtClean="0"/>
              <a:t>Jason Jennings</a:t>
            </a:r>
            <a:br>
              <a:rPr lang="en-US" dirty="0" smtClean="0"/>
            </a:br>
            <a:r>
              <a:rPr lang="en-US" dirty="0" smtClean="0"/>
              <a:t>and Laurence Haughton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1950" y="2086159"/>
            <a:ext cx="1873250" cy="280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016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not too fast…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hazard of fast</a:t>
            </a:r>
          </a:p>
          <a:p>
            <a:pPr lvl="1"/>
            <a:r>
              <a:rPr lang="en-US" dirty="0" smtClean="0"/>
              <a:t>Growing too fast too early</a:t>
            </a:r>
          </a:p>
          <a:p>
            <a:pPr lvl="1"/>
            <a:r>
              <a:rPr lang="en-US" dirty="0" smtClean="0"/>
              <a:t>Thinking you can do everything</a:t>
            </a:r>
          </a:p>
          <a:p>
            <a:pPr lvl="1"/>
            <a:r>
              <a:rPr lang="en-US" dirty="0" smtClean="0"/>
              <a:t>Pursuing opportunities, because you 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87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Insource creativity</a:t>
            </a:r>
          </a:p>
          <a:p>
            <a:pPr lvl="1"/>
            <a:r>
              <a:rPr lang="en-US" dirty="0" smtClean="0"/>
              <a:t>Your culture is about creativity</a:t>
            </a:r>
          </a:p>
          <a:p>
            <a:r>
              <a:rPr lang="en-US" dirty="0" smtClean="0"/>
              <a:t>Outsource production</a:t>
            </a:r>
          </a:p>
          <a:p>
            <a:pPr lvl="1"/>
            <a:r>
              <a:rPr lang="en-US" dirty="0" smtClean="0"/>
              <a:t>Hard assets</a:t>
            </a:r>
          </a:p>
          <a:p>
            <a:pPr lvl="1"/>
            <a:r>
              <a:rPr lang="en-US" dirty="0" smtClean="0"/>
              <a:t>Sunk capital</a:t>
            </a:r>
          </a:p>
          <a:p>
            <a:pPr lvl="1"/>
            <a:r>
              <a:rPr lang="en-US" dirty="0" smtClean="0"/>
              <a:t>Higher debt</a:t>
            </a:r>
          </a:p>
          <a:p>
            <a:pPr lvl="1"/>
            <a:r>
              <a:rPr lang="en-US" dirty="0" smtClean="0"/>
              <a:t>Less nimble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Speed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81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Partners, not vendors</a:t>
            </a:r>
          </a:p>
          <a:p>
            <a:pPr lvl="1"/>
            <a:r>
              <a:rPr lang="en-US" dirty="0" smtClean="0"/>
              <a:t>Be first to market</a:t>
            </a:r>
          </a:p>
          <a:p>
            <a:pPr lvl="1"/>
            <a:r>
              <a:rPr lang="en-US" dirty="0" smtClean="0"/>
              <a:t>Let your vendors then benefit from your creativity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the Guinea Pig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4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Anticipate the consumer</a:t>
            </a:r>
          </a:p>
          <a:p>
            <a:pPr lvl="1"/>
            <a:r>
              <a:rPr lang="en-US" dirty="0" smtClean="0"/>
              <a:t>Set trends, don’t follow them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Consumer research is more like a rearview mirror than a crystal ball.  After all, consumers gravitate toward what’s most familiar, so listening too closely will leave you with a record of what they’ve liked in the past.</a:t>
            </a:r>
          </a:p>
          <a:p>
            <a:pPr lvl="1"/>
            <a:endParaRPr lang="en-US" sz="1000" dirty="0" smtClean="0"/>
          </a:p>
          <a:p>
            <a:pPr lvl="1"/>
            <a:r>
              <a:rPr lang="en-US" i="1" dirty="0" smtClean="0"/>
              <a:t>“Most people skate to where the puck is.  I skate to where the puck is going”</a:t>
            </a:r>
            <a:r>
              <a:rPr lang="en-US" dirty="0" smtClean="0"/>
              <a:t> – Wayne Gretsky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Anticipate, Don’t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1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114300"/>
            <a:ext cx="3556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67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 Small, Fail Cheap</a:t>
            </a:r>
            <a:endParaRPr lang="en-US" dirty="0"/>
          </a:p>
        </p:txBody>
      </p:sp>
      <p:pic>
        <p:nvPicPr>
          <p:cNvPr id="4" name="Picture 3" descr="C:\Users\Luni\Desktop\Image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95350"/>
            <a:ext cx="4580598" cy="4023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4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981234" y="3205803"/>
            <a:ext cx="3181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Calibri"/>
              </a:rPr>
              <a:t>QUESTIONS</a:t>
            </a: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44853" y="514350"/>
            <a:ext cx="12542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0" b="1" dirty="0" smtClean="0">
                <a:solidFill>
                  <a:prstClr val="white"/>
                </a:solidFill>
                <a:latin typeface="Calibri"/>
              </a:rPr>
              <a:t>?</a:t>
            </a:r>
            <a:endParaRPr lang="en-US" sz="18000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15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Netflix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676400" y="1600202"/>
            <a:ext cx="7467600" cy="29940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4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3"/>
              </a:buClr>
              <a:buSzPct val="80000"/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700"/>
              </a:spcAft>
              <a:buClr>
                <a:schemeClr val="accent6"/>
              </a:buClr>
              <a:buSzPct val="8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groundbreaking</a:t>
            </a:r>
            <a:br>
              <a:rPr lang="en-US" dirty="0" smtClean="0"/>
            </a:br>
            <a:r>
              <a:rPr lang="en-US" dirty="0" smtClean="0"/>
              <a:t>corporate culture, based on</a:t>
            </a:r>
          </a:p>
          <a:p>
            <a:pPr marL="909638" lvl="1" indent="-452438"/>
            <a:r>
              <a:rPr lang="en-US" sz="6000" dirty="0" smtClean="0"/>
              <a:t>Freedom</a:t>
            </a:r>
            <a:r>
              <a:rPr lang="en-US" dirty="0" smtClean="0"/>
              <a:t>, and</a:t>
            </a:r>
          </a:p>
          <a:p>
            <a:pPr marL="909638" lvl="1" indent="-452438"/>
            <a:r>
              <a:rPr lang="en-US" sz="6000" dirty="0" smtClean="0"/>
              <a:t>Responsibility</a:t>
            </a:r>
            <a:endParaRPr lang="en-US" sz="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916" y="209550"/>
            <a:ext cx="227584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5390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Culture is How a Firm Operates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practices give Netflix the best chance of continuous success for many generations of technology and people?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89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97821"/>
            <a:ext cx="84582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Need a culture that supports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rapid innovation </a:t>
            </a:r>
            <a:r>
              <a:rPr lang="en-US" i="1" dirty="0" smtClean="0"/>
              <a:t>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B050"/>
                </a:solidFill>
              </a:rPr>
              <a:t>excellent execution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03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Need a culture that supports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effective teamwork </a:t>
            </a:r>
            <a:r>
              <a:rPr lang="en-US" dirty="0" smtClean="0"/>
              <a:t>of </a:t>
            </a:r>
            <a:br>
              <a:rPr lang="en-US" dirty="0" smtClean="0"/>
            </a:br>
            <a:r>
              <a:rPr lang="en-US" b="1" dirty="0" smtClean="0">
                <a:solidFill>
                  <a:srgbClr val="00B050"/>
                </a:solidFill>
              </a:rPr>
              <a:t>high-performance 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25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51"/>
            <a:ext cx="8229600" cy="430887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4000" dirty="0"/>
              <a:t>We’re a </a:t>
            </a:r>
            <a:r>
              <a:rPr lang="en-US" sz="4000" i="1" dirty="0"/>
              <a:t>team</a:t>
            </a:r>
            <a:r>
              <a:rPr lang="en-US" sz="4000" dirty="0"/>
              <a:t>, not a </a:t>
            </a:r>
            <a:r>
              <a:rPr lang="en-US" sz="4000" dirty="0" smtClean="0"/>
              <a:t>family</a:t>
            </a:r>
          </a:p>
          <a:p>
            <a:pPr marL="0" indent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4000" dirty="0" smtClean="0"/>
              <a:t>We’re </a:t>
            </a:r>
            <a:r>
              <a:rPr lang="en-US" sz="4000" dirty="0"/>
              <a:t>like a </a:t>
            </a:r>
            <a:r>
              <a:rPr lang="en-US" sz="4000" b="1" dirty="0">
                <a:solidFill>
                  <a:srgbClr val="FF0000"/>
                </a:solidFill>
              </a:rPr>
              <a:t>pro sports team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not a kid’s recreational </a:t>
            </a:r>
            <a:r>
              <a:rPr lang="en-US" sz="4000" dirty="0" smtClean="0"/>
              <a:t>team</a:t>
            </a:r>
          </a:p>
          <a:p>
            <a:pPr marL="0" indent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4000" dirty="0" smtClean="0"/>
              <a:t>Coaches</a:t>
            </a:r>
            <a:r>
              <a:rPr lang="en-US" sz="4000" dirty="0"/>
              <a:t>’ job at every level of Netflix</a:t>
            </a:r>
            <a:br>
              <a:rPr lang="en-US" sz="4000" dirty="0"/>
            </a:br>
            <a:r>
              <a:rPr lang="en-US" sz="4000" dirty="0"/>
              <a:t>to hire, develop and cut </a:t>
            </a:r>
            <a:r>
              <a:rPr lang="en-US" sz="4000" b="1" dirty="0">
                <a:solidFill>
                  <a:srgbClr val="FF0000"/>
                </a:solidFill>
              </a:rPr>
              <a:t>smartly</a:t>
            </a:r>
            <a:r>
              <a:rPr lang="en-US" sz="4000" dirty="0"/>
              <a:t>, </a:t>
            </a:r>
            <a:br>
              <a:rPr lang="en-US" sz="4000" dirty="0"/>
            </a:br>
            <a:r>
              <a:rPr lang="en-US" sz="4000" dirty="0"/>
              <a:t>so we have stars in every </a:t>
            </a:r>
            <a:r>
              <a:rPr lang="en-US" sz="4000" dirty="0" smtClean="0"/>
              <a:t>position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2285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The</a:t>
            </a:r>
            <a:r>
              <a:rPr lang="en-US" i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Keeper Test </a:t>
            </a:r>
            <a:r>
              <a:rPr lang="en-US" dirty="0" smtClean="0"/>
              <a:t>Managers Use: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628900"/>
            <a:ext cx="6858000" cy="205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“</a:t>
            </a:r>
            <a:r>
              <a:rPr lang="en-US" sz="2800" u="sng" dirty="0" smtClean="0"/>
              <a:t>Which of my people</a:t>
            </a:r>
            <a:r>
              <a:rPr lang="en-US" sz="2800" dirty="0" smtClean="0"/>
              <a:t>, </a:t>
            </a:r>
            <a:br>
              <a:rPr lang="en-US" sz="2800" dirty="0" smtClean="0"/>
            </a:br>
            <a:r>
              <a:rPr lang="en-US" sz="2800" dirty="0" smtClean="0"/>
              <a:t>if they told me </a:t>
            </a:r>
            <a:br>
              <a:rPr lang="en-US" sz="2800" dirty="0" smtClean="0"/>
            </a:br>
            <a:r>
              <a:rPr lang="en-US" sz="2800" dirty="0" smtClean="0"/>
              <a:t>they were leaving in two months </a:t>
            </a:r>
            <a:br>
              <a:rPr lang="en-US" sz="2800" dirty="0" smtClean="0"/>
            </a:br>
            <a:r>
              <a:rPr lang="en-US" sz="2800" dirty="0" smtClean="0"/>
              <a:t>for a similar job at a peer company, </a:t>
            </a:r>
            <a:br>
              <a:rPr lang="en-US" sz="2800" dirty="0" smtClean="0"/>
            </a:br>
            <a:r>
              <a:rPr lang="en-US" sz="2800" u="sng" dirty="0" smtClean="0"/>
              <a:t>would I fight hard to keep at Netflix?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742952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The other people should get a generous severance now, </a:t>
            </a:r>
            <a:br>
              <a:rPr lang="en-US" sz="2400" dirty="0" smtClean="0">
                <a:solidFill>
                  <a:prstClr val="black"/>
                </a:solidFill>
                <a:latin typeface="Calibri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so we can open a slot to try to find a star for that role</a:t>
            </a:r>
          </a:p>
        </p:txBody>
      </p:sp>
    </p:spTree>
    <p:extLst>
      <p:ext uri="{BB962C8B-B14F-4D97-AF65-F5344CB8AC3E}">
        <p14:creationId xmlns:p14="http://schemas.microsoft.com/office/powerpoint/2010/main" val="80314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Responsible People </a:t>
            </a:r>
            <a:br>
              <a:rPr lang="en-US" dirty="0" smtClean="0"/>
            </a:br>
            <a:r>
              <a:rPr lang="en-US" b="1" dirty="0" smtClean="0">
                <a:solidFill>
                  <a:srgbClr val="00B050"/>
                </a:solidFill>
              </a:rPr>
              <a:t>Thrive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Freedom, </a:t>
            </a:r>
            <a:br>
              <a:rPr lang="en-US" dirty="0" smtClean="0"/>
            </a:br>
            <a:r>
              <a:rPr lang="en-US" dirty="0" smtClean="0"/>
              <a:t>and are </a:t>
            </a:r>
            <a:r>
              <a:rPr lang="en-US" b="1" dirty="0" smtClean="0">
                <a:solidFill>
                  <a:srgbClr val="00B050"/>
                </a:solidFill>
              </a:rPr>
              <a:t>Worthy </a:t>
            </a:r>
            <a:r>
              <a:rPr lang="en-US" dirty="0" smtClean="0"/>
              <a:t>of Freedom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14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85751"/>
            <a:ext cx="7772400" cy="441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model is to </a:t>
            </a:r>
            <a:r>
              <a:rPr lang="en-US" i="1" dirty="0" smtClean="0"/>
              <a:t>increase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employee freedom as we grow,</a:t>
            </a:r>
            <a:br>
              <a:rPr lang="en-US" dirty="0" smtClean="0"/>
            </a:br>
            <a:r>
              <a:rPr lang="en-US" dirty="0" smtClean="0"/>
              <a:t>rather than limit it, to continue to attract and nourish </a:t>
            </a:r>
            <a:br>
              <a:rPr lang="en-US" dirty="0" smtClean="0"/>
            </a:br>
            <a:r>
              <a:rPr lang="en-US" dirty="0" smtClean="0"/>
              <a:t>innovative people,</a:t>
            </a:r>
            <a:br>
              <a:rPr lang="en-US" dirty="0" smtClean="0"/>
            </a:br>
            <a:r>
              <a:rPr lang="en-US" dirty="0" smtClean="0"/>
              <a:t>so we have better chance of </a:t>
            </a:r>
            <a:br>
              <a:rPr lang="en-US" dirty="0" smtClean="0"/>
            </a:br>
            <a:r>
              <a:rPr lang="en-US" dirty="0" smtClean="0"/>
              <a:t>long-term continued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90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84205"/>
            <a:ext cx="2743200" cy="417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354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122277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Most Companies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Curtail</a:t>
            </a:r>
            <a:r>
              <a:rPr lang="en-US" dirty="0" smtClean="0"/>
              <a:t> Freedom as they get Bigger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990600" y="2038350"/>
            <a:ext cx="6553200" cy="1143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990600" y="3181350"/>
            <a:ext cx="64770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 rot="21058421">
            <a:off x="4005261" y="2021490"/>
            <a:ext cx="176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# Employees</a:t>
            </a:r>
            <a:endParaRPr lang="en-US" sz="24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 rot="458398">
            <a:off x="4386220" y="3353163"/>
            <a:ext cx="2615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Arial" charset="0"/>
              </a:rPr>
              <a:t>Employee Freedom</a:t>
            </a:r>
            <a:endParaRPr lang="en-US" sz="24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576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122277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Growth Shrinks Talent Density </a:t>
            </a:r>
            <a:br>
              <a:rPr lang="en-US" sz="4000" dirty="0" smtClean="0"/>
            </a:br>
            <a:r>
              <a:rPr lang="en-US" sz="4000" dirty="0" smtClean="0"/>
              <a:t>in Most Firms</a:t>
            </a:r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1377678" y="3009900"/>
            <a:ext cx="5715000" cy="571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 rot="305598">
            <a:off x="4590356" y="3593715"/>
            <a:ext cx="4160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% High Performance Employees</a:t>
            </a:r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 flipV="1">
            <a:off x="1453878" y="1352550"/>
            <a:ext cx="5791200" cy="30861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54" name="Freeform 9"/>
          <p:cNvSpPr>
            <a:spLocks/>
          </p:cNvSpPr>
          <p:nvPr/>
        </p:nvSpPr>
        <p:spPr bwMode="auto">
          <a:xfrm>
            <a:off x="3685908" y="3231356"/>
            <a:ext cx="41275" cy="20241"/>
          </a:xfrm>
          <a:custGeom>
            <a:avLst/>
            <a:gdLst>
              <a:gd name="T0" fmla="*/ 0 w 26"/>
              <a:gd name="T1" fmla="*/ 2147483647 h 17"/>
              <a:gd name="T2" fmla="*/ 2147483647 w 26"/>
              <a:gd name="T3" fmla="*/ 0 h 17"/>
              <a:gd name="T4" fmla="*/ 0 w 26"/>
              <a:gd name="T5" fmla="*/ 2147483647 h 17"/>
              <a:gd name="T6" fmla="*/ 0 60000 65536"/>
              <a:gd name="T7" fmla="*/ 0 60000 65536"/>
              <a:gd name="T8" fmla="*/ 0 60000 65536"/>
              <a:gd name="T9" fmla="*/ 0 w 26"/>
              <a:gd name="T10" fmla="*/ 0 h 17"/>
              <a:gd name="T11" fmla="*/ 26 w 26"/>
              <a:gd name="T12" fmla="*/ 17 h 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17">
                <a:moveTo>
                  <a:pt x="0" y="17"/>
                </a:moveTo>
                <a:cubicBezTo>
                  <a:pt x="9" y="11"/>
                  <a:pt x="26" y="0"/>
                  <a:pt x="26" y="0"/>
                </a:cubicBezTo>
                <a:cubicBezTo>
                  <a:pt x="26" y="0"/>
                  <a:pt x="9" y="11"/>
                  <a:pt x="0" y="1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 rot="19947000">
            <a:off x="5726132" y="1806348"/>
            <a:ext cx="1595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Arial" charset="0"/>
              </a:rPr>
              <a:t>Complexity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692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Netflix Vacation Policy </a:t>
            </a:r>
            <a:br>
              <a:rPr lang="en-US" dirty="0" smtClean="0"/>
            </a:br>
            <a:r>
              <a:rPr lang="en-US" dirty="0" smtClean="0"/>
              <a:t>and Tracking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Until 2004 we had the standard model of N days per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340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Netflix Vacation Policy </a:t>
            </a:r>
            <a:br>
              <a:rPr lang="en-US" dirty="0" smtClean="0"/>
            </a:br>
            <a:r>
              <a:rPr lang="en-US" dirty="0" smtClean="0"/>
              <a:t>and Tracking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“there is no policy or tracking”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00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Netflix Policies </a:t>
            </a:r>
            <a:br>
              <a:rPr lang="en-US" sz="4000" dirty="0" smtClean="0"/>
            </a:br>
            <a:r>
              <a:rPr lang="en-US" sz="4000" dirty="0" smtClean="0"/>
              <a:t>for Expensing, Entertainment, </a:t>
            </a:r>
            <a:br>
              <a:rPr lang="en-US" sz="4000" dirty="0" smtClean="0"/>
            </a:br>
            <a:r>
              <a:rPr lang="en-US" sz="4000" dirty="0" smtClean="0"/>
              <a:t>Gifts &amp; Travel: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57550"/>
            <a:ext cx="6400800" cy="160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“Act in Netflix’s Best Interests”</a:t>
            </a:r>
            <a:endParaRPr lang="en-US" dirty="0" smtClean="0"/>
          </a:p>
          <a:p>
            <a:r>
              <a:rPr lang="en-US" dirty="0" smtClean="0"/>
              <a:t>(5 words long)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0249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best managers figure out how to get great outcomes by setting the appropriate context, rather than by trying to control their people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407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Context, not Control</a:t>
            </a:r>
          </a:p>
        </p:txBody>
      </p:sp>
      <p:sp>
        <p:nvSpPr>
          <p:cNvPr id="145411" name="Text Placeholder 2"/>
          <p:cNvSpPr>
            <a:spLocks noGrp="1"/>
          </p:cNvSpPr>
          <p:nvPr>
            <p:ph type="body" idx="4294967295"/>
          </p:nvPr>
        </p:nvSpPr>
        <p:spPr>
          <a:xfrm>
            <a:off x="533400" y="1371601"/>
            <a:ext cx="4040188" cy="479822"/>
          </a:xfrm>
        </p:spPr>
        <p:txBody>
          <a:bodyPr anchor="b">
            <a:normAutofit fontScale="92500" lnSpcReduction="20000"/>
          </a:bodyPr>
          <a:lstStyle/>
          <a:p>
            <a:pPr marL="0" indent="0">
              <a:buFont typeface="Arial" charset="0"/>
              <a:buNone/>
            </a:pPr>
            <a:r>
              <a:rPr lang="en-US" b="1" dirty="0" smtClean="0"/>
              <a:t>Context 		</a:t>
            </a:r>
          </a:p>
        </p:txBody>
      </p:sp>
      <p:sp>
        <p:nvSpPr>
          <p:cNvPr id="145412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" y="1828800"/>
            <a:ext cx="4040188" cy="296346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Strategy</a:t>
            </a:r>
          </a:p>
          <a:p>
            <a:r>
              <a:rPr lang="en-US" sz="2400" dirty="0" smtClean="0"/>
              <a:t>Metrics</a:t>
            </a:r>
          </a:p>
          <a:p>
            <a:r>
              <a:rPr lang="en-US" sz="2400" dirty="0" smtClean="0"/>
              <a:t>Assumptions</a:t>
            </a:r>
          </a:p>
          <a:p>
            <a:r>
              <a:rPr lang="en-US" sz="2400" dirty="0" smtClean="0"/>
              <a:t>Objectives</a:t>
            </a:r>
          </a:p>
          <a:p>
            <a:r>
              <a:rPr lang="en-US" sz="2400" dirty="0" smtClean="0"/>
              <a:t>Clearly-defined roles </a:t>
            </a:r>
          </a:p>
          <a:p>
            <a:r>
              <a:rPr lang="en-US" sz="2400" dirty="0" smtClean="0"/>
              <a:t>Knowledge of the stakes</a:t>
            </a:r>
          </a:p>
          <a:p>
            <a:r>
              <a:rPr lang="en-US" sz="2400" dirty="0" smtClean="0"/>
              <a:t>Transparency around decision-making</a:t>
            </a:r>
          </a:p>
          <a:p>
            <a:endParaRPr lang="en-US" sz="2400" dirty="0" smtClean="0"/>
          </a:p>
        </p:txBody>
      </p:sp>
      <p:sp>
        <p:nvSpPr>
          <p:cNvPr id="14541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648205" y="1371601"/>
            <a:ext cx="4041775" cy="479822"/>
          </a:xfrm>
        </p:spPr>
        <p:txBody>
          <a:bodyPr anchor="b">
            <a:normAutofit fontScale="92500" lnSpcReduction="20000"/>
          </a:bodyPr>
          <a:lstStyle/>
          <a:p>
            <a:pPr marL="0" indent="0">
              <a:buFont typeface="Arial" charset="0"/>
              <a:buNone/>
            </a:pPr>
            <a:r>
              <a:rPr lang="en-US" b="1" dirty="0" smtClean="0"/>
              <a:t>Control </a:t>
            </a:r>
          </a:p>
        </p:txBody>
      </p:sp>
      <p:sp>
        <p:nvSpPr>
          <p:cNvPr id="145414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8205" y="1828800"/>
            <a:ext cx="4041775" cy="2963466"/>
          </a:xfrm>
        </p:spPr>
        <p:txBody>
          <a:bodyPr/>
          <a:lstStyle/>
          <a:p>
            <a:r>
              <a:rPr lang="en-US" sz="2400" dirty="0" smtClean="0"/>
              <a:t>Top-down decision-making</a:t>
            </a:r>
          </a:p>
          <a:p>
            <a:r>
              <a:rPr lang="en-US" sz="2400" dirty="0" smtClean="0"/>
              <a:t>Management approval</a:t>
            </a:r>
          </a:p>
          <a:p>
            <a:r>
              <a:rPr lang="en-US" sz="2400" dirty="0" smtClean="0"/>
              <a:t>Committees</a:t>
            </a:r>
          </a:p>
          <a:p>
            <a:r>
              <a:rPr lang="en-US" sz="2400" dirty="0" smtClean="0"/>
              <a:t>Planning and process valued more than results</a:t>
            </a:r>
          </a:p>
          <a:p>
            <a:endParaRPr lang="en-US" sz="2400" dirty="0" smtClean="0"/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914400" y="914400"/>
            <a:ext cx="79248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Provide the insight and understanding to enable sound decisions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809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61951"/>
            <a:ext cx="7772400" cy="44957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Managers: When one of your talented people does something dumb,</a:t>
            </a:r>
            <a:br>
              <a:rPr lang="en-US" sz="3600" dirty="0" smtClean="0"/>
            </a:br>
            <a:r>
              <a:rPr lang="en-US" sz="3600" dirty="0" smtClean="0"/>
              <a:t>don’t blame them.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Instead, </a:t>
            </a:r>
            <a:r>
              <a:rPr lang="en-US" sz="3600" dirty="0"/>
              <a:t> </a:t>
            </a:r>
            <a:r>
              <a:rPr lang="en-US" sz="3600" dirty="0" smtClean="0"/>
              <a:t>ask yourself what context</a:t>
            </a:r>
            <a:br>
              <a:rPr lang="en-US" sz="3600" dirty="0" smtClean="0"/>
            </a:br>
            <a:r>
              <a:rPr lang="en-US" sz="3600" dirty="0" smtClean="0"/>
              <a:t>you failed to set.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14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97821"/>
            <a:ext cx="80010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culture is a work in progress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Every year we try to refine our culture further as we learn more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504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 “insiders” view of this and more…</a:t>
            </a:r>
          </a:p>
          <a:p>
            <a:pPr>
              <a:buNone/>
            </a:pPr>
            <a:r>
              <a:rPr lang="en-US" sz="2000" dirty="0" smtClean="0">
                <a:hlinkClick r:id="rId2"/>
              </a:rPr>
              <a:t>http://perfcap.blogspot.com/2011/12/how-netflix-gets-out-of-way-of.html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36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Culture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E3DED1"/>
                </a:solidFill>
              </a:rPr>
              <a:t>Copyright © 2013 </a:t>
            </a:r>
            <a:r>
              <a:rPr lang="en-US" dirty="0" smtClean="0"/>
              <a:t>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7" name="Down Arrow 36"/>
          <p:cNvSpPr/>
          <p:nvPr/>
        </p:nvSpPr>
        <p:spPr>
          <a:xfrm>
            <a:off x="6825919" y="57155"/>
            <a:ext cx="617621" cy="4940969"/>
          </a:xfrm>
          <a:prstGeom prst="downArrow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495047" y="233616"/>
            <a:ext cx="1235242" cy="529390"/>
          </a:xfrm>
          <a:prstGeom prst="ellipse">
            <a:avLst/>
          </a:prstGeom>
          <a:solidFill>
            <a:srgbClr val="3366CC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IDEA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495047" y="4027575"/>
            <a:ext cx="1235242" cy="529390"/>
          </a:xfrm>
          <a:prstGeom prst="ellipse">
            <a:avLst/>
          </a:prstGeom>
          <a:solidFill>
            <a:srgbClr val="3366CC"/>
          </a:solidFill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STARTUP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649453" y="869621"/>
            <a:ext cx="926432" cy="220579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Problem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649453" y="1152698"/>
            <a:ext cx="926432" cy="220579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Solution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649453" y="1435774"/>
            <a:ext cx="926432" cy="220579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Customer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450932" y="1718850"/>
            <a:ext cx="1323474" cy="220579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Product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grpSp>
        <p:nvGrpSpPr>
          <p:cNvPr id="45" name="Group 14"/>
          <p:cNvGrpSpPr/>
          <p:nvPr/>
        </p:nvGrpSpPr>
        <p:grpSpPr>
          <a:xfrm>
            <a:off x="6164187" y="2001926"/>
            <a:ext cx="1896979" cy="220579"/>
            <a:chOff x="1905000" y="3657600"/>
            <a:chExt cx="3276600" cy="381000"/>
          </a:xfrm>
          <a:solidFill>
            <a:sysClr val="windowText" lastClr="000000"/>
          </a:solidFill>
        </p:grpSpPr>
        <p:sp>
          <p:nvSpPr>
            <p:cNvPr id="65" name="Rounded Rectangle 64"/>
            <p:cNvSpPr/>
            <p:nvPr/>
          </p:nvSpPr>
          <p:spPr>
            <a:xfrm>
              <a:off x="1905000" y="3657600"/>
              <a:ext cx="1600200" cy="381000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050" kern="0" dirty="0">
                  <a:solidFill>
                    <a:srgbClr val="3366CC"/>
                  </a:solidFill>
                  <a:latin typeface="Franklin Gothic Medium"/>
                </a:rPr>
                <a:t>Market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581400" y="3657600"/>
              <a:ext cx="1600200" cy="381000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050" kern="0" dirty="0">
                  <a:solidFill>
                    <a:srgbClr val="3366CC"/>
                  </a:solidFill>
                  <a:latin typeface="Franklin Gothic Medium"/>
                </a:rPr>
                <a:t>Competition</a:t>
              </a:r>
            </a:p>
          </p:txBody>
        </p:sp>
      </p:grpSp>
      <p:grpSp>
        <p:nvGrpSpPr>
          <p:cNvPr id="46" name="Group 17"/>
          <p:cNvGrpSpPr/>
          <p:nvPr/>
        </p:nvGrpSpPr>
        <p:grpSpPr>
          <a:xfrm>
            <a:off x="6164187" y="2285003"/>
            <a:ext cx="1896979" cy="220579"/>
            <a:chOff x="1905000" y="4114800"/>
            <a:chExt cx="3276600" cy="381000"/>
          </a:xfrm>
          <a:solidFill>
            <a:sysClr val="windowText" lastClr="000000"/>
          </a:solidFill>
        </p:grpSpPr>
        <p:sp>
          <p:nvSpPr>
            <p:cNvPr id="63" name="Rounded Rectangle 62"/>
            <p:cNvSpPr/>
            <p:nvPr/>
          </p:nvSpPr>
          <p:spPr>
            <a:xfrm>
              <a:off x="3581400" y="4114800"/>
              <a:ext cx="1600200" cy="381000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050" kern="0" dirty="0">
                  <a:solidFill>
                    <a:srgbClr val="3366CC"/>
                  </a:solidFill>
                  <a:latin typeface="Franklin Gothic Medium"/>
                </a:rPr>
                <a:t>Uniqueness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1905000" y="4114800"/>
              <a:ext cx="1600200" cy="381000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050" kern="0" dirty="0">
                  <a:solidFill>
                    <a:srgbClr val="3366CC"/>
                  </a:solidFill>
                  <a:latin typeface="Franklin Gothic Medium"/>
                </a:rPr>
                <a:t>Pricing</a:t>
              </a:r>
            </a:p>
          </p:txBody>
        </p:sp>
      </p:grpSp>
      <p:grpSp>
        <p:nvGrpSpPr>
          <p:cNvPr id="47" name="Group 20"/>
          <p:cNvGrpSpPr/>
          <p:nvPr/>
        </p:nvGrpSpPr>
        <p:grpSpPr>
          <a:xfrm>
            <a:off x="6164187" y="2851155"/>
            <a:ext cx="1896979" cy="220579"/>
            <a:chOff x="1905000" y="5029200"/>
            <a:chExt cx="3276600" cy="381000"/>
          </a:xfrm>
          <a:solidFill>
            <a:sysClr val="windowText" lastClr="000000"/>
          </a:solidFill>
        </p:grpSpPr>
        <p:sp>
          <p:nvSpPr>
            <p:cNvPr id="61" name="Rounded Rectangle 60"/>
            <p:cNvSpPr/>
            <p:nvPr/>
          </p:nvSpPr>
          <p:spPr>
            <a:xfrm>
              <a:off x="3581400" y="5029200"/>
              <a:ext cx="1600200" cy="381000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CC"/>
                  </a:solidFill>
                  <a:effectLst/>
                  <a:uLnTx/>
                  <a:uFillTx/>
                  <a:latin typeface="Franklin Gothic Medium"/>
                  <a:ea typeface="+mn-ea"/>
                  <a:cs typeface="+mn-cs"/>
                </a:rPr>
                <a:t>Team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1905000" y="5029200"/>
              <a:ext cx="1600200" cy="381000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66CC"/>
                  </a:solidFill>
                  <a:effectLst/>
                  <a:uLnTx/>
                  <a:uFillTx/>
                  <a:latin typeface="Franklin Gothic Medium"/>
                  <a:ea typeface="+mn-ea"/>
                  <a:cs typeface="+mn-cs"/>
                </a:rPr>
                <a:t>Marketing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endParaRP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6649453" y="3134232"/>
            <a:ext cx="926432" cy="220579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The Pitch</a:t>
            </a:r>
            <a:endParaRPr kumimoji="0" lang="en-US" sz="1050" b="0" i="1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649453" y="3700384"/>
            <a:ext cx="926432" cy="220579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The Launch</a:t>
            </a:r>
            <a:endParaRPr kumimoji="0" lang="en-US" sz="1050" b="0" i="1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649453" y="3417308"/>
            <a:ext cx="926432" cy="220579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Funding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cxnSp>
        <p:nvCxnSpPr>
          <p:cNvPr id="51" name="Shape 26"/>
          <p:cNvCxnSpPr>
            <a:stCxn id="50" idx="3"/>
          </p:cNvCxnSpPr>
          <p:nvPr/>
        </p:nvCxnSpPr>
        <p:spPr>
          <a:xfrm flipV="1">
            <a:off x="7575884" y="983587"/>
            <a:ext cx="882316" cy="2544011"/>
          </a:xfrm>
          <a:prstGeom prst="bentConnector2">
            <a:avLst/>
          </a:prstGeom>
          <a:noFill/>
          <a:ln w="10000" cap="flat" cmpd="sng" algn="ctr">
            <a:solidFill>
              <a:sysClr val="window" lastClr="FFFFFF">
                <a:lumMod val="9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>
            <a:stCxn id="63" idx="3"/>
          </p:cNvCxnSpPr>
          <p:nvPr/>
        </p:nvCxnSpPr>
        <p:spPr>
          <a:xfrm>
            <a:off x="8061158" y="2395288"/>
            <a:ext cx="397042" cy="0"/>
          </a:xfrm>
          <a:prstGeom prst="line">
            <a:avLst/>
          </a:prstGeom>
          <a:noFill/>
          <a:ln w="100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</p:cxnSp>
      <p:cxnSp>
        <p:nvCxnSpPr>
          <p:cNvPr id="53" name="Straight Connector 52"/>
          <p:cNvCxnSpPr/>
          <p:nvPr/>
        </p:nvCxnSpPr>
        <p:spPr>
          <a:xfrm>
            <a:off x="8061158" y="2113565"/>
            <a:ext cx="397042" cy="0"/>
          </a:xfrm>
          <a:prstGeom prst="line">
            <a:avLst/>
          </a:prstGeom>
          <a:noFill/>
          <a:ln w="100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7575884" y="2679286"/>
            <a:ext cx="882316" cy="0"/>
          </a:xfrm>
          <a:prstGeom prst="line">
            <a:avLst/>
          </a:prstGeom>
          <a:noFill/>
          <a:ln w="100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7575884" y="1541518"/>
            <a:ext cx="882316" cy="0"/>
          </a:xfrm>
          <a:prstGeom prst="line">
            <a:avLst/>
          </a:prstGeom>
          <a:noFill/>
          <a:ln w="10000" cap="flat" cmpd="sng" algn="ctr">
            <a:solidFill>
              <a:sysClr val="window" lastClr="FFFFFF">
                <a:lumMod val="95000"/>
              </a:sysClr>
            </a:solidFill>
            <a:prstDash val="solid"/>
            <a:headEnd type="triangle" w="lg" len="lg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>
          <a:xfrm>
            <a:off x="7575884" y="983583"/>
            <a:ext cx="882316" cy="0"/>
          </a:xfrm>
          <a:prstGeom prst="line">
            <a:avLst/>
          </a:prstGeom>
          <a:noFill/>
          <a:ln w="10000" cap="flat" cmpd="sng" algn="ctr">
            <a:solidFill>
              <a:sysClr val="window" lastClr="FFFFFF">
                <a:lumMod val="95000"/>
              </a:sysClr>
            </a:solidFill>
            <a:prstDash val="solid"/>
            <a:headEnd type="triangle" w="lg" len="lg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43" idx="3"/>
          </p:cNvCxnSpPr>
          <p:nvPr/>
        </p:nvCxnSpPr>
        <p:spPr>
          <a:xfrm flipV="1">
            <a:off x="7774414" y="1821785"/>
            <a:ext cx="683795" cy="7353"/>
          </a:xfrm>
          <a:prstGeom prst="line">
            <a:avLst/>
          </a:prstGeom>
          <a:noFill/>
          <a:ln w="10000" cap="flat" cmpd="sng" algn="ctr">
            <a:solidFill>
              <a:sysClr val="window" lastClr="FFFFFF">
                <a:lumMod val="95000"/>
              </a:sysClr>
            </a:solidFill>
            <a:prstDash val="solid"/>
            <a:headEnd type="triangle" w="lg" len="lg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8061158" y="2968793"/>
            <a:ext cx="397042" cy="0"/>
          </a:xfrm>
          <a:prstGeom prst="line">
            <a:avLst/>
          </a:prstGeom>
          <a:noFill/>
          <a:ln w="100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</p:cxnSp>
      <p:cxnSp>
        <p:nvCxnSpPr>
          <p:cNvPr id="59" name="Shape 34"/>
          <p:cNvCxnSpPr>
            <a:stCxn id="39" idx="2"/>
          </p:cNvCxnSpPr>
          <p:nvPr/>
        </p:nvCxnSpPr>
        <p:spPr>
          <a:xfrm rot="10800000">
            <a:off x="5943605" y="1821785"/>
            <a:ext cx="551447" cy="2470485"/>
          </a:xfrm>
          <a:prstGeom prst="bentConnector2">
            <a:avLst/>
          </a:prstGeom>
          <a:noFill/>
          <a:ln w="10000" cap="flat" cmpd="sng" algn="ctr">
            <a:solidFill>
              <a:sysClr val="window" lastClr="FFFFFF">
                <a:lumMod val="95000"/>
              </a:sysClr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 flipH="1">
            <a:off x="5943600" y="1821783"/>
            <a:ext cx="500844" cy="0"/>
          </a:xfrm>
          <a:prstGeom prst="line">
            <a:avLst/>
          </a:prstGeom>
          <a:noFill/>
          <a:ln w="10000" cap="flat" cmpd="sng" algn="ctr">
            <a:solidFill>
              <a:sysClr val="window" lastClr="FFFFFF">
                <a:lumMod val="95000"/>
              </a:sysClr>
            </a:solidFill>
            <a:prstDash val="solid"/>
            <a:headEnd type="triangle" w="lg" len="lg"/>
            <a:tailEnd type="none" w="med" len="med"/>
          </a:ln>
          <a:effectLst/>
        </p:spPr>
      </p:cxnSp>
      <p:sp>
        <p:nvSpPr>
          <p:cNvPr id="69" name="Rounded Rectangle 68"/>
          <p:cNvSpPr/>
          <p:nvPr/>
        </p:nvSpPr>
        <p:spPr>
          <a:xfrm>
            <a:off x="6565232" y="2563731"/>
            <a:ext cx="1054768" cy="236620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sz="1050" kern="0" dirty="0" smtClean="0">
                <a:solidFill>
                  <a:srgbClr val="3366CC"/>
                </a:solidFill>
                <a:latin typeface="Franklin Gothic Medium"/>
              </a:rPr>
              <a:t>Financials</a:t>
            </a:r>
            <a:endParaRPr lang="en-US" sz="1050" kern="0" dirty="0">
              <a:solidFill>
                <a:srgbClr val="3366CC"/>
              </a:solidFill>
              <a:latin typeface="Franklin Gothic Medium"/>
            </a:endParaRPr>
          </a:p>
        </p:txBody>
      </p:sp>
      <p:sp>
        <p:nvSpPr>
          <p:cNvPr id="44" name="Rounded Rectangle 43"/>
          <p:cNvSpPr/>
          <p:nvPr/>
        </p:nvSpPr>
        <p:spPr>
          <a:xfrm rot="16200000">
            <a:off x="5704118" y="2049240"/>
            <a:ext cx="2819399" cy="66402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CC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Culture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366CC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68" name="Picture 67" descr="Guide 200x3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276350"/>
            <a:ext cx="1981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0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F0308-DEA1-4002-9E0C-048213E03F3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-12556"/>
            <a:ext cx="8078224" cy="51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257550"/>
            <a:ext cx="13144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67151"/>
            <a:ext cx="15811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9179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3300"/>
            <a:ext cx="6096000" cy="459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38546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8374" y="209551"/>
            <a:ext cx="5047252" cy="472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88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36994" y="-1097042"/>
            <a:ext cx="4670017" cy="728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89143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827" y="285751"/>
            <a:ext cx="6868348" cy="45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64359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209551"/>
            <a:ext cx="4038600" cy="472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6557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868" y="714376"/>
            <a:ext cx="7416264" cy="360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74257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8800"/>
          <a:stretch/>
        </p:blipFill>
        <p:spPr bwMode="auto">
          <a:xfrm>
            <a:off x="660084" y="285750"/>
            <a:ext cx="497871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0967"/>
          <a:stretch/>
        </p:blipFill>
        <p:spPr bwMode="auto">
          <a:xfrm>
            <a:off x="3200400" y="2952750"/>
            <a:ext cx="5324468" cy="19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41476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365" y="304800"/>
            <a:ext cx="63912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88980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891" b="55764"/>
          <a:stretch/>
        </p:blipFill>
        <p:spPr bwMode="auto">
          <a:xfrm>
            <a:off x="152401" y="249750"/>
            <a:ext cx="4611321" cy="262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956" t="43218" r="3243" b="20009"/>
          <a:stretch/>
        </p:blipFill>
        <p:spPr bwMode="auto">
          <a:xfrm>
            <a:off x="4495802" y="666751"/>
            <a:ext cx="4404615" cy="218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0753"/>
          <a:stretch/>
        </p:blipFill>
        <p:spPr bwMode="auto">
          <a:xfrm>
            <a:off x="152400" y="2800351"/>
            <a:ext cx="8763000" cy="208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864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Culture: Case Studies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E3DED1"/>
                </a:solidFill>
              </a:rPr>
              <a:t>Copyright © 2013 </a:t>
            </a:r>
            <a:r>
              <a:rPr lang="en-US" dirty="0" smtClean="0"/>
              <a:t>Michael "Luni" Libes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1209" y="1352551"/>
            <a:ext cx="3809841" cy="178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348816"/>
            <a:ext cx="3845077" cy="108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352550"/>
            <a:ext cx="2087004" cy="308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943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105" y="438151"/>
            <a:ext cx="7110640" cy="423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5976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"/>
            <a:ext cx="819350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55203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684" y="971550"/>
            <a:ext cx="80926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86270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255" y="133351"/>
            <a:ext cx="4285490" cy="487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95752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 dirty="0"/>
          </a:p>
        </p:txBody>
      </p:sp>
      <p:pic>
        <p:nvPicPr>
          <p:cNvPr id="4" name="Picture 3" descr="Nordstrom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2592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75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2013 Michael "Luni" Libes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6" name="Picture 5" descr="Nordstrom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54142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721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4" name="Picture 3" descr="The Next Step (text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621030"/>
            <a:ext cx="5056632" cy="1798320"/>
          </a:xfrm>
          <a:prstGeom prst="rect">
            <a:avLst/>
          </a:prstGeom>
        </p:spPr>
      </p:pic>
      <p:pic>
        <p:nvPicPr>
          <p:cNvPr id="11" name="Picture 10" descr="Equity 200x3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2495550"/>
            <a:ext cx="1219200" cy="1828800"/>
          </a:xfrm>
          <a:prstGeom prst="rect">
            <a:avLst/>
          </a:prstGeom>
        </p:spPr>
      </p:pic>
      <p:pic>
        <p:nvPicPr>
          <p:cNvPr id="12" name="Picture 11" descr="Funding 200x3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495550"/>
            <a:ext cx="1219200" cy="1828800"/>
          </a:xfrm>
          <a:prstGeom prst="rect">
            <a:avLst/>
          </a:prstGeom>
        </p:spPr>
      </p:pic>
      <p:pic>
        <p:nvPicPr>
          <p:cNvPr id="13" name="Picture 12" descr="Pitching 200x3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95550"/>
            <a:ext cx="1219200" cy="1828800"/>
          </a:xfrm>
          <a:prstGeom prst="rect">
            <a:avLst/>
          </a:prstGeom>
        </p:spPr>
      </p:pic>
      <p:pic>
        <p:nvPicPr>
          <p:cNvPr id="14" name="Picture 13" descr="Marketing 200x3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495550"/>
            <a:ext cx="1219200" cy="1828800"/>
          </a:xfrm>
          <a:prstGeom prst="rect">
            <a:avLst/>
          </a:prstGeom>
        </p:spPr>
      </p:pic>
      <p:pic>
        <p:nvPicPr>
          <p:cNvPr id="17" name="Picture 16" descr="Guide 200x3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2495550"/>
            <a:ext cx="1219200" cy="1828800"/>
          </a:xfrm>
          <a:prstGeom prst="rect">
            <a:avLst/>
          </a:prstGeom>
        </p:spPr>
      </p:pic>
      <p:pic>
        <p:nvPicPr>
          <p:cNvPr id="19" name="Picture 18" descr="Financal Plan 200x3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495550"/>
            <a:ext cx="1219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1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Fledge\Marketing\Logos\Fledge (180x80 black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43650"/>
            <a:ext cx="873848" cy="388938"/>
          </a:xfrm>
          <a:prstGeom prst="rect">
            <a:avLst/>
          </a:prstGeom>
          <a:noFill/>
        </p:spPr>
      </p:pic>
      <p:pic>
        <p:nvPicPr>
          <p:cNvPr id="3" name="Picture 2" descr="fledge (black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98" y="128815"/>
            <a:ext cx="7328805" cy="48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666750"/>
            <a:ext cx="5715000" cy="1671638"/>
          </a:xfrm>
        </p:spPr>
        <p:txBody>
          <a:bodyPr>
            <a:normAutofit/>
          </a:bodyPr>
          <a:lstStyle/>
          <a:p>
            <a:r>
              <a:rPr lang="en-US" dirty="0" smtClean="0"/>
              <a:t>“the method method”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2224088"/>
            <a:ext cx="5715000" cy="2171700"/>
          </a:xfrm>
        </p:spPr>
        <p:txBody>
          <a:bodyPr tIns="274320"/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400" dirty="0" smtClean="0"/>
              <a:t>Eric Ryan and Adam Lowry</a:t>
            </a:r>
          </a:p>
          <a:p>
            <a:endParaRPr lang="en-US" sz="36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85750"/>
            <a:ext cx="304088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431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soap</a:t>
            </a:r>
            <a:endParaRPr lang="en-US" dirty="0"/>
          </a:p>
        </p:txBody>
      </p:sp>
      <p:pic>
        <p:nvPicPr>
          <p:cNvPr id="5" name="Picture 2" descr="http://4.bp.blogspot.com/-uf82rUVTJyg/T9AsTjGK8RI/AAAAAAAAIPE/yN1yHrhVqNI/s1600/CLA_Method_005_HandWash_640.jpg"/>
          <p:cNvPicPr>
            <a:picLocks noChangeAspect="1" noChangeArrowheads="1"/>
          </p:cNvPicPr>
          <p:nvPr/>
        </p:nvPicPr>
        <p:blipFill rotWithShape="1">
          <a:blip r:embed="rId2" cstate="print"/>
          <a:srcRect t="25049" b="7246"/>
          <a:stretch/>
        </p:blipFill>
        <p:spPr bwMode="auto">
          <a:xfrm>
            <a:off x="0" y="1138742"/>
            <a:ext cx="9144000" cy="4004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05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@Fledge Theme">
  <a:themeElements>
    <a:clrScheme name="Fledge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F7000"/>
      </a:accent1>
      <a:accent2>
        <a:srgbClr val="007599"/>
      </a:accent2>
      <a:accent3>
        <a:srgbClr val="508500"/>
      </a:accent3>
      <a:accent4>
        <a:srgbClr val="F49014"/>
      </a:accent4>
      <a:accent5>
        <a:srgbClr val="00495E"/>
      </a:accent5>
      <a:accent6>
        <a:srgbClr val="4D4D4D"/>
      </a:accent6>
      <a:hlink>
        <a:srgbClr val="007599"/>
      </a:hlink>
      <a:folHlink>
        <a:srgbClr val="00495E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7">
      <a:dk1>
        <a:sysClr val="windowText" lastClr="000000"/>
      </a:dk1>
      <a:lt1>
        <a:sysClr val="window" lastClr="FFFFFF"/>
      </a:lt1>
      <a:dk2>
        <a:srgbClr val="83A41F"/>
      </a:dk2>
      <a:lt2>
        <a:srgbClr val="EEECE1"/>
      </a:lt2>
      <a:accent1>
        <a:srgbClr val="83A41F"/>
      </a:accent1>
      <a:accent2>
        <a:srgbClr val="347C7B"/>
      </a:accent2>
      <a:accent3>
        <a:srgbClr val="C08927"/>
      </a:accent3>
      <a:accent4>
        <a:srgbClr val="8064A2"/>
      </a:accent4>
      <a:accent5>
        <a:srgbClr val="99BE24"/>
      </a:accent5>
      <a:accent6>
        <a:srgbClr val="D4982C"/>
      </a:accent6>
      <a:hlink>
        <a:srgbClr val="347C7B"/>
      </a:hlink>
      <a:folHlink>
        <a:srgbClr val="347C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12431</TotalTime>
  <Words>1094</Words>
  <Application>Microsoft Macintosh PowerPoint</Application>
  <PresentationFormat>On-screen Show (16:9)</PresentationFormat>
  <Paragraphs>254</Paragraphs>
  <Slides>77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77</vt:i4>
      </vt:variant>
    </vt:vector>
  </HeadingPairs>
  <TitlesOfParts>
    <vt:vector size="80" baseType="lpstr">
      <vt:lpstr>@Fledge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Corporate Culture</vt:lpstr>
      <vt:lpstr>Corporate Culture: Case Studies</vt:lpstr>
      <vt:lpstr>“the method method”</vt:lpstr>
      <vt:lpstr>method soap</vt:lpstr>
      <vt:lpstr>7 Obsessions</vt:lpstr>
      <vt:lpstr>The story</vt:lpstr>
      <vt:lpstr>The Elevator Pitch</vt:lpstr>
      <vt:lpstr>The Competition</vt:lpstr>
      <vt:lpstr>PowerPoint Presentation</vt:lpstr>
      <vt:lpstr>Creating a Culture</vt:lpstr>
      <vt:lpstr>How to Create a Culture</vt:lpstr>
      <vt:lpstr>Corporate Values</vt:lpstr>
      <vt:lpstr>PowerPoint Presentation</vt:lpstr>
      <vt:lpstr>Hire Right</vt:lpstr>
      <vt:lpstr>Hire Right – Homework</vt:lpstr>
      <vt:lpstr>Monday Morning Huddles</vt:lpstr>
      <vt:lpstr>PowerPoint Presentation</vt:lpstr>
      <vt:lpstr>Advocates</vt:lpstr>
      <vt:lpstr>Advocates not Advertising</vt:lpstr>
      <vt:lpstr>Flip the Pyramid</vt:lpstr>
      <vt:lpstr>Frame your Communications</vt:lpstr>
      <vt:lpstr>PowerPoint Presentation</vt:lpstr>
      <vt:lpstr>PowerPoint Presentation</vt:lpstr>
      <vt:lpstr>Small Steps</vt:lpstr>
      <vt:lpstr>Make it Selfish</vt:lpstr>
      <vt:lpstr>Make it Selfish</vt:lpstr>
      <vt:lpstr>Sharing</vt:lpstr>
      <vt:lpstr>PowerPoint Presentation</vt:lpstr>
      <vt:lpstr>PowerPoint Presentation</vt:lpstr>
      <vt:lpstr>Fast</vt:lpstr>
      <vt:lpstr>But not too fast…</vt:lpstr>
      <vt:lpstr>Scaling Speed</vt:lpstr>
      <vt:lpstr>Be the Guinea Pig</vt:lpstr>
      <vt:lpstr>Anticipate, Don’t Follow</vt:lpstr>
      <vt:lpstr>Fail Small, Fail Cheap</vt:lpstr>
      <vt:lpstr>PowerPoint Presentation</vt:lpstr>
      <vt:lpstr>Netflix</vt:lpstr>
      <vt:lpstr>Culture is How a Firm Operates</vt:lpstr>
      <vt:lpstr>Need a culture that supports  rapid innovation and excellent execution</vt:lpstr>
      <vt:lpstr> Need a culture that supports effective teamwork of  high-performance  people</vt:lpstr>
      <vt:lpstr>PowerPoint Presentation</vt:lpstr>
      <vt:lpstr>The Keeper Test Managers Use:</vt:lpstr>
      <vt:lpstr>Responsible People  Thrive on Freedom,  and are Worthy of Freedom</vt:lpstr>
      <vt:lpstr>Our model is to increase  employee freedom as we grow, rather than limit it, to continue to attract and nourish  innovative people, so we have better chance of  long-term continued success</vt:lpstr>
      <vt:lpstr>Most Companies   Curtail Freedom as they get Bigger</vt:lpstr>
      <vt:lpstr>Growth Shrinks Talent Density  in Most Firms</vt:lpstr>
      <vt:lpstr>Example: Netflix Vacation Policy  and Tracking</vt:lpstr>
      <vt:lpstr>Netflix Vacation Policy  and Tracking</vt:lpstr>
      <vt:lpstr>Netflix Policies  for Expensing, Entertainment,  Gifts &amp; Travel:</vt:lpstr>
      <vt:lpstr>The best managers figure out how to get great outcomes by setting the appropriate context, rather than by trying to control their people</vt:lpstr>
      <vt:lpstr>Context, not Control</vt:lpstr>
      <vt:lpstr>Managers: When one of your talented people does something dumb, don’t blame them.  Instead,  ask yourself what context you failed to set.</vt:lpstr>
      <vt:lpstr>Our culture is a work in progress   Every year we try to refine our culture further as we learn more</vt:lpstr>
      <vt:lpstr>Further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Stratosphere</dc:title>
  <dc:creator>Luni</dc:creator>
  <cp:lastModifiedBy>Luni Libes</cp:lastModifiedBy>
  <cp:revision>322</cp:revision>
  <dcterms:created xsi:type="dcterms:W3CDTF">2006-08-16T00:00:00Z</dcterms:created>
  <dcterms:modified xsi:type="dcterms:W3CDTF">2018-05-25T20:28:46Z</dcterms:modified>
</cp:coreProperties>
</file>