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notesMasterIdLst>
    <p:notesMasterId r:id="rId11"/>
  </p:notesMasterIdLst>
  <p:handoutMasterIdLst>
    <p:handoutMasterId r:id="rId12"/>
  </p:handoutMasterIdLst>
  <p:sldIdLst>
    <p:sldId id="666" r:id="rId2"/>
    <p:sldId id="616" r:id="rId3"/>
    <p:sldId id="617" r:id="rId4"/>
    <p:sldId id="618" r:id="rId5"/>
    <p:sldId id="619" r:id="rId6"/>
    <p:sldId id="620" r:id="rId7"/>
    <p:sldId id="621" r:id="rId8"/>
    <p:sldId id="622" r:id="rId9"/>
    <p:sldId id="667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1818"/>
    <a:srgbClr val="FFFFFF"/>
    <a:srgbClr val="629300"/>
    <a:srgbClr val="000000"/>
    <a:srgbClr val="B46B00"/>
    <a:srgbClr val="FF9900"/>
    <a:srgbClr val="4B7000"/>
    <a:srgbClr val="003399"/>
    <a:srgbClr val="7F7F7F"/>
    <a:srgbClr val="141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639" autoAdjust="0"/>
  </p:normalViewPr>
  <p:slideViewPr>
    <p:cSldViewPr>
      <p:cViewPr varScale="1">
        <p:scale>
          <a:sx n="121" d="100"/>
          <a:sy n="121" d="100"/>
        </p:scale>
        <p:origin x="-280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2"/>
    </p:cViewPr>
  </p:sorterViewPr>
  <p:notesViewPr>
    <p:cSldViewPr>
      <p:cViewPr varScale="1">
        <p:scale>
          <a:sx n="76" d="100"/>
          <a:sy n="76" d="100"/>
        </p:scale>
        <p:origin x="-2634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5FF67-EFD7-41EC-B07A-ACD6E0578CC4}" type="datetimeFigureOut">
              <a:rPr lang="en-US" smtClean="0"/>
              <a:pPr/>
              <a:t>5/23/18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F87F8-2CEC-4608-ACAE-480C614C46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17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B69DA-8B0B-40B8-8C8A-FA111287B86A}" type="datetimeFigureOut">
              <a:rPr lang="en-US" smtClean="0"/>
              <a:pPr/>
              <a:t>5/23/18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99F50-65EC-4D8E-AFBD-66DA61CDBD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13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startup is not a small version</a:t>
            </a:r>
            <a:r>
              <a:rPr lang="en-US" baseline="0" dirty="0" smtClean="0"/>
              <a:t> of a big, established company.  It’s something altogether different.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99F50-65EC-4D8E-AFBD-66DA61CDBDC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290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startup is something new.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99F50-65EC-4D8E-AFBD-66DA61CDBDC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272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With no history, no tradition,</a:t>
            </a:r>
            <a:r>
              <a:rPr lang="en-US" baseline="0" dirty="0" smtClean="0"/>
              <a:t> and no baggage.  It’s a clean slate.  It can be anything you dream up.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99F50-65EC-4D8E-AFBD-66DA61CDBDC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420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good news is that anything is possible. </a:t>
            </a:r>
            <a:r>
              <a:rPr lang="en-US" baseline="0" dirty="0" smtClean="0"/>
              <a:t> The bad news is that you don’t know which possibilities will work!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99F50-65EC-4D8E-AFBD-66DA61CDBDC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923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other bad news is that there is simply not enough time, too much to do, and plans change</a:t>
            </a:r>
            <a:r>
              <a:rPr lang="en-US" baseline="0" dirty="0" smtClean="0"/>
              <a:t> constantly.</a:t>
            </a:r>
          </a:p>
          <a:p>
            <a:r>
              <a:rPr lang="en-US" baseline="0" dirty="0" smtClean="0"/>
              <a:t>To deal with this, its best to work breadth-first instead of depth-first.</a:t>
            </a:r>
          </a:p>
          <a:p>
            <a:r>
              <a:rPr lang="en-US" baseline="0" dirty="0" smtClean="0"/>
              <a:t>Specifically, don’t try and finish any of your big tasks.  Instead, expect to work for a few hours (or a day) on one task, then switch to another.  Work, switch, work, switch.  This avoids working on something for a whole week only to find it is no longer relevant.  This also helps get a lot of tasks moving forward at once.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99F50-65EC-4D8E-AFBD-66DA61CDBDC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6910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note that the only advantage you have right now vs. those big, established companies (some of which</a:t>
            </a:r>
            <a:r>
              <a:rPr lang="en-US" baseline="0" dirty="0" smtClean="0"/>
              <a:t> are your competitors) is that you can make decisions quickly.</a:t>
            </a:r>
          </a:p>
          <a:p>
            <a:r>
              <a:rPr lang="en-US" baseline="0" dirty="0" smtClean="0"/>
              <a:t>Your company can change direction instantly.  You can launch products quickly.  You can spot mistakes and make corrections before the big company can organize a meeting.</a:t>
            </a:r>
          </a:p>
          <a:p>
            <a:r>
              <a:rPr lang="en-US" baseline="0" dirty="0" smtClean="0"/>
              <a:t>Your competitive advantage is speed, so focus on using that advantage as much as possible.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99F50-65EC-4D8E-AFBD-66DA61CDBDC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5467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</a:t>
            </a:r>
            <a:r>
              <a:rPr lang="en-US" baseline="0" dirty="0" smtClean="0"/>
              <a:t> a little bit each day and build some forward momentum.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99F50-65EC-4D8E-AFBD-66DA61CDBDC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812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28701"/>
            <a:ext cx="9144000" cy="1671638"/>
          </a:xfrm>
          <a:solidFill>
            <a:schemeClr val="tx1"/>
          </a:solidFill>
        </p:spPr>
        <p:txBody>
          <a:bodyPr anchor="b" anchorCtr="0"/>
          <a:lstStyle>
            <a:lvl1pPr algn="ctr">
              <a:defRPr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 </a:t>
            </a:r>
            <a:r>
              <a:rPr lang="en-US" sz="1000" dirty="0" smtClean="0"/>
              <a:t>LLC.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686050"/>
            <a:ext cx="9144000" cy="2457450"/>
          </a:xfrm>
          <a:solidFill>
            <a:schemeClr val="tx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9" name="Picture 8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209550"/>
            <a:ext cx="1714112" cy="609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 </a:t>
            </a:r>
            <a:r>
              <a:rPr lang="en-US" sz="1000" dirty="0" smtClean="0"/>
              <a:t>LLC.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 </a:t>
            </a:r>
            <a:r>
              <a:rPr lang="en-US" sz="1000" dirty="0" smtClean="0"/>
              <a:t>LLC.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697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 </a:t>
            </a:r>
            <a:r>
              <a:rPr lang="en-US" sz="1000" dirty="0" smtClean="0"/>
              <a:t>LLC.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 </a:t>
            </a:r>
            <a:r>
              <a:rPr lang="en-US" sz="1000" dirty="0" smtClean="0"/>
              <a:t>LLC.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8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lmost Blank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1_Blank (Black)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 </a:t>
            </a:r>
            <a:r>
              <a:rPr lang="en-US" sz="1000" dirty="0" smtClean="0"/>
              <a:t>LLC.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939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0" y="4767263"/>
            <a:ext cx="12954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Libes, 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05175"/>
            <a:ext cx="9144000" cy="1838325"/>
          </a:xfrm>
          <a:solidFill>
            <a:schemeClr val="tx1"/>
          </a:solidFill>
        </p:spPr>
        <p:txBody>
          <a:bodyPr lIns="457200" anchor="t"/>
          <a:lstStyle>
            <a:lvl1pPr algn="l">
              <a:defRPr sz="4000" b="1" cap="none" baseline="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028701"/>
            <a:ext cx="9144000" cy="2276475"/>
          </a:xfrm>
          <a:solidFill>
            <a:schemeClr val="tx1"/>
          </a:solidFill>
        </p:spPr>
        <p:txBody>
          <a:bodyPr lIns="457200" anchor="b"/>
          <a:lstStyle>
            <a:lvl1pPr marL="0" indent="0">
              <a:buNone/>
              <a:defRPr sz="200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661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Wingdings" pitchFamily="2" charset="2"/>
              <a:buChar char="§"/>
              <a:defRPr/>
            </a:lvl3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buFont typeface="Wingdings" pitchFamily="2" charset="2"/>
              <a:buChar char="§"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</a:t>
            </a:r>
            <a:r>
              <a:rPr lang="en-US" sz="26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1_Title and </a:t>
            </a:r>
            <a:r>
              <a:rPr lang="en-US" sz="2600" b="0" i="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Content</a:t>
            </a:r>
            <a:r>
              <a:rPr lang="en-US" dirty="0" err="1" smtClean="0"/>
              <a:t>ond</a:t>
            </a:r>
            <a:r>
              <a:rPr lang="en-US" dirty="0" smtClean="0"/>
              <a:t>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 </a:t>
            </a:r>
            <a:r>
              <a:rPr lang="en-US" sz="1000" dirty="0" smtClean="0"/>
              <a:t>LLC.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1" name="Picture 10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00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 </a:t>
            </a:r>
            <a:r>
              <a:rPr lang="en-US" sz="1000" dirty="0" smtClean="0"/>
              <a:t>LLC.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 </a:t>
            </a:r>
            <a:r>
              <a:rPr lang="en-US" sz="1000" dirty="0" smtClean="0"/>
              <a:t>LLC.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94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 </a:t>
            </a:r>
            <a:r>
              <a:rPr lang="en-US" sz="1000" dirty="0" smtClean="0"/>
              <a:t>LLC.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97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6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6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 </a:t>
            </a:r>
            <a:r>
              <a:rPr lang="en-US" sz="1000" dirty="0" smtClean="0"/>
              <a:t>LLC.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3" y="133351"/>
            <a:ext cx="8229599" cy="795338"/>
          </a:xfrm>
        </p:spPr>
        <p:txBody>
          <a:bodyPr anchor="b"/>
          <a:lstStyle>
            <a:lvl1pPr algn="l">
              <a:defRPr lang="en-US" sz="44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00152"/>
            <a:ext cx="5111750" cy="33944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7" y="1200152"/>
            <a:ext cx="3008313" cy="33944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 </a:t>
            </a:r>
            <a:r>
              <a:rPr lang="en-US" sz="1000" dirty="0" smtClean="0"/>
              <a:t>LLC.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02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3" y="209552"/>
            <a:ext cx="8229599" cy="790575"/>
          </a:xfrm>
        </p:spPr>
        <p:txBody>
          <a:bodyPr anchor="b"/>
          <a:lstStyle>
            <a:lvl1pPr algn="l">
              <a:defRPr lang="en-US" sz="44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00152"/>
            <a:ext cx="5111750" cy="3394473"/>
          </a:xfrm>
        </p:spPr>
        <p:txBody>
          <a:bodyPr/>
          <a:lstStyle>
            <a:lvl1pPr>
              <a:defRPr sz="3200">
                <a:solidFill>
                  <a:srgbClr val="FFFFFF"/>
                </a:solidFill>
              </a:defRPr>
            </a:lvl1pPr>
            <a:lvl2pPr>
              <a:defRPr sz="28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000">
                <a:solidFill>
                  <a:srgbClr val="FFFFFF"/>
                </a:solidFill>
              </a:defRPr>
            </a:lvl4pPr>
            <a:lvl5pPr>
              <a:defRPr sz="2000">
                <a:solidFill>
                  <a:srgbClr val="FFFFF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7" y="1200152"/>
            <a:ext cx="3008313" cy="3394473"/>
          </a:xfrm>
        </p:spPr>
        <p:txBody>
          <a:bodyPr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 </a:t>
            </a:r>
            <a:r>
              <a:rPr lang="en-US" sz="1000" dirty="0" smtClean="0"/>
              <a:t>LLC.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8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280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4686300"/>
            <a:ext cx="91440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0" y="0"/>
            <a:ext cx="9144000" cy="10858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0" y="4767264"/>
            <a:ext cx="1295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3/1/2014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71800" y="4767264"/>
            <a:ext cx="3429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Copyright © 2014 Michael “Luni”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The Next Step (text).pn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808" r:id="rId3"/>
    <p:sldLayoutId id="2147483792" r:id="rId4"/>
    <p:sldLayoutId id="2147483809" r:id="rId5"/>
    <p:sldLayoutId id="2147483810" r:id="rId6"/>
    <p:sldLayoutId id="2147483793" r:id="rId7"/>
    <p:sldLayoutId id="2147483812" r:id="rId8"/>
    <p:sldLayoutId id="2147483813" r:id="rId9"/>
    <p:sldLayoutId id="2147483794" r:id="rId10"/>
    <p:sldLayoutId id="2147483811" r:id="rId11"/>
    <p:sldLayoutId id="2147483795" r:id="rId12"/>
    <p:sldLayoutId id="2147483814" r:id="rId13"/>
    <p:sldLayoutId id="2147483818" r:id="rId14"/>
    <p:sldLayoutId id="2147483816" r:id="rId1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700"/>
        </a:spcAft>
        <a:buClr>
          <a:schemeClr val="accent4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700"/>
        </a:spcAft>
        <a:buClr>
          <a:schemeClr val="accent2"/>
        </a:buClr>
        <a:buSzPct val="8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3"/>
        </a:buClr>
        <a:buSzPct val="80000"/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1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6"/>
        </a:buClr>
        <a:buSzPct val="80000"/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Relationship Id="rId3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Relationship Id="rId3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3" name="Picture 2" descr="fledge (black)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598" y="128815"/>
            <a:ext cx="7328805" cy="488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095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0" y="2114550"/>
            <a:ext cx="9144000" cy="3028950"/>
          </a:xfrm>
        </p:spPr>
        <p:txBody>
          <a:bodyPr anchor="t">
            <a:normAutofit/>
          </a:bodyPr>
          <a:lstStyle/>
          <a:p>
            <a:pPr algn="ctr"/>
            <a:r>
              <a:rPr lang="en-US" sz="3200" i="1" dirty="0" smtClean="0">
                <a:latin typeface="+mj-lt"/>
              </a:rPr>
              <a:t>Is </a:t>
            </a:r>
            <a:r>
              <a:rPr lang="en-US" sz="3600" b="0" u="sng" dirty="0" smtClean="0">
                <a:latin typeface="+mj-lt"/>
              </a:rPr>
              <a:t>not</a:t>
            </a:r>
            <a:r>
              <a:rPr lang="en-US" sz="3200" i="1" dirty="0" smtClean="0">
                <a:latin typeface="+mj-lt"/>
              </a:rPr>
              <a:t> like working at an established company</a:t>
            </a:r>
            <a:endParaRPr lang="en-US" sz="3200" i="1" dirty="0">
              <a:latin typeface="+mj-lt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4294967295"/>
          </p:nvPr>
        </p:nvSpPr>
        <p:spPr>
          <a:xfrm>
            <a:off x="0" y="1028700"/>
            <a:ext cx="9144000" cy="131445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dirty="0" smtClean="0">
                <a:solidFill>
                  <a:schemeClr val="bg1"/>
                </a:solidFill>
                <a:latin typeface="+mj-lt"/>
              </a:rPr>
              <a:t>Life in a startup…</a:t>
            </a:r>
            <a:endParaRPr lang="en-US" sz="72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30138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2" descr="http://www.girlatastartup.com/wp-content/uploads/2012/07/startup-capital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0" y="25197"/>
            <a:ext cx="6824404" cy="5118303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A Startup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389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4" name="Picture 2" descr="http://media.tumblr.com/tumblr_lf8dxqXIU11qdbq4s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97"/>
          <a:stretch/>
        </p:blipFill>
        <p:spPr bwMode="auto">
          <a:xfrm>
            <a:off x="-60289" y="-10048"/>
            <a:ext cx="9264578" cy="5153548"/>
          </a:xfrm>
          <a:prstGeom prst="rect">
            <a:avLst/>
          </a:prstGeom>
          <a:noFill/>
        </p:spPr>
      </p:pic>
      <p:sp>
        <p:nvSpPr>
          <p:cNvPr id="5" name="Title 5"/>
          <p:cNvSpPr txBox="1">
            <a:spLocks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Clean Slate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012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4" name="Picture 2" descr="http://media.tumblr.com/tumblr_lf8dxqXIU11qdbq4s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97"/>
          <a:stretch/>
        </p:blipFill>
        <p:spPr bwMode="auto">
          <a:xfrm>
            <a:off x="-60289" y="-10048"/>
            <a:ext cx="9264578" cy="5153548"/>
          </a:xfrm>
          <a:prstGeom prst="rect">
            <a:avLst/>
          </a:prstGeom>
          <a:noFill/>
        </p:spPr>
      </p:pic>
      <p:sp>
        <p:nvSpPr>
          <p:cNvPr id="6" name="Title 5"/>
          <p:cNvSpPr txBox="1">
            <a:spLocks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All Possibilities are Possible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158115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rush Script Std"/>
                <a:cs typeface="Brush Script Std"/>
              </a:rPr>
              <a:t>This way</a:t>
            </a:r>
            <a:endParaRPr lang="en-US" sz="4800" dirty="0">
              <a:solidFill>
                <a:schemeClr val="accent4">
                  <a:lumMod val="60000"/>
                  <a:lumOff val="40000"/>
                </a:schemeClr>
              </a:solidFill>
              <a:latin typeface="Brush Script Std"/>
              <a:cs typeface="Brush Script St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7800" y="3790950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/>
                <a:cs typeface="Courier New"/>
              </a:rPr>
              <a:t>That way</a:t>
            </a:r>
            <a:endParaRPr lang="en-US" sz="4800" dirty="0">
              <a:solidFill>
                <a:schemeClr val="accent3">
                  <a:lumMod val="60000"/>
                  <a:lumOff val="40000"/>
                </a:schemeClr>
              </a:solidFill>
              <a:latin typeface="Courier New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9400" y="1123950"/>
            <a:ext cx="1752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accent5">
                    <a:lumMod val="10000"/>
                    <a:lumOff val="90000"/>
                  </a:schemeClr>
                </a:solidFill>
                <a:latin typeface="Stencil"/>
                <a:cs typeface="Stencil"/>
              </a:rPr>
              <a:t>UP</a:t>
            </a:r>
            <a:endParaRPr lang="en-US" sz="6600" dirty="0">
              <a:solidFill>
                <a:schemeClr val="accent5">
                  <a:lumMod val="10000"/>
                  <a:lumOff val="90000"/>
                </a:schemeClr>
              </a:solidFill>
              <a:latin typeface="Stencil"/>
              <a:cs typeface="Stenci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0200" y="2952750"/>
            <a:ext cx="1752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Symbol" charset="2"/>
                <a:cs typeface="Symbol" charset="2"/>
              </a:rPr>
              <a:t>JW</a:t>
            </a:r>
            <a:endParaRPr lang="en-US" sz="6600" dirty="0">
              <a:solidFill>
                <a:schemeClr val="accent6">
                  <a:lumMod val="20000"/>
                  <a:lumOff val="80000"/>
                </a:schemeClr>
              </a:solidFill>
              <a:latin typeface="Symbol" charset="2"/>
              <a:cs typeface="Symbol" charset="2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124200" y="2495550"/>
            <a:ext cx="1981200" cy="13716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124200" y="2190750"/>
            <a:ext cx="3505200" cy="1295400"/>
          </a:xfrm>
          <a:prstGeom prst="straightConnector1">
            <a:avLst/>
          </a:prstGeom>
          <a:ln w="38100" cmpd="sng"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3124200" y="3867150"/>
            <a:ext cx="2057400" cy="371984"/>
          </a:xfrm>
          <a:prstGeom prst="straightConnector1">
            <a:avLst/>
          </a:prstGeom>
          <a:ln w="57150" cmpd="sng">
            <a:solidFill>
              <a:schemeClr val="bg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429000" y="1809750"/>
            <a:ext cx="2819400" cy="313816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8001000" y="438150"/>
            <a:ext cx="914400" cy="9144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762000" y="3028950"/>
            <a:ext cx="838200" cy="533400"/>
          </a:xfrm>
          <a:prstGeom prst="straightConnector1">
            <a:avLst/>
          </a:prstGeom>
          <a:ln w="76200" cmpd="tri"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6628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200150"/>
            <a:ext cx="9144000" cy="3200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2" descr="http://upload.wikimedia.org/wikipedia/commons/thumb/3/33/Breadth-first-tree.svg/300px-Breadth-first-tree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6288" y="1276350"/>
            <a:ext cx="4405312" cy="2819400"/>
          </a:xfrm>
          <a:prstGeom prst="rect">
            <a:avLst/>
          </a:prstGeom>
          <a:noFill/>
        </p:spPr>
      </p:pic>
      <p:pic>
        <p:nvPicPr>
          <p:cNvPr id="9" name="Picture 4" descr="Order in which the nodes get expande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6" y="1276350"/>
            <a:ext cx="4405312" cy="2819400"/>
          </a:xfrm>
          <a:prstGeom prst="rect">
            <a:avLst/>
          </a:prstGeom>
          <a:noFill/>
        </p:spPr>
      </p:pic>
      <p:cxnSp>
        <p:nvCxnSpPr>
          <p:cNvPr id="10" name="Straight Connector 9"/>
          <p:cNvCxnSpPr/>
          <p:nvPr/>
        </p:nvCxnSpPr>
        <p:spPr>
          <a:xfrm flipV="1">
            <a:off x="4114800" y="514350"/>
            <a:ext cx="1620982" cy="396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Depth or Breadth First?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15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Title 8"/>
          <p:cNvSpPr txBox="1">
            <a:spLocks/>
          </p:cNvSpPr>
          <p:nvPr/>
        </p:nvSpPr>
        <p:spPr>
          <a:xfrm>
            <a:off x="381000" y="3638550"/>
            <a:ext cx="8229600" cy="762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Speed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882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Michael "Luni" Libes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4" name="Picture 2" descr="http://lets-makemoney.com/red3darrow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" y="0"/>
            <a:ext cx="9144001" cy="5143500"/>
          </a:xfrm>
          <a:prstGeom prst="rect">
            <a:avLst/>
          </a:prstGeom>
          <a:noFill/>
        </p:spPr>
      </p:pic>
      <p:sp>
        <p:nvSpPr>
          <p:cNvPr id="5" name="Title 8"/>
          <p:cNvSpPr txBox="1">
            <a:spLocks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Forward Momentum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324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3" name="Picture 2" descr="fledge (black)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598" y="128815"/>
            <a:ext cx="7328805" cy="488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41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@Fledge Theme">
  <a:themeElements>
    <a:clrScheme name="Fledge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DF7000"/>
      </a:accent1>
      <a:accent2>
        <a:srgbClr val="007599"/>
      </a:accent2>
      <a:accent3>
        <a:srgbClr val="508500"/>
      </a:accent3>
      <a:accent4>
        <a:srgbClr val="F49014"/>
      </a:accent4>
      <a:accent5>
        <a:srgbClr val="00495E"/>
      </a:accent5>
      <a:accent6>
        <a:srgbClr val="4D4D4D"/>
      </a:accent6>
      <a:hlink>
        <a:srgbClr val="007599"/>
      </a:hlink>
      <a:folHlink>
        <a:srgbClr val="00495E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14237</TotalTime>
  <Words>374</Words>
  <Application>Microsoft Macintosh PowerPoint</Application>
  <PresentationFormat>On-screen Show (16:9)</PresentationFormat>
  <Paragraphs>43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@Fledge Theme</vt:lpstr>
      <vt:lpstr>PowerPoint Presentation</vt:lpstr>
      <vt:lpstr>Is not like working at an established company</vt:lpstr>
      <vt:lpstr>PowerPoint Presentation</vt:lpstr>
      <vt:lpstr>PowerPoint Presentation</vt:lpstr>
      <vt:lpstr>PowerPoint Presentation</vt:lpstr>
      <vt:lpstr>Depth or Breadth First?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Stratosphere</dc:title>
  <dc:creator>Luni</dc:creator>
  <cp:lastModifiedBy>Luni Libes</cp:lastModifiedBy>
  <cp:revision>301</cp:revision>
  <dcterms:created xsi:type="dcterms:W3CDTF">2006-08-16T00:00:00Z</dcterms:created>
  <dcterms:modified xsi:type="dcterms:W3CDTF">2018-05-24T00:31:54Z</dcterms:modified>
</cp:coreProperties>
</file>