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24"/>
  </p:notesMasterIdLst>
  <p:handoutMasterIdLst>
    <p:handoutMasterId r:id="rId25"/>
  </p:handoutMasterIdLst>
  <p:sldIdLst>
    <p:sldId id="550" r:id="rId2"/>
    <p:sldId id="548" r:id="rId3"/>
    <p:sldId id="545" r:id="rId4"/>
    <p:sldId id="510" r:id="rId5"/>
    <p:sldId id="511" r:id="rId6"/>
    <p:sldId id="512" r:id="rId7"/>
    <p:sldId id="513" r:id="rId8"/>
    <p:sldId id="514" r:id="rId9"/>
    <p:sldId id="515" r:id="rId10"/>
    <p:sldId id="516" r:id="rId11"/>
    <p:sldId id="517" r:id="rId12"/>
    <p:sldId id="518" r:id="rId13"/>
    <p:sldId id="519" r:id="rId14"/>
    <p:sldId id="520" r:id="rId15"/>
    <p:sldId id="521" r:id="rId16"/>
    <p:sldId id="522" r:id="rId17"/>
    <p:sldId id="523" r:id="rId18"/>
    <p:sldId id="524" r:id="rId19"/>
    <p:sldId id="525" r:id="rId20"/>
    <p:sldId id="541" r:id="rId21"/>
    <p:sldId id="549" r:id="rId22"/>
    <p:sldId id="551" r:id="rId2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818"/>
    <a:srgbClr val="FFFFFF"/>
    <a:srgbClr val="629300"/>
    <a:srgbClr val="000000"/>
    <a:srgbClr val="B46B00"/>
    <a:srgbClr val="FF9900"/>
    <a:srgbClr val="4B7000"/>
    <a:srgbClr val="003399"/>
    <a:srgbClr val="7F7F7F"/>
    <a:srgbClr val="14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73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"/>
    </p:cViewPr>
  </p:sorterViewPr>
  <p:notesViewPr>
    <p:cSldViewPr>
      <p:cViewPr varScale="1">
        <p:scale>
          <a:sx n="76" d="100"/>
          <a:sy n="76" d="100"/>
        </p:scale>
        <p:origin x="-2634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5FF67-EFD7-41EC-B07A-ACD6E0578CC4}" type="datetimeFigureOut">
              <a:rPr lang="en-US" smtClean="0"/>
              <a:pPr/>
              <a:t>5/25/18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F87F8-2CEC-4608-ACAE-480C614C46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17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B69DA-8B0B-40B8-8C8A-FA111287B86A}" type="datetimeFigureOut">
              <a:rPr lang="en-US" smtClean="0"/>
              <a:pPr/>
              <a:t>5/25/18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99F50-65EC-4D8E-AFBD-66DA61CDBD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13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28701"/>
            <a:ext cx="9144000" cy="1671638"/>
          </a:xfrm>
          <a:solidFill>
            <a:schemeClr val="tx1"/>
          </a:solidFill>
        </p:spPr>
        <p:txBody>
          <a:bodyPr anchor="b" anchorCtr="0"/>
          <a:lstStyle>
            <a:lvl1pPr algn="ctr">
              <a:defRPr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86050"/>
            <a:ext cx="9144000" cy="2457450"/>
          </a:xfrm>
          <a:solidFill>
            <a:schemeClr val="tx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69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8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lmost 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1_Blank (Black)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939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Wingdings" pitchFamily="2" charset="2"/>
              <a:buChar char="§"/>
              <a:defRPr/>
            </a:lvl3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0" y="4767263"/>
            <a:ext cx="12954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4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Wingdings" pitchFamily="2" charset="2"/>
              <a:buChar char="§"/>
              <a:defRPr/>
            </a:lvl3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</a:t>
            </a:r>
            <a:r>
              <a:rPr lang="en-US" sz="26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1_Title and </a:t>
            </a:r>
            <a:r>
              <a:rPr lang="en-US" sz="2600" b="0" i="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Content</a:t>
            </a:r>
            <a:r>
              <a:rPr lang="en-US" dirty="0" err="1" smtClean="0"/>
              <a:t>ond</a:t>
            </a:r>
            <a:r>
              <a:rPr lang="en-US" dirty="0" smtClean="0"/>
              <a:t>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0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94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97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133351"/>
            <a:ext cx="8229599" cy="795338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200152"/>
            <a:ext cx="3008313" cy="33944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2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209552"/>
            <a:ext cx="8229599" cy="790575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>
                <a:solidFill>
                  <a:srgbClr val="FFFFFF"/>
                </a:solidFill>
              </a:defRPr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200152"/>
            <a:ext cx="3008313" cy="3394473"/>
          </a:xfrm>
        </p:spPr>
        <p:txBody>
          <a:bodyPr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28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4686300"/>
            <a:ext cx="9144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0"/>
            <a:ext cx="9144000" cy="10858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0" y="4767264"/>
            <a:ext cx="1295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4767264"/>
            <a:ext cx="3429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he Next Step (text).pn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808" r:id="rId3"/>
    <p:sldLayoutId id="2147483792" r:id="rId4"/>
    <p:sldLayoutId id="2147483809" r:id="rId5"/>
    <p:sldLayoutId id="2147483810" r:id="rId6"/>
    <p:sldLayoutId id="2147483793" r:id="rId7"/>
    <p:sldLayoutId id="2147483812" r:id="rId8"/>
    <p:sldLayoutId id="2147483813" r:id="rId9"/>
    <p:sldLayoutId id="2147483794" r:id="rId10"/>
    <p:sldLayoutId id="2147483811" r:id="rId11"/>
    <p:sldLayoutId id="2147483795" r:id="rId12"/>
    <p:sldLayoutId id="2147483814" r:id="rId13"/>
    <p:sldLayoutId id="2147483818" r:id="rId14"/>
    <p:sldLayoutId id="2147483819" r:id="rId1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700"/>
        </a:spcAft>
        <a:buClr>
          <a:schemeClr val="accent4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700"/>
        </a:spcAft>
        <a:buClr>
          <a:schemeClr val="accent2"/>
        </a:buClr>
        <a:buSzPct val="8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3"/>
        </a:buClr>
        <a:buSzPct val="80000"/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1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6"/>
        </a:buClr>
        <a:buSzPct val="80000"/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1.jpeg"/><Relationship Id="rId3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1.jpeg"/><Relationship Id="rId3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7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Cities have dozens-hundreds of events</a:t>
            </a:r>
          </a:p>
          <a:p>
            <a:pPr lvl="1"/>
            <a:r>
              <a:rPr lang="en-US" dirty="0" smtClean="0"/>
              <a:t>Seattle has at least one event per day</a:t>
            </a:r>
          </a:p>
          <a:p>
            <a:pPr lvl="1"/>
            <a:r>
              <a:rPr lang="en-US" dirty="0" smtClean="0"/>
              <a:t>“Open Coffee”</a:t>
            </a:r>
          </a:p>
          <a:p>
            <a:pPr lvl="1"/>
            <a:r>
              <a:rPr lang="en-US" dirty="0" smtClean="0"/>
              <a:t>“Lean Startup”</a:t>
            </a:r>
          </a:p>
          <a:p>
            <a:pPr lvl="1"/>
            <a:r>
              <a:rPr lang="en-US" dirty="0" smtClean="0"/>
              <a:t>Co-working events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Meetup.com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638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Polish your profile</a:t>
            </a:r>
          </a:p>
          <a:p>
            <a:pPr lvl="1"/>
            <a:r>
              <a:rPr lang="en-US" dirty="0" smtClean="0"/>
              <a:t>Make it obvious what you do</a:t>
            </a:r>
          </a:p>
          <a:p>
            <a:pPr lvl="1"/>
            <a:r>
              <a:rPr lang="en-US" dirty="0" smtClean="0"/>
              <a:t>Create a company page</a:t>
            </a:r>
          </a:p>
          <a:p>
            <a:pPr lvl="1"/>
            <a:r>
              <a:rPr lang="en-US" dirty="0" smtClean="0"/>
              <a:t>Get endorsed &amp; ask for references</a:t>
            </a:r>
          </a:p>
          <a:p>
            <a:r>
              <a:rPr lang="en-US" dirty="0" smtClean="0"/>
              <a:t>Join groups</a:t>
            </a:r>
          </a:p>
          <a:p>
            <a:pPr lvl="1"/>
            <a:r>
              <a:rPr lang="en-US" dirty="0" smtClean="0"/>
              <a:t>Post interesting articles to group</a:t>
            </a:r>
          </a:p>
          <a:p>
            <a:r>
              <a:rPr lang="en-US" dirty="0" smtClean="0"/>
              <a:t>Search &amp; Link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LinkedIn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749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relevant events</a:t>
            </a:r>
          </a:p>
          <a:p>
            <a:r>
              <a:rPr lang="en-US" dirty="0" smtClean="0"/>
              <a:t>Attend before (thinking of) buying space</a:t>
            </a:r>
          </a:p>
          <a:p>
            <a:r>
              <a:rPr lang="en-US" dirty="0" smtClean="0"/>
              <a:t>Get out of your shell</a:t>
            </a:r>
          </a:p>
          <a:p>
            <a:pPr lvl="1"/>
            <a:r>
              <a:rPr lang="en-US" dirty="0" smtClean="0"/>
              <a:t>Plan on staying up late</a:t>
            </a:r>
          </a:p>
          <a:p>
            <a:pPr lvl="1"/>
            <a:r>
              <a:rPr lang="en-US" dirty="0" smtClean="0"/>
              <a:t>Find the parties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Conferences &amp; Trade Shows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58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Whenever you meet someone, follow-up via email</a:t>
            </a:r>
          </a:p>
          <a:p>
            <a:pPr lvl="1"/>
            <a:r>
              <a:rPr lang="en-US" sz="2400" dirty="0" smtClean="0"/>
              <a:t>Ask to meet (same city) or call (other city)</a:t>
            </a:r>
          </a:p>
          <a:p>
            <a:pPr lvl="1"/>
            <a:r>
              <a:rPr lang="en-US" sz="2400" dirty="0" smtClean="0"/>
              <a:t>Ask for other people to connect</a:t>
            </a:r>
          </a:p>
          <a:p>
            <a:pPr lvl="2"/>
            <a:r>
              <a:rPr lang="en-US" sz="2000" dirty="0" smtClean="0"/>
              <a:t>Ask for 2-3 names, so that each meeting leads to at least one other meeting and 2-3 new names</a:t>
            </a:r>
          </a:p>
          <a:p>
            <a:pPr lvl="2"/>
            <a:r>
              <a:rPr lang="en-US" sz="2000" dirty="0" smtClean="0"/>
              <a:t>When provided repeat names, thank, but ask for more</a:t>
            </a:r>
          </a:p>
          <a:p>
            <a:r>
              <a:rPr lang="en-US" sz="2800" dirty="0" smtClean="0"/>
              <a:t>Add everyone to your newsletter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Email… email… email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105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for your company’s blog</a:t>
            </a:r>
          </a:p>
          <a:p>
            <a:r>
              <a:rPr lang="en-US" dirty="0" smtClean="0"/>
              <a:t>Write for other blogs</a:t>
            </a:r>
          </a:p>
          <a:p>
            <a:r>
              <a:rPr lang="en-US" dirty="0" smtClean="0"/>
              <a:t>Submit articles to publications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Write… write… write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575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of networking as a sales effort</a:t>
            </a:r>
          </a:p>
          <a:p>
            <a:pPr lvl="1"/>
            <a:r>
              <a:rPr lang="en-US" dirty="0" smtClean="0">
                <a:solidFill>
                  <a:srgbClr val="F49014"/>
                </a:solidFill>
              </a:rPr>
              <a:t>You</a:t>
            </a:r>
            <a:r>
              <a:rPr lang="en-US" dirty="0" smtClean="0"/>
              <a:t> are the product</a:t>
            </a:r>
          </a:p>
          <a:p>
            <a:pPr lvl="1"/>
            <a:r>
              <a:rPr lang="en-US" dirty="0" smtClean="0"/>
              <a:t>Turn </a:t>
            </a:r>
            <a:r>
              <a:rPr lang="en-US" dirty="0" smtClean="0">
                <a:solidFill>
                  <a:srgbClr val="F49014"/>
                </a:solidFill>
              </a:rPr>
              <a:t>yourself</a:t>
            </a:r>
            <a:r>
              <a:rPr lang="en-US" dirty="0" smtClean="0"/>
              <a:t> into a </a:t>
            </a:r>
            <a:r>
              <a:rPr lang="en-US" dirty="0" smtClean="0">
                <a:solidFill>
                  <a:srgbClr val="F49014"/>
                </a:solidFill>
              </a:rPr>
              <a:t>brand</a:t>
            </a:r>
            <a:endParaRPr lang="en-US" dirty="0">
              <a:solidFill>
                <a:srgbClr val="F4901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  = Branding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9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Networking takes time to pay off</a:t>
            </a:r>
          </a:p>
          <a:p>
            <a:pPr lvl="1"/>
            <a:r>
              <a:rPr lang="en-US" dirty="0" smtClean="0"/>
              <a:t>“Kiss a lot of frogs”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62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Track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7" name="Picture 6" descr="Screen Shot 2013-10-15 at 5.11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538" y="1176580"/>
            <a:ext cx="5497724" cy="345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119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Track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7" name="Picture 6" descr="Screen Shot 2013-10-15 at 5.11.12 PM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538" y="1176580"/>
            <a:ext cx="5497724" cy="345257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14400" y="3028950"/>
            <a:ext cx="1112855" cy="523220"/>
          </a:xfrm>
          <a:prstGeom prst="rect">
            <a:avLst/>
          </a:prstGeom>
          <a:solidFill>
            <a:schemeClr val="tx1"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49014"/>
                </a:solidFill>
                <a:latin typeface="Franklin Gothic Medium"/>
                <a:cs typeface="Franklin Gothic Medium"/>
              </a:rPr>
              <a:t>Name</a:t>
            </a:r>
            <a:endParaRPr lang="en-US" sz="2800" dirty="0">
              <a:solidFill>
                <a:srgbClr val="F49014"/>
              </a:solidFill>
              <a:latin typeface="Franklin Gothic Medium"/>
              <a:cs typeface="Franklin Gothic Medium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828800" y="2114550"/>
            <a:ext cx="685800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" y="1200150"/>
            <a:ext cx="1556836" cy="523220"/>
          </a:xfrm>
          <a:prstGeom prst="rect">
            <a:avLst/>
          </a:prstGeom>
          <a:solidFill>
            <a:schemeClr val="tx1"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49014"/>
                </a:solidFill>
                <a:latin typeface="Franklin Gothic Medium"/>
                <a:cs typeface="Franklin Gothic Medium"/>
              </a:rPr>
              <a:t>Category</a:t>
            </a:r>
            <a:endParaRPr lang="en-US" sz="2800" dirty="0">
              <a:solidFill>
                <a:srgbClr val="F49014"/>
              </a:solidFill>
              <a:latin typeface="Franklin Gothic Medium"/>
              <a:cs typeface="Franklin Gothic Medium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295400" y="1733550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81200" y="3714750"/>
            <a:ext cx="1059555" cy="523220"/>
          </a:xfrm>
          <a:prstGeom prst="rect">
            <a:avLst/>
          </a:prstGeom>
          <a:solidFill>
            <a:schemeClr val="tx1"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49014"/>
                </a:solidFill>
                <a:latin typeface="Franklin Gothic Medium"/>
                <a:cs typeface="Franklin Gothic Medium"/>
              </a:rPr>
              <a:t>Email</a:t>
            </a:r>
            <a:endParaRPr lang="en-US" sz="2800" dirty="0">
              <a:solidFill>
                <a:srgbClr val="F49014"/>
              </a:solidFill>
              <a:latin typeface="Franklin Gothic Medium"/>
              <a:cs typeface="Franklin Gothic Medium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667000" y="2571750"/>
            <a:ext cx="685800" cy="1066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191000" y="3867150"/>
            <a:ext cx="1633781" cy="523220"/>
          </a:xfrm>
          <a:prstGeom prst="rect">
            <a:avLst/>
          </a:prstGeom>
          <a:solidFill>
            <a:schemeClr val="tx1"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49014"/>
                </a:solidFill>
                <a:latin typeface="Franklin Gothic Medium"/>
                <a:cs typeface="Franklin Gothic Medium"/>
              </a:rPr>
              <a:t>Company</a:t>
            </a:r>
            <a:endParaRPr lang="en-US" sz="2800" dirty="0">
              <a:solidFill>
                <a:srgbClr val="F49014"/>
              </a:solidFill>
              <a:latin typeface="Franklin Gothic Medium"/>
              <a:cs typeface="Franklin Gothic Medium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4191000" y="2800350"/>
            <a:ext cx="68580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29200" y="3028950"/>
            <a:ext cx="2929257" cy="523220"/>
          </a:xfrm>
          <a:prstGeom prst="rect">
            <a:avLst/>
          </a:prstGeom>
          <a:solidFill>
            <a:schemeClr val="tx1"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49014"/>
                </a:solidFill>
                <a:latin typeface="Franklin Gothic Medium"/>
                <a:cs typeface="Franklin Gothic Medium"/>
              </a:rPr>
              <a:t>Last Contact Date</a:t>
            </a:r>
            <a:endParaRPr lang="en-US" sz="2800" dirty="0">
              <a:solidFill>
                <a:srgbClr val="F49014"/>
              </a:solidFill>
              <a:latin typeface="Franklin Gothic Medium"/>
              <a:cs typeface="Franklin Gothic Medium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4800600" y="2266950"/>
            <a:ext cx="4572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629400" y="2343150"/>
            <a:ext cx="1068146" cy="523220"/>
          </a:xfrm>
          <a:prstGeom prst="rect">
            <a:avLst/>
          </a:prstGeom>
          <a:solidFill>
            <a:schemeClr val="tx1"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49014"/>
                </a:solidFill>
                <a:latin typeface="Franklin Gothic Medium"/>
                <a:cs typeface="Franklin Gothic Medium"/>
              </a:rPr>
              <a:t>Notes</a:t>
            </a:r>
            <a:endParaRPr lang="en-US" sz="2800" dirty="0">
              <a:solidFill>
                <a:srgbClr val="F49014"/>
              </a:solidFill>
              <a:latin typeface="Franklin Gothic Medium"/>
              <a:cs typeface="Franklin Gothic Medium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5562600" y="2419350"/>
            <a:ext cx="9906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792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Track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7" name="Picture 6" descr="Screen Shot 2013-10-15 at 5.11.12 PM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538" y="1176580"/>
            <a:ext cx="5497724" cy="345257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590800" y="3028950"/>
            <a:ext cx="1563800" cy="523220"/>
          </a:xfrm>
          <a:prstGeom prst="rect">
            <a:avLst/>
          </a:prstGeom>
          <a:solidFill>
            <a:schemeClr val="tx1"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Franklin Gothic Medium"/>
                <a:cs typeface="Franklin Gothic Medium"/>
              </a:rPr>
              <a:t>Investors</a:t>
            </a:r>
            <a:endParaRPr lang="en-US" sz="2800" dirty="0">
              <a:solidFill>
                <a:schemeClr val="accent2">
                  <a:lumMod val="60000"/>
                  <a:lumOff val="40000"/>
                </a:schemeClr>
              </a:solidFill>
              <a:latin typeface="Franklin Gothic Medium"/>
              <a:cs typeface="Franklin Gothic Medium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667000" y="3638550"/>
            <a:ext cx="76200" cy="76200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5800" y="2800350"/>
            <a:ext cx="1575196" cy="523220"/>
          </a:xfrm>
          <a:prstGeom prst="rect">
            <a:avLst/>
          </a:prstGeom>
          <a:solidFill>
            <a:schemeClr val="tx1"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Franklin Gothic Medium"/>
                <a:cs typeface="Franklin Gothic Medium"/>
              </a:rPr>
              <a:t>Everyone</a:t>
            </a:r>
            <a:endParaRPr lang="en-US" sz="2800" dirty="0">
              <a:solidFill>
                <a:schemeClr val="accent2">
                  <a:lumMod val="60000"/>
                  <a:lumOff val="40000"/>
                </a:schemeClr>
              </a:solidFill>
              <a:latin typeface="Franklin Gothic Medium"/>
              <a:cs typeface="Franklin Gothic Medium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752600" y="3409950"/>
            <a:ext cx="609600" cy="99060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19600" y="3638550"/>
            <a:ext cx="1033256" cy="523220"/>
          </a:xfrm>
          <a:prstGeom prst="rect">
            <a:avLst/>
          </a:prstGeom>
          <a:solidFill>
            <a:schemeClr val="tx1"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Franklin Gothic Medium"/>
                <a:cs typeface="Franklin Gothic Medium"/>
              </a:rPr>
              <a:t>Press</a:t>
            </a:r>
            <a:endParaRPr lang="en-US" sz="2800" dirty="0">
              <a:solidFill>
                <a:schemeClr val="accent2">
                  <a:lumMod val="60000"/>
                  <a:lumOff val="40000"/>
                </a:schemeClr>
              </a:solidFill>
              <a:latin typeface="Franklin Gothic Medium"/>
              <a:cs typeface="Franklin Gothic Medium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352800" y="4019550"/>
            <a:ext cx="990600" cy="38100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858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4" name="Picture 3" descr="The Next Step (text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621030"/>
            <a:ext cx="5056632" cy="1798320"/>
          </a:xfrm>
          <a:prstGeom prst="rect">
            <a:avLst/>
          </a:prstGeom>
        </p:spPr>
      </p:pic>
      <p:pic>
        <p:nvPicPr>
          <p:cNvPr id="11" name="Picture 10" descr="Equity 200x300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1400" y="2495550"/>
            <a:ext cx="1219200" cy="1828800"/>
          </a:xfrm>
          <a:prstGeom prst="rect">
            <a:avLst/>
          </a:prstGeom>
        </p:spPr>
      </p:pic>
      <p:pic>
        <p:nvPicPr>
          <p:cNvPr id="12" name="Picture 11" descr="Funding 200x300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9800" y="2495550"/>
            <a:ext cx="1219200" cy="1828800"/>
          </a:xfrm>
          <a:prstGeom prst="rect">
            <a:avLst/>
          </a:prstGeom>
        </p:spPr>
      </p:pic>
      <p:pic>
        <p:nvPicPr>
          <p:cNvPr id="13" name="Picture 12" descr="Pitching 200x300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8200" y="2495550"/>
            <a:ext cx="1219200" cy="1828800"/>
          </a:xfrm>
          <a:prstGeom prst="rect">
            <a:avLst/>
          </a:prstGeom>
        </p:spPr>
      </p:pic>
      <p:pic>
        <p:nvPicPr>
          <p:cNvPr id="14" name="Picture 13" descr="Marketing 200x300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2495550"/>
            <a:ext cx="1219200" cy="1828800"/>
          </a:xfrm>
          <a:prstGeom prst="rect">
            <a:avLst/>
          </a:prstGeom>
        </p:spPr>
      </p:pic>
      <p:pic>
        <p:nvPicPr>
          <p:cNvPr id="17" name="Picture 16" descr="Guide 200x300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2495550"/>
            <a:ext cx="1219200" cy="1828800"/>
          </a:xfrm>
          <a:prstGeom prst="rect">
            <a:avLst/>
          </a:prstGeom>
        </p:spPr>
      </p:pic>
      <p:pic>
        <p:nvPicPr>
          <p:cNvPr id="19" name="Picture 18" descr="Financal Plan 200x300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6600" y="2495550"/>
            <a:ext cx="1219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510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Networking is a process</a:t>
            </a:r>
          </a:p>
          <a:p>
            <a:r>
              <a:rPr lang="en-US" dirty="0" smtClean="0"/>
              <a:t>New tools arise</a:t>
            </a:r>
          </a:p>
          <a:p>
            <a:pPr lvl="1"/>
            <a:r>
              <a:rPr lang="en-US" dirty="0" smtClean="0"/>
              <a:t>Some work… some don’t</a:t>
            </a:r>
          </a:p>
          <a:p>
            <a:r>
              <a:rPr lang="en-US" dirty="0" smtClean="0"/>
              <a:t>Experiment, measure, learn, iterate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trying new paths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11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4" name="Picture 3" descr="The Next Step (text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621030"/>
            <a:ext cx="5056632" cy="1798320"/>
          </a:xfrm>
          <a:prstGeom prst="rect">
            <a:avLst/>
          </a:prstGeom>
        </p:spPr>
      </p:pic>
      <p:pic>
        <p:nvPicPr>
          <p:cNvPr id="11" name="Picture 10" descr="Equity 200x300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1400" y="2495550"/>
            <a:ext cx="1219200" cy="1828800"/>
          </a:xfrm>
          <a:prstGeom prst="rect">
            <a:avLst/>
          </a:prstGeom>
        </p:spPr>
      </p:pic>
      <p:pic>
        <p:nvPicPr>
          <p:cNvPr id="12" name="Picture 11" descr="Funding 200x300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9800" y="2495550"/>
            <a:ext cx="1219200" cy="1828800"/>
          </a:xfrm>
          <a:prstGeom prst="rect">
            <a:avLst/>
          </a:prstGeom>
        </p:spPr>
      </p:pic>
      <p:pic>
        <p:nvPicPr>
          <p:cNvPr id="13" name="Picture 12" descr="Pitching 200x300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8200" y="2495550"/>
            <a:ext cx="1219200" cy="1828800"/>
          </a:xfrm>
          <a:prstGeom prst="rect">
            <a:avLst/>
          </a:prstGeom>
        </p:spPr>
      </p:pic>
      <p:pic>
        <p:nvPicPr>
          <p:cNvPr id="14" name="Picture 13" descr="Marketing 200x300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2495550"/>
            <a:ext cx="1219200" cy="1828800"/>
          </a:xfrm>
          <a:prstGeom prst="rect">
            <a:avLst/>
          </a:prstGeom>
        </p:spPr>
      </p:pic>
      <p:pic>
        <p:nvPicPr>
          <p:cNvPr id="17" name="Picture 16" descr="Guide 200x300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2495550"/>
            <a:ext cx="1219200" cy="1828800"/>
          </a:xfrm>
          <a:prstGeom prst="rect">
            <a:avLst/>
          </a:prstGeom>
        </p:spPr>
      </p:pic>
      <p:pic>
        <p:nvPicPr>
          <p:cNvPr id="19" name="Picture 18" descr="Financal Plan 200x300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6600" y="2495550"/>
            <a:ext cx="1219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510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70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old adage is true…</a:t>
            </a:r>
          </a:p>
          <a:p>
            <a:pPr marL="457200" lvl="1" indent="0">
              <a:buNone/>
            </a:pPr>
            <a:r>
              <a:rPr lang="en-US" sz="3600" i="1" dirty="0" smtClean="0">
                <a:solidFill>
                  <a:schemeClr val="accent4"/>
                </a:solidFill>
              </a:rPr>
              <a:t>Who you know is more important than what you know</a:t>
            </a:r>
            <a:endParaRPr lang="en-US" sz="3600" i="1" dirty="0">
              <a:solidFill>
                <a:schemeClr val="accent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you Know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379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390650"/>
            <a:ext cx="8229600" cy="1257300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Who do you know?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564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390650"/>
            <a:ext cx="8229600" cy="1257300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Who do </a:t>
            </a:r>
            <a:r>
              <a:rPr lang="en-US" sz="6000" dirty="0" smtClean="0">
                <a:solidFill>
                  <a:srgbClr val="F49014"/>
                </a:solidFill>
              </a:rPr>
              <a:t>they</a:t>
            </a:r>
            <a:r>
              <a:rPr lang="en-US" sz="6000" dirty="0" smtClean="0"/>
              <a:t> know?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646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390650"/>
            <a:ext cx="8229600" cy="125730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>
                <a:solidFill>
                  <a:schemeClr val="accent5">
                    <a:lumMod val="75000"/>
                    <a:lumOff val="25000"/>
                  </a:schemeClr>
                </a:solidFill>
              </a:rPr>
              <a:t>Networking</a:t>
            </a:r>
            <a:endParaRPr lang="en-US" sz="6000" dirty="0">
              <a:solidFill>
                <a:schemeClr val="accent5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932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Networking is a </a:t>
            </a:r>
            <a:r>
              <a:rPr lang="en-US" dirty="0" smtClean="0">
                <a:solidFill>
                  <a:schemeClr val="accent4"/>
                </a:solidFill>
              </a:rPr>
              <a:t>nice-to-have</a:t>
            </a:r>
          </a:p>
          <a:p>
            <a:r>
              <a:rPr lang="en-US" dirty="0" smtClean="0"/>
              <a:t>It helps open career opportunities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a job…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409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Networking is a </a:t>
            </a:r>
            <a:r>
              <a:rPr lang="en-US" dirty="0" smtClean="0">
                <a:solidFill>
                  <a:srgbClr val="F49014"/>
                </a:solidFill>
              </a:rPr>
              <a:t>must-have</a:t>
            </a:r>
          </a:p>
          <a:p>
            <a:r>
              <a:rPr lang="en-US" dirty="0" smtClean="0"/>
              <a:t>It opens sales, team, mentorship, and partnership opportunities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a startup…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056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Meetup.com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LinkedIn.com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Conferences/Trade Shows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Email, email, email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Write, write, write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start?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570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@Fledge Theme">
  <a:themeElements>
    <a:clrScheme name="Fledge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DF7000"/>
      </a:accent1>
      <a:accent2>
        <a:srgbClr val="007599"/>
      </a:accent2>
      <a:accent3>
        <a:srgbClr val="508500"/>
      </a:accent3>
      <a:accent4>
        <a:srgbClr val="F49014"/>
      </a:accent4>
      <a:accent5>
        <a:srgbClr val="00495E"/>
      </a:accent5>
      <a:accent6>
        <a:srgbClr val="4D4D4D"/>
      </a:accent6>
      <a:hlink>
        <a:srgbClr val="007599"/>
      </a:hlink>
      <a:folHlink>
        <a:srgbClr val="00495E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14258</TotalTime>
  <Words>510</Words>
  <Application>Microsoft Macintosh PowerPoint</Application>
  <PresentationFormat>On-screen Show (16:9)</PresentationFormat>
  <Paragraphs>109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@Fledge Theme</vt:lpstr>
      <vt:lpstr>PowerPoint Presentation</vt:lpstr>
      <vt:lpstr>PowerPoint Presentation</vt:lpstr>
      <vt:lpstr>Who you Know</vt:lpstr>
      <vt:lpstr>Who do you know?</vt:lpstr>
      <vt:lpstr>Who do they know?</vt:lpstr>
      <vt:lpstr>Networking</vt:lpstr>
      <vt:lpstr>At a job…</vt:lpstr>
      <vt:lpstr>At a startup…</vt:lpstr>
      <vt:lpstr>How do I start?</vt:lpstr>
      <vt:lpstr>1. Meetup.com</vt:lpstr>
      <vt:lpstr>2. LinkedIn</vt:lpstr>
      <vt:lpstr>3. Conferences &amp; Trade Shows</vt:lpstr>
      <vt:lpstr>4. Email… email… email</vt:lpstr>
      <vt:lpstr>Write… write… write</vt:lpstr>
      <vt:lpstr>Networking  = Branding</vt:lpstr>
      <vt:lpstr>Patience</vt:lpstr>
      <vt:lpstr>Keep Track</vt:lpstr>
      <vt:lpstr>Keep Track</vt:lpstr>
      <vt:lpstr>Keep Track</vt:lpstr>
      <vt:lpstr>Keep trying new paths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Stratosphere</dc:title>
  <dc:creator>Luni</dc:creator>
  <cp:lastModifiedBy>Luni Libes</cp:lastModifiedBy>
  <cp:revision>326</cp:revision>
  <dcterms:created xsi:type="dcterms:W3CDTF">2006-08-16T00:00:00Z</dcterms:created>
  <dcterms:modified xsi:type="dcterms:W3CDTF">2018-05-25T20:06:18Z</dcterms:modified>
</cp:coreProperties>
</file>