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13"/>
  </p:notesMasterIdLst>
  <p:handoutMasterIdLst>
    <p:handoutMasterId r:id="rId14"/>
  </p:handoutMasterIdLst>
  <p:sldIdLst>
    <p:sldId id="666" r:id="rId2"/>
    <p:sldId id="650" r:id="rId3"/>
    <p:sldId id="652" r:id="rId4"/>
    <p:sldId id="653" r:id="rId5"/>
    <p:sldId id="654" r:id="rId6"/>
    <p:sldId id="655" r:id="rId7"/>
    <p:sldId id="656" r:id="rId8"/>
    <p:sldId id="657" r:id="rId9"/>
    <p:sldId id="668" r:id="rId10"/>
    <p:sldId id="669" r:id="rId11"/>
    <p:sldId id="667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818"/>
    <a:srgbClr val="FFFFFF"/>
    <a:srgbClr val="629300"/>
    <a:srgbClr val="000000"/>
    <a:srgbClr val="B46B00"/>
    <a:srgbClr val="FF9900"/>
    <a:srgbClr val="4B7000"/>
    <a:srgbClr val="003399"/>
    <a:srgbClr val="7F7F7F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56" autoAdjust="0"/>
  </p:normalViewPr>
  <p:slideViewPr>
    <p:cSldViewPr>
      <p:cViewPr varScale="1">
        <p:scale>
          <a:sx n="107" d="100"/>
          <a:sy n="107" d="100"/>
        </p:scale>
        <p:origin x="-48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"/>
    </p:cViewPr>
  </p:sorterViewPr>
  <p:notesViewPr>
    <p:cSldViewPr>
      <p:cViewPr varScale="1">
        <p:scale>
          <a:sx n="76" d="100"/>
          <a:sy n="76" d="100"/>
        </p:scale>
        <p:origin x="-263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5FF67-EFD7-41EC-B07A-ACD6E0578CC4}" type="datetimeFigureOut">
              <a:rPr lang="en-US" smtClean="0"/>
              <a:pPr/>
              <a:t>5/23/18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F87F8-2CEC-4608-ACAE-480C614C46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817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B69DA-8B0B-40B8-8C8A-FA111287B86A}" type="datetimeFigureOut">
              <a:rPr lang="en-US" smtClean="0"/>
              <a:pPr/>
              <a:t>5/23/18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99F50-65EC-4D8E-AFBD-66DA61CDBD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1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are going</a:t>
            </a:r>
            <a:r>
              <a:rPr lang="en-US" baseline="0" dirty="0" smtClean="0"/>
              <a:t> to have a long list of </a:t>
            </a:r>
            <a:r>
              <a:rPr lang="en-US" baseline="0" dirty="0" err="1" smtClean="0"/>
              <a:t>todo’s</a:t>
            </a:r>
            <a:r>
              <a:rPr lang="en-US" baseline="0" dirty="0" smtClean="0"/>
              <a:t>.  How do you keep them organized?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99F50-65EC-4D8E-AFBD-66DA61CDBDC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18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a scrum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99F50-65EC-4D8E-AFBD-66DA61CDBDC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651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idea is rather simple.  Put </a:t>
            </a:r>
            <a:r>
              <a:rPr lang="en-US" baseline="0" dirty="0" err="1" smtClean="0"/>
              <a:t>todos</a:t>
            </a:r>
            <a:r>
              <a:rPr lang="en-US" baseline="0" dirty="0" smtClean="0"/>
              <a:t> on </a:t>
            </a:r>
            <a:r>
              <a:rPr lang="en-US" baseline="0" dirty="0" err="1" smtClean="0"/>
              <a:t>PostIt</a:t>
            </a:r>
            <a:r>
              <a:rPr lang="en-US" baseline="0" dirty="0" smtClean="0"/>
              <a:t> notes.  Organize the </a:t>
            </a:r>
            <a:r>
              <a:rPr lang="en-US" baseline="0" dirty="0" err="1" smtClean="0"/>
              <a:t>PostIts</a:t>
            </a:r>
            <a:r>
              <a:rPr lang="en-US" baseline="0" dirty="0" smtClean="0"/>
              <a:t> into three columns.</a:t>
            </a:r>
          </a:p>
          <a:p>
            <a:r>
              <a:rPr lang="en-US" baseline="0" dirty="0" smtClean="0"/>
              <a:t>Column 1, items you’ve not yet started working on.</a:t>
            </a:r>
          </a:p>
          <a:p>
            <a:r>
              <a:rPr lang="en-US" baseline="0" dirty="0" smtClean="0"/>
              <a:t>Column 2, items that are in progress.</a:t>
            </a:r>
          </a:p>
          <a:p>
            <a:r>
              <a:rPr lang="en-US" baseline="0" dirty="0" smtClean="0"/>
              <a:t>Column 3, items that are complete.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99F50-65EC-4D8E-AFBD-66DA61CDBDC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484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Optionally, you can split he board horizontally, by role</a:t>
            </a:r>
            <a:r>
              <a:rPr lang="en-US" baseline="0" dirty="0" smtClean="0"/>
              <a:t> or task or however works best for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99F50-65EC-4D8E-AFBD-66DA61CDBDC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74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you think of a new </a:t>
            </a:r>
            <a:r>
              <a:rPr lang="en-US" dirty="0" err="1" smtClean="0"/>
              <a:t>todo</a:t>
            </a:r>
            <a:r>
              <a:rPr lang="en-US" dirty="0" smtClean="0"/>
              <a:t>, add it</a:t>
            </a:r>
            <a:r>
              <a:rPr lang="en-US" baseline="0" dirty="0" smtClean="0"/>
              <a:t> to the first column.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99F50-65EC-4D8E-AFBD-66DA61CDBDC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513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someone on the team starts working on the item, move the </a:t>
            </a:r>
            <a:r>
              <a:rPr lang="en-US" dirty="0" err="1" smtClean="0"/>
              <a:t>PostIt</a:t>
            </a:r>
            <a:r>
              <a:rPr lang="en-US" dirty="0" smtClean="0"/>
              <a:t> to the middle column.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99F50-65EC-4D8E-AFBD-66DA61CDBDC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757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it’s done, move it</a:t>
            </a:r>
            <a:r>
              <a:rPr lang="en-US" baseline="0" dirty="0" smtClean="0"/>
              <a:t> to the rightmost column.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99F50-65EC-4D8E-AFBD-66DA61CDBDC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403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Would</a:t>
            </a:r>
            <a:r>
              <a:rPr lang="en-US" baseline="0" dirty="0" smtClean="0"/>
              <a:t> you prefer to do this online instead of on paper?  </a:t>
            </a:r>
            <a:r>
              <a:rPr lang="en-US" baseline="0" dirty="0" err="1" smtClean="0"/>
              <a:t>Trello</a:t>
            </a:r>
            <a:r>
              <a:rPr lang="en-US" baseline="0" dirty="0" smtClean="0"/>
              <a:t> is the most popular online scrum board.  And it’s free for small groups.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99F50-65EC-4D8E-AFBD-66DA61CDBDC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274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Whether</a:t>
            </a:r>
            <a:r>
              <a:rPr lang="en-US" baseline="0" dirty="0" smtClean="0"/>
              <a:t> on paper or online, a scrum board not only lets you keep your tasks organized, it lets you visibly see the tasks being completed, and that helps keep the team motivated.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99F50-65EC-4D8E-AFBD-66DA61CDBDC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27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28701"/>
            <a:ext cx="9144000" cy="1671638"/>
          </a:xfrm>
          <a:solidFill>
            <a:schemeClr val="tx1"/>
          </a:solidFill>
        </p:spPr>
        <p:txBody>
          <a:bodyPr anchor="b" anchorCtr="0"/>
          <a:lstStyle>
            <a:lvl1pPr algn="ctr">
              <a:defRPr>
                <a:solidFill>
                  <a:schemeClr val="tx2">
                    <a:lumMod val="20000"/>
                    <a:lumOff val="80000"/>
                  </a:schemeClr>
                </a:solidFill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2014 Michael "Luni" Libes </a:t>
            </a:r>
            <a:r>
              <a:rPr lang="en-US" sz="1000" dirty="0" smtClean="0"/>
              <a:t>LLC.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86050"/>
            <a:ext cx="9144000" cy="2457450"/>
          </a:xfr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9" name="Picture 8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09550"/>
            <a:ext cx="1714112" cy="609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2014 Michael "Luni" Libes </a:t>
            </a:r>
            <a:r>
              <a:rPr lang="en-US" sz="1000" dirty="0" smtClean="0"/>
              <a:t>LLC.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2014 Michael "Luni" Libes </a:t>
            </a:r>
            <a:r>
              <a:rPr lang="en-US" sz="1000" dirty="0" smtClean="0"/>
              <a:t>LLC.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9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2014 Michael "Luni" Libes </a:t>
            </a:r>
            <a:r>
              <a:rPr lang="en-US" sz="1000" dirty="0" smtClean="0"/>
              <a:t>LLC.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2014 Michael "Luni" Libes </a:t>
            </a:r>
            <a:r>
              <a:rPr lang="en-US" sz="1000" dirty="0" smtClean="0"/>
              <a:t>LLC.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8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most Blank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1_Blank (Black)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2014 Michael "Luni" Libes </a:t>
            </a:r>
            <a:r>
              <a:rPr lang="en-US" sz="1000" dirty="0" smtClean="0"/>
              <a:t>LLC.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39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4767263"/>
            <a:ext cx="12954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3/1/2014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2014 Michael "Luni" Libes,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05175"/>
            <a:ext cx="9144000" cy="1838325"/>
          </a:xfrm>
          <a:solidFill>
            <a:schemeClr val="tx1"/>
          </a:solidFill>
        </p:spPr>
        <p:txBody>
          <a:bodyPr lIns="457200" anchor="t"/>
          <a:lstStyle>
            <a:lvl1pPr algn="l">
              <a:defRPr sz="4000" b="1" cap="none" baseline="0">
                <a:solidFill>
                  <a:schemeClr val="tx2">
                    <a:lumMod val="20000"/>
                    <a:lumOff val="80000"/>
                  </a:schemeClr>
                </a:solidFill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28701"/>
            <a:ext cx="9144000" cy="2276475"/>
          </a:xfrm>
          <a:solidFill>
            <a:schemeClr val="tx1"/>
          </a:solidFill>
        </p:spPr>
        <p:txBody>
          <a:bodyPr lIns="457200" anchor="b"/>
          <a:lstStyle>
            <a:lvl1pPr marL="0" indent="0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661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Font typeface="Wingdings" pitchFamily="2" charset="2"/>
              <a:buChar char="§"/>
              <a:defRPr/>
            </a:lvl3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2014 Michael "Luni" Libes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</a:t>
            </a:r>
            <a:r>
              <a:rPr lang="en-US" sz="2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1_Title and </a:t>
            </a:r>
            <a:r>
              <a:rPr lang="en-US" sz="2600" b="0" i="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Content</a:t>
            </a:r>
            <a:r>
              <a:rPr lang="en-US" dirty="0" err="1" smtClean="0"/>
              <a:t>ond</a:t>
            </a:r>
            <a:r>
              <a:rPr lang="en-US" dirty="0" smtClean="0"/>
              <a:t>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2014 Michael "Luni" Libes </a:t>
            </a:r>
            <a:r>
              <a:rPr lang="en-US" sz="1000" dirty="0" smtClean="0"/>
              <a:t>LLC.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1" name="Picture 10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00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2014 Michael "Luni" Libes </a:t>
            </a:r>
            <a:r>
              <a:rPr lang="en-US" sz="1000" dirty="0" smtClean="0"/>
              <a:t>LLC.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2014 Michael "Luni" Libes </a:t>
            </a:r>
            <a:r>
              <a:rPr lang="en-US" sz="1000" dirty="0" smtClean="0"/>
              <a:t>LLC.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4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2014 Michael "Luni" Libes </a:t>
            </a:r>
            <a:r>
              <a:rPr lang="en-US" sz="1000" dirty="0" smtClean="0"/>
              <a:t>LLC.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7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2014 Michael "Luni" Libes </a:t>
            </a:r>
            <a:r>
              <a:rPr lang="en-US" sz="1000" dirty="0" smtClean="0"/>
              <a:t>LLC.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133351"/>
            <a:ext cx="8229599" cy="795338"/>
          </a:xfrm>
        </p:spPr>
        <p:txBody>
          <a:bodyPr anchor="b"/>
          <a:lstStyle>
            <a:lvl1pPr algn="l">
              <a:defRPr lang="en-US" sz="44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2"/>
            <a:ext cx="5111750" cy="33944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200152"/>
            <a:ext cx="3008313" cy="3394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2014 Michael "Luni" Libes </a:t>
            </a:r>
            <a:r>
              <a:rPr lang="en-US" sz="1000" dirty="0" smtClean="0"/>
              <a:t>LLC.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02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9552"/>
            <a:ext cx="8229599" cy="790575"/>
          </a:xfrm>
        </p:spPr>
        <p:txBody>
          <a:bodyPr anchor="b"/>
          <a:lstStyle>
            <a:lvl1pPr algn="l">
              <a:defRPr lang="en-US" sz="44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2"/>
            <a:ext cx="5111750" cy="3394473"/>
          </a:xfr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  <a:lvl2pPr>
              <a:defRPr sz="2800">
                <a:solidFill>
                  <a:srgbClr val="FFFFFF"/>
                </a:solidFill>
              </a:defRPr>
            </a:lvl2pPr>
            <a:lvl3pPr>
              <a:defRPr sz="24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200152"/>
            <a:ext cx="3008313" cy="3394473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2014 Michael "Luni" Libes </a:t>
            </a:r>
            <a:r>
              <a:rPr lang="en-US" sz="1000" dirty="0" smtClean="0"/>
              <a:t>LLC.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781550"/>
            <a:ext cx="85705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8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468630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0" y="4767264"/>
            <a:ext cx="1295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3/1/2014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4767264"/>
            <a:ext cx="3429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2014 Michael “Luni” Libes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The Next Step (text)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808" r:id="rId3"/>
    <p:sldLayoutId id="2147483792" r:id="rId4"/>
    <p:sldLayoutId id="2147483809" r:id="rId5"/>
    <p:sldLayoutId id="2147483810" r:id="rId6"/>
    <p:sldLayoutId id="2147483793" r:id="rId7"/>
    <p:sldLayoutId id="2147483812" r:id="rId8"/>
    <p:sldLayoutId id="2147483813" r:id="rId9"/>
    <p:sldLayoutId id="2147483794" r:id="rId10"/>
    <p:sldLayoutId id="2147483811" r:id="rId11"/>
    <p:sldLayoutId id="2147483795" r:id="rId12"/>
    <p:sldLayoutId id="2147483814" r:id="rId13"/>
    <p:sldLayoutId id="2147483818" r:id="rId14"/>
    <p:sldLayoutId id="2147483816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700"/>
        </a:spcAft>
        <a:buClr>
          <a:schemeClr val="accent4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700"/>
        </a:spcAft>
        <a:buClr>
          <a:schemeClr val="accent2"/>
        </a:buClr>
        <a:buSzPct val="80000"/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700"/>
        </a:spcAft>
        <a:buClr>
          <a:schemeClr val="accent3"/>
        </a:buClr>
        <a:buSzPct val="80000"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700"/>
        </a:spcAft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700"/>
        </a:spcAft>
        <a:buClr>
          <a:schemeClr val="accent6"/>
        </a:buClr>
        <a:buSzPct val="80000"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Fledge\Marketing\Logos\Fledge (180x80 black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343650"/>
            <a:ext cx="873848" cy="388938"/>
          </a:xfrm>
          <a:prstGeom prst="rect">
            <a:avLst/>
          </a:prstGeom>
          <a:noFill/>
        </p:spPr>
      </p:pic>
      <p:pic>
        <p:nvPicPr>
          <p:cNvPr id="3" name="Picture 2" descr="fledge (black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98" y="128815"/>
            <a:ext cx="7328805" cy="48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7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Organized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Michael "Luni" Libes </a:t>
            </a:r>
            <a:r>
              <a:rPr lang="en-US" sz="1000" smtClean="0"/>
              <a:t>LLC.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 descr="Screen Shot 2018-05-23 at 5.40.32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712" y="1581150"/>
            <a:ext cx="4060088" cy="191963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11912" y="1618517"/>
            <a:ext cx="3711474" cy="1867632"/>
            <a:chOff x="1828800" y="1657351"/>
            <a:chExt cx="5791200" cy="291416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8800" y="1657351"/>
              <a:ext cx="5791200" cy="291416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2743200" y="1828800"/>
              <a:ext cx="1981200" cy="2057400"/>
            </a:xfrm>
            <a:prstGeom prst="rect">
              <a:avLst/>
            </a:prstGeom>
            <a:solidFill>
              <a:schemeClr val="accent4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24400" y="1828800"/>
              <a:ext cx="1371600" cy="2057400"/>
            </a:xfrm>
            <a:prstGeom prst="rect">
              <a:avLst/>
            </a:prstGeom>
            <a:solidFill>
              <a:schemeClr val="accent3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6000" y="1828800"/>
              <a:ext cx="1371600" cy="2057400"/>
            </a:xfrm>
            <a:prstGeom prst="rect">
              <a:avLst/>
            </a:prstGeom>
            <a:solidFill>
              <a:schemeClr val="accent6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3784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Fledge\Marketing\Logos\Fledge (180x80 black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343650"/>
            <a:ext cx="873848" cy="388938"/>
          </a:xfrm>
          <a:prstGeom prst="rect">
            <a:avLst/>
          </a:prstGeom>
          <a:noFill/>
        </p:spPr>
      </p:pic>
      <p:pic>
        <p:nvPicPr>
          <p:cNvPr id="3" name="Picture 2" descr="fledge (black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98" y="128815"/>
            <a:ext cx="7328805" cy="48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3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3009900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/>
              <a:t>Be Organized!</a:t>
            </a:r>
            <a:endParaRPr lang="en-US" sz="8800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Fledge LLC.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130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94472"/>
          </a:xfrm>
        </p:spPr>
        <p:txBody>
          <a:bodyPr>
            <a:normAutofit/>
          </a:bodyPr>
          <a:lstStyle/>
          <a:p>
            <a:pPr>
              <a:buClr>
                <a:schemeClr val="accent4"/>
              </a:buClr>
            </a:pPr>
            <a:r>
              <a:rPr lang="en-US" sz="2800" dirty="0" smtClean="0"/>
              <a:t>Use a </a:t>
            </a:r>
            <a:r>
              <a:rPr lang="en-US" sz="2800" i="1" dirty="0" smtClean="0"/>
              <a:t>scrum</a:t>
            </a:r>
            <a:r>
              <a:rPr lang="en-US" sz="2800" dirty="0" smtClean="0"/>
              <a:t> board</a:t>
            </a:r>
            <a:endParaRPr lang="en-US" sz="2800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Fledge LLC.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CA76-E013-49ED-8901-6F3FD986A0CD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Be Organized!</a:t>
            </a:r>
            <a:endParaRPr lang="en-US" sz="5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57840"/>
            <a:ext cx="5791200" cy="291416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4336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FFFFFF"/>
                </a:solidFill>
              </a:rPr>
              <a:t>Be Organized!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Fledge LLC.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CA76-E013-49ED-8901-6F3FD986A0CD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667000" y="1123951"/>
            <a:ext cx="2667000" cy="914399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sz="2400" dirty="0" smtClean="0">
                <a:solidFill>
                  <a:srgbClr val="FFFFFF"/>
                </a:solidFill>
              </a:rPr>
              <a:t>To Do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57351"/>
            <a:ext cx="5791200" cy="291416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4495800" y="1123950"/>
            <a:ext cx="1905000" cy="5715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>
              <a:spcBef>
                <a:spcPts val="600"/>
              </a:spcBef>
              <a:buClr>
                <a:srgbClr val="BA1B06"/>
              </a:buClr>
              <a:buSzPct val="76000"/>
              <a:buFont typeface="Wingdings 3"/>
              <a:buChar char=""/>
              <a:defRPr/>
            </a:pPr>
            <a:r>
              <a:rPr lang="en-US" sz="2400" dirty="0" smtClean="0">
                <a:solidFill>
                  <a:srgbClr val="FFFFFF"/>
                </a:solidFill>
              </a:rPr>
              <a:t>Working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172200" y="1123950"/>
            <a:ext cx="1752600" cy="5715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ts val="600"/>
              </a:spcBef>
              <a:buClr>
                <a:srgbClr val="BA1B06"/>
              </a:buClr>
              <a:buSzPct val="76000"/>
              <a:buFont typeface="Wingdings 3"/>
              <a:buChar char=""/>
              <a:defRPr/>
            </a:pPr>
            <a:r>
              <a:rPr lang="en-US" sz="2400" dirty="0" smtClean="0">
                <a:solidFill>
                  <a:srgbClr val="FFFFFF"/>
                </a:solidFill>
              </a:rPr>
              <a:t>Done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38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FFFFFF"/>
                </a:solidFill>
              </a:rPr>
              <a:t>Be Organized!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Fledge LLC.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CA76-E013-49ED-8901-6F3FD986A0CD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1809750"/>
            <a:ext cx="1905000" cy="1943100"/>
          </a:xfrm>
        </p:spPr>
        <p:txBody>
          <a:bodyPr>
            <a:normAutofit/>
          </a:bodyPr>
          <a:lstStyle/>
          <a:p>
            <a:pPr marL="463550" lvl="1" indent="-188913">
              <a:buClr>
                <a:schemeClr val="accent4"/>
              </a:buClr>
            </a:pPr>
            <a:r>
              <a:rPr lang="en-US" sz="1800" dirty="0" smtClean="0">
                <a:solidFill>
                  <a:srgbClr val="FFFFFF"/>
                </a:solidFill>
              </a:rPr>
              <a:t>Validate</a:t>
            </a:r>
          </a:p>
          <a:p>
            <a:pPr marL="463550" lvl="1" indent="-188913">
              <a:buClr>
                <a:schemeClr val="accent4"/>
              </a:buClr>
            </a:pPr>
            <a:r>
              <a:rPr lang="en-US" sz="1800" dirty="0" smtClean="0">
                <a:solidFill>
                  <a:srgbClr val="FFFFFF"/>
                </a:solidFill>
              </a:rPr>
              <a:t>Design</a:t>
            </a:r>
          </a:p>
          <a:p>
            <a:pPr marL="463550" lvl="1" indent="-188913">
              <a:buClr>
                <a:schemeClr val="accent4"/>
              </a:buClr>
            </a:pPr>
            <a:r>
              <a:rPr lang="en-US" sz="1800" dirty="0" smtClean="0">
                <a:solidFill>
                  <a:srgbClr val="FFFFFF"/>
                </a:solidFill>
              </a:rPr>
              <a:t>Develop</a:t>
            </a:r>
          </a:p>
          <a:p>
            <a:pPr marL="463550" lvl="1" indent="-188913">
              <a:buClr>
                <a:schemeClr val="accent4"/>
              </a:buClr>
            </a:pPr>
            <a:r>
              <a:rPr lang="en-US" sz="1800" dirty="0" smtClean="0">
                <a:solidFill>
                  <a:srgbClr val="FFFFFF"/>
                </a:solidFill>
              </a:rPr>
              <a:t>Pitch</a:t>
            </a:r>
          </a:p>
        </p:txBody>
      </p:sp>
      <p:sp>
        <p:nvSpPr>
          <p:cNvPr id="7" name="Rectangle 6"/>
          <p:cNvSpPr/>
          <p:nvPr/>
        </p:nvSpPr>
        <p:spPr>
          <a:xfrm>
            <a:off x="1752600" y="1085850"/>
            <a:ext cx="556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/>
              </a:buClr>
            </a:pPr>
            <a:r>
              <a:rPr lang="en-US" sz="2400" dirty="0">
                <a:solidFill>
                  <a:srgbClr val="FFFFFF"/>
                </a:solidFill>
              </a:rPr>
              <a:t>(Optional</a:t>
            </a:r>
            <a:r>
              <a:rPr lang="en-US" sz="2400" dirty="0" smtClean="0">
                <a:solidFill>
                  <a:srgbClr val="FFFFFF"/>
                </a:solidFill>
              </a:rPr>
              <a:t>) Split </a:t>
            </a:r>
            <a:r>
              <a:rPr lang="en-US" sz="2400" dirty="0">
                <a:solidFill>
                  <a:srgbClr val="FFFFFF"/>
                </a:solidFill>
              </a:rPr>
              <a:t>by role</a:t>
            </a:r>
            <a:r>
              <a:rPr lang="en-US" sz="2400" dirty="0" smtClean="0">
                <a:solidFill>
                  <a:srgbClr val="FFFFFF"/>
                </a:solidFill>
              </a:rPr>
              <a:t>, e.g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57351"/>
            <a:ext cx="5791200" cy="291416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5254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94472"/>
          </a:xfrm>
        </p:spPr>
        <p:txBody>
          <a:bodyPr>
            <a:normAutofit/>
          </a:bodyPr>
          <a:lstStyle/>
          <a:p>
            <a:pPr>
              <a:buClr>
                <a:schemeClr val="accent4"/>
              </a:buClr>
            </a:pPr>
            <a:r>
              <a:rPr lang="en-US" sz="2800" dirty="0" smtClean="0"/>
              <a:t>Today, make a </a:t>
            </a:r>
            <a:r>
              <a:rPr lang="en-US" sz="2800" dirty="0" smtClean="0">
                <a:solidFill>
                  <a:schemeClr val="accent4"/>
                </a:solidFill>
                <a:latin typeface="+mj-lt"/>
              </a:rPr>
              <a:t>To Do </a:t>
            </a:r>
            <a:r>
              <a:rPr lang="en-US" sz="2800" dirty="0" smtClean="0"/>
              <a:t>List</a:t>
            </a:r>
            <a:endParaRPr lang="en-US" sz="2800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Fledge LLC.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CA76-E013-49ED-8901-6F3FD986A0CD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FFFFFF"/>
                </a:solidFill>
              </a:rPr>
              <a:t>Be Organized!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57351"/>
            <a:ext cx="5791200" cy="291416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743200" y="1828800"/>
            <a:ext cx="1981200" cy="2057400"/>
          </a:xfrm>
          <a:prstGeom prst="rect">
            <a:avLst/>
          </a:prstGeom>
          <a:solidFill>
            <a:schemeClr val="accent4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7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94472"/>
          </a:xfrm>
        </p:spPr>
        <p:txBody>
          <a:bodyPr>
            <a:normAutofit/>
          </a:bodyPr>
          <a:lstStyle/>
          <a:p>
            <a:pPr>
              <a:buClr>
                <a:schemeClr val="accent3"/>
              </a:buClr>
            </a:pPr>
            <a:r>
              <a:rPr lang="en-US" sz="2800" dirty="0" smtClean="0"/>
              <a:t>Check-in </a:t>
            </a:r>
            <a:r>
              <a:rPr lang="en-US" sz="2800" dirty="0" smtClean="0">
                <a:solidFill>
                  <a:schemeClr val="accent3"/>
                </a:solidFill>
                <a:latin typeface="+mj-lt"/>
              </a:rPr>
              <a:t>daily </a:t>
            </a:r>
            <a:r>
              <a:rPr lang="en-US" sz="2800" dirty="0" smtClean="0"/>
              <a:t>and update</a:t>
            </a:r>
            <a:endParaRPr lang="en-US" sz="2800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Fledge LLC.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CA76-E013-49ED-8901-6F3FD986A0CD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FFFFFF"/>
                </a:solidFill>
              </a:rPr>
              <a:t>Be Organized!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57351"/>
            <a:ext cx="5791200" cy="291416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743200" y="1828800"/>
            <a:ext cx="1981200" cy="2057400"/>
          </a:xfrm>
          <a:prstGeom prst="rect">
            <a:avLst/>
          </a:prstGeom>
          <a:solidFill>
            <a:schemeClr val="accent4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1828800"/>
            <a:ext cx="1371600" cy="2057400"/>
          </a:xfrm>
          <a:prstGeom prst="rect">
            <a:avLst/>
          </a:pr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91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94472"/>
          </a:xfrm>
        </p:spPr>
        <p:txBody>
          <a:bodyPr>
            <a:normAutofit/>
          </a:bodyPr>
          <a:lstStyle/>
          <a:p>
            <a:pPr>
              <a:buClr>
                <a:srgbClr val="5E395B"/>
              </a:buClr>
            </a:pPr>
            <a:r>
              <a:rPr lang="en-US" sz="2800" dirty="0" smtClean="0"/>
              <a:t>By Week 10, everything should be </a:t>
            </a:r>
            <a:r>
              <a:rPr lang="en-US" sz="2800" dirty="0" smtClean="0">
                <a:solidFill>
                  <a:srgbClr val="807189"/>
                </a:solidFill>
                <a:latin typeface="+mj-lt"/>
              </a:rPr>
              <a:t>DONE</a:t>
            </a:r>
            <a:endParaRPr lang="en-US" sz="2800" dirty="0">
              <a:solidFill>
                <a:srgbClr val="807189"/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Fledge LLC.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CA76-E013-49ED-8901-6F3FD986A0C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FFFFFF"/>
                </a:solidFill>
              </a:rPr>
              <a:t>Be Organized!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57351"/>
            <a:ext cx="5791200" cy="291416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743200" y="1828800"/>
            <a:ext cx="1981200" cy="2057400"/>
          </a:xfrm>
          <a:prstGeom prst="rect">
            <a:avLst/>
          </a:prstGeom>
          <a:solidFill>
            <a:schemeClr val="accent4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1828800"/>
            <a:ext cx="1371600" cy="2057400"/>
          </a:xfrm>
          <a:prstGeom prst="rect">
            <a:avLst/>
          </a:pr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1828800"/>
            <a:ext cx="1371600" cy="2057400"/>
          </a:xfrm>
          <a:prstGeom prst="rect">
            <a:avLst/>
          </a:prstGeom>
          <a:solidFill>
            <a:schemeClr val="accent6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18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Trello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Michael "Luni" Libes </a:t>
            </a:r>
            <a:r>
              <a:rPr lang="en-US" sz="1000" smtClean="0"/>
              <a:t>LLC.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 descr="Screen Shot 2018-05-23 at 5.40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" y="1047750"/>
            <a:ext cx="7543800" cy="356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48835"/>
      </p:ext>
    </p:extLst>
  </p:cSld>
  <p:clrMapOvr>
    <a:masterClrMapping/>
  </p:clrMapOvr>
</p:sld>
</file>

<file path=ppt/theme/theme1.xml><?xml version="1.0" encoding="utf-8"?>
<a:theme xmlns:a="http://schemas.openxmlformats.org/drawingml/2006/main" name="@Fledge Theme">
  <a:themeElements>
    <a:clrScheme name="Fledg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DF7000"/>
      </a:accent1>
      <a:accent2>
        <a:srgbClr val="007599"/>
      </a:accent2>
      <a:accent3>
        <a:srgbClr val="508500"/>
      </a:accent3>
      <a:accent4>
        <a:srgbClr val="F49014"/>
      </a:accent4>
      <a:accent5>
        <a:srgbClr val="00495E"/>
      </a:accent5>
      <a:accent6>
        <a:srgbClr val="4D4D4D"/>
      </a:accent6>
      <a:hlink>
        <a:srgbClr val="007599"/>
      </a:hlink>
      <a:folHlink>
        <a:srgbClr val="00495E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14237</TotalTime>
  <Words>345</Words>
  <Application>Microsoft Macintosh PowerPoint</Application>
  <PresentationFormat>On-screen Show (16:9)</PresentationFormat>
  <Paragraphs>60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@Fledge Theme</vt:lpstr>
      <vt:lpstr>PowerPoint Presentation</vt:lpstr>
      <vt:lpstr>Be Organized!</vt:lpstr>
      <vt:lpstr>Be Organized!</vt:lpstr>
      <vt:lpstr>Be Organized!</vt:lpstr>
      <vt:lpstr>Be Organized!</vt:lpstr>
      <vt:lpstr>Be Organized!</vt:lpstr>
      <vt:lpstr>Be Organized!</vt:lpstr>
      <vt:lpstr>Be Organized!</vt:lpstr>
      <vt:lpstr>Trello</vt:lpstr>
      <vt:lpstr>Be Organized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Stratosphere</dc:title>
  <dc:creator>Luni</dc:creator>
  <cp:lastModifiedBy>Luni Libes</cp:lastModifiedBy>
  <cp:revision>302</cp:revision>
  <dcterms:created xsi:type="dcterms:W3CDTF">2006-08-16T00:00:00Z</dcterms:created>
  <dcterms:modified xsi:type="dcterms:W3CDTF">2018-05-24T00:44:10Z</dcterms:modified>
</cp:coreProperties>
</file>