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1"/>
  </p:notesMasterIdLst>
  <p:handoutMasterIdLst>
    <p:handoutMasterId r:id="rId12"/>
  </p:handoutMasterIdLst>
  <p:sldIdLst>
    <p:sldId id="585" r:id="rId2"/>
    <p:sldId id="558" r:id="rId3"/>
    <p:sldId id="559" r:id="rId4"/>
    <p:sldId id="560" r:id="rId5"/>
    <p:sldId id="561" r:id="rId6"/>
    <p:sldId id="562" r:id="rId7"/>
    <p:sldId id="563" r:id="rId8"/>
    <p:sldId id="583" r:id="rId9"/>
    <p:sldId id="58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AFE2"/>
    <a:srgbClr val="181818"/>
    <a:srgbClr val="FFFFFF"/>
    <a:srgbClr val="629300"/>
    <a:srgbClr val="000000"/>
    <a:srgbClr val="B46B00"/>
    <a:srgbClr val="FF9900"/>
    <a:srgbClr val="4B7000"/>
    <a:srgbClr val="003399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horzBarState="maximized">
    <p:restoredLeft sz="15620"/>
    <p:restoredTop sz="99710" autoAdjust="0"/>
  </p:normalViewPr>
  <p:slideViewPr>
    <p:cSldViewPr>
      <p:cViewPr varScale="1">
        <p:scale>
          <a:sx n="128" d="100"/>
          <a:sy n="128" d="100"/>
        </p:scale>
        <p:origin x="-304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76" d="100"/>
          <a:sy n="76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FF67-EFD7-41EC-B07A-ACD6E0578CC4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87F8-2CEC-4608-ACAE-480C614C46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9DA-8B0B-40B8-8C8A-FA111287B86A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99F50-65EC-4D8E-AFBD-66DA61CDB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8701"/>
            <a:ext cx="9144000" cy="1671638"/>
          </a:xfrm>
          <a:solidFill>
            <a:schemeClr val="tx1"/>
          </a:solidFill>
        </p:spPr>
        <p:txBody>
          <a:bodyPr anchor="b" anchorCtr="0"/>
          <a:lstStyle>
            <a:lvl1pPr algn="ctr">
              <a:defRPr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86050"/>
            <a:ext cx="9144000" cy="2457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9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most 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1_Blank (Black)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3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1_Title and </a:t>
            </a:r>
            <a:r>
              <a:rPr lang="en-US" sz="2600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Content</a:t>
            </a:r>
            <a:r>
              <a:rPr lang="en-US" dirty="0" err="1" smtClean="0"/>
              <a:t>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133351"/>
            <a:ext cx="8229599" cy="795338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9552"/>
            <a:ext cx="8229599" cy="790575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68630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4767264"/>
            <a:ext cx="3429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808" r:id="rId3"/>
    <p:sldLayoutId id="2147483792" r:id="rId4"/>
    <p:sldLayoutId id="2147483809" r:id="rId5"/>
    <p:sldLayoutId id="2147483810" r:id="rId6"/>
    <p:sldLayoutId id="2147483793" r:id="rId7"/>
    <p:sldLayoutId id="2147483812" r:id="rId8"/>
    <p:sldLayoutId id="2147483813" r:id="rId9"/>
    <p:sldLayoutId id="2147483794" r:id="rId10"/>
    <p:sldLayoutId id="2147483811" r:id="rId11"/>
    <p:sldLayoutId id="2147483795" r:id="rId12"/>
    <p:sldLayoutId id="2147483814" r:id="rId13"/>
    <p:sldLayoutId id="2147483818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700"/>
        </a:spcAft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700"/>
        </a:spcAft>
        <a:buClr>
          <a:schemeClr val="accent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3"/>
        </a:buClr>
        <a:buSzPct val="8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SzPct val="8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15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14350"/>
            <a:ext cx="5056632" cy="1798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6400" y="1770340"/>
            <a:ext cx="2762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26D7D"/>
                </a:solidFill>
                <a:latin typeface="CartoGothic Std Bold"/>
                <a:cs typeface="CartoGothic Std Bold"/>
              </a:rPr>
              <a:t>Patterns</a:t>
            </a:r>
            <a:endParaRPr lang="en-US" sz="5400" dirty="0">
              <a:solidFill>
                <a:srgbClr val="F26D7D"/>
              </a:solidFill>
              <a:latin typeface="CartoGothic Std Bold"/>
              <a:cs typeface="CartoGothic Std Bold"/>
            </a:endParaRPr>
          </a:p>
        </p:txBody>
      </p:sp>
      <p:pic>
        <p:nvPicPr>
          <p:cNvPr id="2" name="Picture 1" descr="Patterns (book) 4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200150"/>
            <a:ext cx="2184744" cy="327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48331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the conversations with </a:t>
            </a:r>
            <a:r>
              <a:rPr lang="en-US" dirty="0" smtClean="0">
                <a:solidFill>
                  <a:schemeClr val="accent4"/>
                </a:solidFill>
              </a:rPr>
              <a:t>potential customers</a:t>
            </a:r>
          </a:p>
          <a:p>
            <a:r>
              <a:rPr lang="en-US" dirty="0" smtClean="0"/>
              <a:t>Your whole </a:t>
            </a:r>
            <a:r>
              <a:rPr lang="en-US" dirty="0" smtClean="0">
                <a:solidFill>
                  <a:schemeClr val="accent4"/>
                </a:solidFill>
              </a:rPr>
              <a:t>Business Model</a:t>
            </a:r>
          </a:p>
          <a:p>
            <a:r>
              <a:rPr lang="en-US" dirty="0" smtClean="0"/>
              <a:t>All your </a:t>
            </a:r>
            <a:r>
              <a:rPr lang="en-US" dirty="0" smtClean="0">
                <a:solidFill>
                  <a:srgbClr val="F49014"/>
                </a:solidFill>
              </a:rPr>
              <a:t>Competition</a:t>
            </a:r>
            <a:r>
              <a:rPr lang="en-US" dirty="0" smtClean="0"/>
              <a:t> research</a:t>
            </a:r>
            <a:endParaRPr lang="en-US" dirty="0"/>
          </a:p>
          <a:p>
            <a:r>
              <a:rPr lang="en-US" dirty="0" smtClean="0"/>
              <a:t>Your multi-tab, five year </a:t>
            </a:r>
            <a:r>
              <a:rPr lang="en-US" dirty="0" smtClean="0">
                <a:solidFill>
                  <a:srgbClr val="F49014"/>
                </a:solidFill>
              </a:rPr>
              <a:t>Financial Plan</a:t>
            </a:r>
          </a:p>
          <a:p>
            <a:r>
              <a:rPr lang="en-US" dirty="0" smtClean="0">
                <a:solidFill>
                  <a:srgbClr val="F49014"/>
                </a:solidFill>
              </a:rPr>
              <a:t>Marketing </a:t>
            </a:r>
            <a:r>
              <a:rPr lang="en-US" dirty="0" smtClean="0">
                <a:solidFill>
                  <a:srgbClr val="FFFFFF"/>
                </a:solidFill>
              </a:rPr>
              <a:t>plan</a:t>
            </a:r>
          </a:p>
          <a:p>
            <a:r>
              <a:rPr lang="en-US" dirty="0" smtClean="0">
                <a:solidFill>
                  <a:srgbClr val="F49014"/>
                </a:solidFill>
              </a:rPr>
              <a:t>Sales </a:t>
            </a:r>
            <a:r>
              <a:rPr lang="en-US" dirty="0" smtClean="0">
                <a:solidFill>
                  <a:srgbClr val="FFFFFF"/>
                </a:solidFill>
              </a:rPr>
              <a:t>plan</a:t>
            </a:r>
          </a:p>
          <a:p>
            <a:r>
              <a:rPr lang="en-US" dirty="0" smtClean="0"/>
              <a:t>Etc.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3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All the conversations with </a:t>
            </a:r>
            <a:r>
              <a:rPr lang="en-US" dirty="0" smtClean="0">
                <a:solidFill>
                  <a:schemeClr val="accent4"/>
                </a:solidFill>
              </a:rPr>
              <a:t>potential customers</a:t>
            </a:r>
          </a:p>
          <a:p>
            <a:r>
              <a:rPr lang="en-US" dirty="0" smtClean="0"/>
              <a:t>Your whole </a:t>
            </a:r>
            <a:r>
              <a:rPr lang="en-US" dirty="0" smtClean="0">
                <a:solidFill>
                  <a:schemeClr val="accent4"/>
                </a:solidFill>
              </a:rPr>
              <a:t>Business Model</a:t>
            </a:r>
          </a:p>
          <a:p>
            <a:r>
              <a:rPr lang="en-US" dirty="0" smtClean="0"/>
              <a:t>All your </a:t>
            </a:r>
            <a:r>
              <a:rPr lang="en-US" dirty="0" smtClean="0">
                <a:solidFill>
                  <a:srgbClr val="F49014"/>
                </a:solidFill>
              </a:rPr>
              <a:t>Competition</a:t>
            </a:r>
            <a:r>
              <a:rPr lang="en-US" dirty="0" smtClean="0"/>
              <a:t> research</a:t>
            </a:r>
            <a:endParaRPr lang="en-US" dirty="0"/>
          </a:p>
          <a:p>
            <a:r>
              <a:rPr lang="en-US" dirty="0" smtClean="0"/>
              <a:t>Your multi-tab, five year </a:t>
            </a:r>
            <a:r>
              <a:rPr lang="en-US" dirty="0" smtClean="0">
                <a:solidFill>
                  <a:srgbClr val="F49014"/>
                </a:solidFill>
              </a:rPr>
              <a:t>Financial Plan</a:t>
            </a:r>
          </a:p>
          <a:p>
            <a:r>
              <a:rPr lang="en-US" dirty="0" smtClean="0">
                <a:solidFill>
                  <a:srgbClr val="F49014"/>
                </a:solidFill>
              </a:rPr>
              <a:t>Marketing </a:t>
            </a:r>
            <a:r>
              <a:rPr lang="en-US" dirty="0" smtClean="0">
                <a:solidFill>
                  <a:srgbClr val="FFFFFF"/>
                </a:solidFill>
              </a:rPr>
              <a:t>plan</a:t>
            </a:r>
          </a:p>
          <a:p>
            <a:r>
              <a:rPr lang="en-US" dirty="0" smtClean="0">
                <a:solidFill>
                  <a:srgbClr val="F49014"/>
                </a:solidFill>
              </a:rPr>
              <a:t>Sales </a:t>
            </a:r>
            <a:r>
              <a:rPr lang="en-US" dirty="0" smtClean="0">
                <a:solidFill>
                  <a:srgbClr val="FFFFFF"/>
                </a:solidFill>
              </a:rPr>
              <a:t>plan</a:t>
            </a:r>
          </a:p>
          <a:p>
            <a:r>
              <a:rPr lang="en-US" dirty="0" smtClean="0"/>
              <a:t>Etc.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5">
                    <a:lumMod val="50000"/>
                    <a:lumOff val="50000"/>
                  </a:schemeClr>
                </a:solidFill>
              </a:rPr>
              <a:t>One story </a:t>
            </a:r>
            <a:r>
              <a:rPr lang="en-US" dirty="0" smtClean="0"/>
              <a:t>with one potential customer, maybe two</a:t>
            </a:r>
          </a:p>
          <a:p>
            <a:r>
              <a:rPr lang="en-US" dirty="0" smtClean="0"/>
              <a:t>How you </a:t>
            </a:r>
            <a:r>
              <a:rPr lang="en-US" dirty="0" smtClean="0">
                <a:solidFill>
                  <a:srgbClr val="2FD1FF"/>
                </a:solidFill>
              </a:rPr>
              <a:t>make money</a:t>
            </a:r>
          </a:p>
          <a:p>
            <a:r>
              <a:rPr lang="en-US" dirty="0" smtClean="0">
                <a:solidFill>
                  <a:srgbClr val="2FD1FF"/>
                </a:solidFill>
              </a:rPr>
              <a:t>Three facts </a:t>
            </a:r>
            <a:r>
              <a:rPr lang="en-US" dirty="0" smtClean="0">
                <a:solidFill>
                  <a:schemeClr val="bg1"/>
                </a:solidFill>
              </a:rPr>
              <a:t>on a matrix</a:t>
            </a:r>
          </a:p>
          <a:p>
            <a:r>
              <a:rPr lang="en-US" dirty="0" smtClean="0">
                <a:solidFill>
                  <a:schemeClr val="accent5">
                    <a:lumMod val="50000"/>
                    <a:lumOff val="50000"/>
                  </a:schemeClr>
                </a:solidFill>
              </a:rPr>
              <a:t>Proof</a:t>
            </a:r>
            <a:r>
              <a:rPr lang="en-US" dirty="0" smtClean="0">
                <a:solidFill>
                  <a:schemeClr val="bg1"/>
                </a:solidFill>
              </a:rPr>
              <a:t> that you can make money, when, financial needs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 smtClean="0">
                <a:solidFill>
                  <a:srgbClr val="2FD1FF"/>
                </a:solidFill>
              </a:rPr>
              <a:t>bullet list </a:t>
            </a:r>
            <a:r>
              <a:rPr lang="en-US" dirty="0" smtClean="0">
                <a:solidFill>
                  <a:schemeClr val="bg1"/>
                </a:solidFill>
              </a:rPr>
              <a:t>of channels</a:t>
            </a:r>
          </a:p>
          <a:p>
            <a:r>
              <a:rPr lang="en-US" dirty="0" smtClean="0">
                <a:solidFill>
                  <a:srgbClr val="2FD1FF"/>
                </a:solidFill>
              </a:rPr>
              <a:t>Not much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Etc.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81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3238500"/>
          </a:xfrm>
        </p:spPr>
        <p:txBody>
          <a:bodyPr>
            <a:normAutofit/>
          </a:bodyPr>
          <a:lstStyle/>
          <a:p>
            <a:pPr algn="ctr"/>
            <a:r>
              <a:rPr lang="en-US" sz="19900" dirty="0" smtClean="0"/>
              <a:t>Simple</a:t>
            </a:r>
            <a:endParaRPr lang="en-US" sz="199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45648" y="742950"/>
            <a:ext cx="33265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Keep the story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75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3238500"/>
          </a:xfrm>
        </p:spPr>
        <p:txBody>
          <a:bodyPr>
            <a:normAutofit/>
          </a:bodyPr>
          <a:lstStyle/>
          <a:p>
            <a:pPr algn="ctr"/>
            <a:r>
              <a:rPr lang="en-US" sz="12400" dirty="0" smtClean="0"/>
              <a:t>Questions</a:t>
            </a:r>
            <a:endParaRPr lang="en-US" sz="1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11115" y="895350"/>
            <a:ext cx="243708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Let them ask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89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3238500"/>
          </a:xfrm>
        </p:spPr>
        <p:txBody>
          <a:bodyPr>
            <a:normAutofit/>
          </a:bodyPr>
          <a:lstStyle/>
          <a:p>
            <a:pPr algn="ctr"/>
            <a:r>
              <a:rPr lang="en-US" sz="12400" dirty="0" smtClean="0"/>
              <a:t>They don’t</a:t>
            </a:r>
            <a:endParaRPr lang="en-US" sz="1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2417" y="1123950"/>
            <a:ext cx="2822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Don’t be surprised when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0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14350"/>
            <a:ext cx="5056632" cy="1798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6400" y="1770340"/>
            <a:ext cx="27212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3"/>
                </a:solidFill>
                <a:latin typeface="CartoGothic Std Bold"/>
                <a:cs typeface="CartoGothic Std Bold"/>
              </a:rPr>
              <a:t>Funding</a:t>
            </a:r>
            <a:endParaRPr lang="en-US" sz="5400" dirty="0">
              <a:solidFill>
                <a:schemeClr val="accent3"/>
              </a:solidFill>
              <a:latin typeface="CartoGothic Std Bold"/>
              <a:cs typeface="CartoGothic Std Bold"/>
            </a:endParaRPr>
          </a:p>
        </p:txBody>
      </p:sp>
      <p:pic>
        <p:nvPicPr>
          <p:cNvPr id="8" name="Picture 7" descr="Funding 200x3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1123950"/>
            <a:ext cx="2286344" cy="3429516"/>
          </a:xfrm>
          <a:prstGeom prst="rect">
            <a:avLst/>
          </a:prstGeom>
        </p:spPr>
      </p:pic>
      <p:pic>
        <p:nvPicPr>
          <p:cNvPr id="9" name="Picture 8" descr="Equity 200x30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3400" y="3067050"/>
            <a:ext cx="762000" cy="1143000"/>
          </a:xfrm>
          <a:prstGeom prst="rect">
            <a:avLst/>
          </a:prstGeom>
        </p:spPr>
      </p:pic>
      <p:pic>
        <p:nvPicPr>
          <p:cNvPr id="10" name="Picture 9" descr="Pitching 200x300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48050" y="3067050"/>
            <a:ext cx="762000" cy="1143000"/>
          </a:xfrm>
          <a:prstGeom prst="rect">
            <a:avLst/>
          </a:prstGeom>
        </p:spPr>
      </p:pic>
      <p:pic>
        <p:nvPicPr>
          <p:cNvPr id="11" name="Picture 10" descr="Marketing 200x300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7350" y="3067050"/>
            <a:ext cx="762000" cy="1143000"/>
          </a:xfrm>
          <a:prstGeom prst="rect">
            <a:avLst/>
          </a:prstGeom>
        </p:spPr>
      </p:pic>
      <p:pic>
        <p:nvPicPr>
          <p:cNvPr id="12" name="Picture 11" descr="Guide 200x300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" y="3067050"/>
            <a:ext cx="762000" cy="1143000"/>
          </a:xfrm>
          <a:prstGeom prst="rect">
            <a:avLst/>
          </a:prstGeom>
        </p:spPr>
      </p:pic>
      <p:pic>
        <p:nvPicPr>
          <p:cNvPr id="13" name="Picture 12" descr="Financal Plan 200x300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2700" y="3067050"/>
            <a:ext cx="762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867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15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@Fledge Theme">
  <a:themeElements>
    <a:clrScheme name="Fledg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DF7000"/>
      </a:accent1>
      <a:accent2>
        <a:srgbClr val="007599"/>
      </a:accent2>
      <a:accent3>
        <a:srgbClr val="508500"/>
      </a:accent3>
      <a:accent4>
        <a:srgbClr val="F49014"/>
      </a:accent4>
      <a:accent5>
        <a:srgbClr val="00495E"/>
      </a:accent5>
      <a:accent6>
        <a:srgbClr val="4D4D4D"/>
      </a:accent6>
      <a:hlink>
        <a:srgbClr val="007599"/>
      </a:hlink>
      <a:folHlink>
        <a:srgbClr val="00495E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15658</TotalTime>
  <Words>171</Words>
  <Application>Microsoft Macintosh PowerPoint</Application>
  <PresentationFormat>On-screen Show (16:9)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@Fledge Theme</vt:lpstr>
      <vt:lpstr>PowerPoint Presentation</vt:lpstr>
      <vt:lpstr>PowerPoint Presentation</vt:lpstr>
      <vt:lpstr>Details</vt:lpstr>
      <vt:lpstr>What you share</vt:lpstr>
      <vt:lpstr>Simple</vt:lpstr>
      <vt:lpstr>Questions</vt:lpstr>
      <vt:lpstr>They don’t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Stratosphere</dc:title>
  <dc:creator>Luni</dc:creator>
  <cp:lastModifiedBy>Luni Libes</cp:lastModifiedBy>
  <cp:revision>327</cp:revision>
  <dcterms:created xsi:type="dcterms:W3CDTF">2006-08-16T00:00:00Z</dcterms:created>
  <dcterms:modified xsi:type="dcterms:W3CDTF">2018-05-25T19:52:24Z</dcterms:modified>
</cp:coreProperties>
</file>